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87" r:id="rId6"/>
    <p:sldId id="257" r:id="rId7"/>
    <p:sldId id="260" r:id="rId8"/>
    <p:sldId id="265" r:id="rId9"/>
    <p:sldId id="261" r:id="rId10"/>
    <p:sldId id="273" r:id="rId11"/>
    <p:sldId id="259" r:id="rId12"/>
    <p:sldId id="264" r:id="rId13"/>
    <p:sldId id="266" r:id="rId14"/>
    <p:sldId id="263" r:id="rId15"/>
    <p:sldId id="276" r:id="rId16"/>
    <p:sldId id="280" r:id="rId17"/>
    <p:sldId id="267" r:id="rId18"/>
    <p:sldId id="274" r:id="rId19"/>
    <p:sldId id="286" r:id="rId20"/>
    <p:sldId id="288" r:id="rId21"/>
    <p:sldId id="279" r:id="rId22"/>
    <p:sldId id="283" r:id="rId23"/>
    <p:sldId id="271" r:id="rId24"/>
    <p:sldId id="278" r:id="rId25"/>
    <p:sldId id="269" r:id="rId26"/>
    <p:sldId id="268" r:id="rId27"/>
    <p:sldId id="270" r:id="rId28"/>
    <p:sldId id="272" r:id="rId29"/>
    <p:sldId id="282" r:id="rId30"/>
    <p:sldId id="281" r:id="rId31"/>
    <p:sldId id="291" r:id="rId32"/>
    <p:sldId id="290" r:id="rId33"/>
    <p:sldId id="284" r:id="rId34"/>
    <p:sldId id="289" r:id="rId35"/>
    <p:sldId id="277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Захарова Алла Борисовна" initials="ЗАБ" lastIdx="1" clrIdx="0">
    <p:extLst>
      <p:ext uri="{19B8F6BF-5375-455C-9EA6-DF929625EA0E}">
        <p15:presenceInfo xmlns:p15="http://schemas.microsoft.com/office/powerpoint/2012/main" userId="S-1-5-21-2671715873-3549034840-2198240004-99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35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04T12:03:17.543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09C2-0DF9-4396-92FC-B778169C6C8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D1C89-569F-40DA-BA39-CFFCA774A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65402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09C2-0DF9-4396-92FC-B778169C6C8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D1C89-569F-40DA-BA39-CFFCA774A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64157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09C2-0DF9-4396-92FC-B778169C6C8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D1C89-569F-40DA-BA39-CFFCA774A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25202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09C2-0DF9-4396-92FC-B778169C6C8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D1C89-569F-40DA-BA39-CFFCA774A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49230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09C2-0DF9-4396-92FC-B778169C6C8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D1C89-569F-40DA-BA39-CFFCA774A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63372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09C2-0DF9-4396-92FC-B778169C6C8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D1C89-569F-40DA-BA39-CFFCA774A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4016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09C2-0DF9-4396-92FC-B778169C6C8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D1C89-569F-40DA-BA39-CFFCA774A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08696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09C2-0DF9-4396-92FC-B778169C6C8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D1C89-569F-40DA-BA39-CFFCA774A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18638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09C2-0DF9-4396-92FC-B778169C6C8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D1C89-569F-40DA-BA39-CFFCA774A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19198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09C2-0DF9-4396-92FC-B778169C6C8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D1C89-569F-40DA-BA39-CFFCA774A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79628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09C2-0DF9-4396-92FC-B778169C6C8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D1C89-569F-40DA-BA39-CFFCA774A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89972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B09C2-0DF9-4396-92FC-B778169C6C8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D1C89-569F-40DA-BA39-CFFCA774A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03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2000_%D0%B3%D0%BE%D0%B4" TargetMode="External"/><Relationship Id="rId5" Type="http://schemas.openxmlformats.org/officeDocument/2006/relationships/hyperlink" Target="https://ru.wikipedia.org/wiki/29_%D0%BC%D0%B0%D1%8F" TargetMode="External"/><Relationship Id="rId4" Type="http://schemas.openxmlformats.org/officeDocument/2006/relationships/hyperlink" Target="https://ru.wikipedia.org/wiki/%D0%9C%D0%B5%D0%B4%D0%B0%D0%BB%D1%8C_%D0%9F%D1%83%D1%88%D0%BA%D0%B8%D0%BD%D0%B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20858974">
            <a:off x="886887" y="807287"/>
            <a:ext cx="773869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4400" b="1" i="1" dirty="0">
              <a:solidFill>
                <a:srgbClr val="70AD47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lvl="0"/>
            <a:endParaRPr lang="ru-RU" sz="4400" b="1" i="1" dirty="0">
              <a:solidFill>
                <a:srgbClr val="70AD47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lvl="0"/>
            <a:endParaRPr lang="ru-RU" sz="4400" b="1" i="1" dirty="0">
              <a:solidFill>
                <a:srgbClr val="70AD47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lvl="0"/>
            <a:endParaRPr lang="ru-RU" sz="4400" b="1" i="1" dirty="0">
              <a:solidFill>
                <a:srgbClr val="70AD47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lvl="0"/>
            <a:endParaRPr lang="ru-RU" sz="4400" b="1" i="1" dirty="0">
              <a:solidFill>
                <a:srgbClr val="70AD47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lvl="0"/>
            <a:endParaRPr lang="ru-RU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343025">
            <a:off x="616630" y="3339542"/>
            <a:ext cx="78454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i="1" dirty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</a:rPr>
              <a:t>Пастораль в литературе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2686436" y="154723"/>
            <a:ext cx="4139600" cy="3190251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3841639" y="4138025"/>
            <a:ext cx="4114800" cy="102873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Пастораль (от лат. pastoralis - пастушеский) - художественное произведение, описывающее сцены пастушеской жизни.</a:t>
            </a:r>
          </a:p>
        </p:txBody>
      </p:sp>
    </p:spTree>
    <p:extLst>
      <p:ext uri="{BB962C8B-B14F-4D97-AF65-F5344CB8AC3E}">
        <p14:creationId xmlns:p14="http://schemas.microsoft.com/office/powerpoint/2010/main" val="343321392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5194">
            <a:off x="6659805" y="262593"/>
            <a:ext cx="2210766" cy="302844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460">
            <a:off x="460507" y="387323"/>
            <a:ext cx="2154641" cy="295831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2601">
            <a:off x="438386" y="3540449"/>
            <a:ext cx="2168456" cy="2849337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82406">
            <a:off x="6577502" y="3487237"/>
            <a:ext cx="2256910" cy="2916503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7" name="Прямоугольник 6"/>
          <p:cNvSpPr/>
          <p:nvPr/>
        </p:nvSpPr>
        <p:spPr>
          <a:xfrm>
            <a:off x="3037877" y="1252169"/>
            <a:ext cx="3229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750807" y="2372309"/>
            <a:ext cx="3682897" cy="2405432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Пастушеский роман (буколика) о прекрасных Дафнисе и Хлое, которых Пан и нимфы наделили необычными кормилицами: козой и овцой, а сам Эрот задумал создать из них сказку любви.</a:t>
            </a:r>
            <a:b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Лонг "Дафнис и Хлоя".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Иллюстрации Поля-Эмиля Бека.</a:t>
            </a:r>
          </a:p>
        </p:txBody>
      </p:sp>
    </p:spTree>
    <p:extLst>
      <p:ext uri="{BB962C8B-B14F-4D97-AF65-F5344CB8AC3E}">
        <p14:creationId xmlns:p14="http://schemas.microsoft.com/office/powerpoint/2010/main" val="270604329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117656"/>
            <a:ext cx="2706832" cy="4235397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" name="Прямоугольник 3"/>
          <p:cNvSpPr/>
          <p:nvPr/>
        </p:nvSpPr>
        <p:spPr>
          <a:xfrm>
            <a:off x="0" y="3965948"/>
            <a:ext cx="37577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249" y="2665511"/>
            <a:ext cx="5371332" cy="16956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3039341" y="54271"/>
            <a:ext cx="5875020" cy="24929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91840" y="117656"/>
            <a:ext cx="577215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 центре поэмы Дж. Боккаччо «Фьезоланские нимфы» находится трогательная любов­ная история пастуха и охотника Африко и нимфы Мензолы.</a:t>
            </a:r>
          </a:p>
          <a:p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Мы узнаем, что в незапамятные времена во Фьезоле женщины особо чтили богиню Диану, которая покровительствовала целомуд­рию. Многие родители после рождения детей, кто по обету, а кто в благодарность, отдавали их Диане. Богиня охотно принимала всех в свои леса и рощи. У фьезоланских холмов образовалось девственное содружество, “все там тогда прозванием нимфы величались / И с луком и со стрелами являлись”.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2870" y="4416062"/>
            <a:ext cx="5074920" cy="23238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Джова́нни Бокка́ччо — итальянский писатель и поэт, представитель литературы эпохи Раннего Возрождения, который наряду со своими кумирами — Данте и Петраркой — оказал существенное влияние на развитие всей европейской культуры.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Дата и место рождения: 16 июня 1313 г., Чертальдо, Италия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Дата и место смерти: 21 декабря 1375 г., Чертальдо, Италия</a:t>
            </a:r>
          </a:p>
        </p:txBody>
      </p:sp>
    </p:spTree>
    <p:extLst>
      <p:ext uri="{BB962C8B-B14F-4D97-AF65-F5344CB8AC3E}">
        <p14:creationId xmlns:p14="http://schemas.microsoft.com/office/powerpoint/2010/main" val="46737553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407" y="0"/>
            <a:ext cx="10500623" cy="685859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34444" y="4725946"/>
            <a:ext cx="6340793" cy="181201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Миге́ль де Серва́нтес Сааве́дра (исп.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Miguel de Cervantes Saavedra),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урождённый Миге́ль де Серва́нтес (исп.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Miguel de Cervantes;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предположительно 29 сентября 1547, Алькала-де-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Энарес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— 22 апреля 1616[⇨], Мадрид) — испанский писатель. Прежде всего известен как автор одного из величайших произведений мировой литературы — романа «Хитроумный идальго Дон Кихот Ламанчский», пасторальным романом «Галатея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» (1585)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44" y="260760"/>
            <a:ext cx="3397426" cy="4321525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951" y="260760"/>
            <a:ext cx="5569049" cy="3505970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3816131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111" y="-297"/>
            <a:ext cx="10498222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538" t="3556" r="17961" b="7334"/>
          <a:stretch/>
        </p:blipFill>
        <p:spPr>
          <a:xfrm>
            <a:off x="891540" y="356790"/>
            <a:ext cx="4549140" cy="45834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2800" t="8000" r="15257" b="5772"/>
          <a:stretch/>
        </p:blipFill>
        <p:spPr>
          <a:xfrm>
            <a:off x="5440680" y="356790"/>
            <a:ext cx="2571750" cy="45778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1725930" y="4961143"/>
            <a:ext cx="4663572" cy="9714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71716" y="4946935"/>
            <a:ext cx="457200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Cervantes Saavedra, Miguel de (1547-1616).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  De Galatea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.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T. 1/Cervantes Saavedra, Miguel de.-En Madrid: Por Don Antonio De Sancha, 1784. - 304 p.</a:t>
            </a:r>
          </a:p>
        </p:txBody>
      </p:sp>
    </p:spTree>
    <p:extLst>
      <p:ext uri="{BB962C8B-B14F-4D97-AF65-F5344CB8AC3E}">
        <p14:creationId xmlns:p14="http://schemas.microsoft.com/office/powerpoint/2010/main" val="408625685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30" y="153516"/>
            <a:ext cx="3727497" cy="3429297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458" y="3429000"/>
            <a:ext cx="4231478" cy="2846286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4742458" y="145779"/>
            <a:ext cx="3931920" cy="29897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Литературную дея­тель­ность Корнели на­чал с эпи­ку­рей­ских сти­хов, га­лант­ных эпи­грамм, позд­нее опуб­ли­ко­ван­ных в сб. «По­эти­че­ская смесь» («Mélanges poétiques», 1632). Пред­по­ло­жи­тель­но пер­вым его дра­ма­тич. со­чи­не­ни­ем ста­ла пас­то­раль «Али­дор» («Alidor»; не за­кон­че­на, со­зда­на ме­ж­ду 1626 и 1628).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Корнель – ав­тор бо­лее 30 пьес.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823" y="3686611"/>
            <a:ext cx="4509176" cy="29897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КОРНЕ́ЛЬ (Corneille) Пьер (6.6.1606, Ру­ан – 1.10.1684, Па­риж), франц. дра­ма­тург, чл. Франц. ака­де­мии (1647). Брат Т. Кор­не­ля, дя­дя Б. Фон­те­не­ля. Ро­дил­ся в се­мье ад­во­ка­та. По­лу­чил клас­сич. об­ра­зо­ва­ние в Ру­ан­ском ие­зу­ит­ском кол­ле­же (1615–22); изу­чал пра­во в ун-те г. Кан, со­сто­ял в кор­по­ра­ции ад­во­ка­тов (1624–51), од­на­ко ус­пе­ха на юри­дич. по­при­ще не имел. В 1629–62 жил в Руа­не и Па­ри­же, по­се­щал свет­ские круж­ки, в т. ч. са­лон гос­по­жи де Рам­буйе. В 1662 окон­ча­тель­но пе­ре­брал­ся в Па­риж.</a:t>
            </a:r>
          </a:p>
        </p:txBody>
      </p:sp>
    </p:spTree>
    <p:extLst>
      <p:ext uri="{BB962C8B-B14F-4D97-AF65-F5344CB8AC3E}">
        <p14:creationId xmlns:p14="http://schemas.microsoft.com/office/powerpoint/2010/main" val="107473548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93" y="387268"/>
            <a:ext cx="2735074" cy="4383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367" y="407454"/>
            <a:ext cx="5063492" cy="43422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2068830" y="4895953"/>
            <a:ext cx="4933393" cy="142874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34564" y="4987690"/>
            <a:ext cx="46748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Corneille, P. (1606-1684).</a:t>
            </a:r>
          </a:p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  Oeuvres de P. Corneille avec le Commentaire de Voltaire et les Jugements </a:t>
            </a:r>
          </a:p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de la Harpe. V. 1 / Pierre ; P. Corneille. - Paris : Chez Ladrange, Libraire, 1827. - 502 p.  </a:t>
            </a:r>
          </a:p>
        </p:txBody>
      </p:sp>
    </p:spTree>
    <p:extLst>
      <p:ext uri="{BB962C8B-B14F-4D97-AF65-F5344CB8AC3E}">
        <p14:creationId xmlns:p14="http://schemas.microsoft.com/office/powerpoint/2010/main" val="72977773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111" y="-297"/>
            <a:ext cx="10498222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" y="703232"/>
            <a:ext cx="2238960" cy="41005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2" b="30718"/>
          <a:stretch/>
        </p:blipFill>
        <p:spPr>
          <a:xfrm rot="10800000">
            <a:off x="2267272" y="733163"/>
            <a:ext cx="2209793" cy="40494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" r="10698"/>
          <a:stretch/>
        </p:blipFill>
        <p:spPr>
          <a:xfrm>
            <a:off x="4486012" y="733163"/>
            <a:ext cx="2234668" cy="40706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3009" r="14333"/>
          <a:stretch/>
        </p:blipFill>
        <p:spPr>
          <a:xfrm>
            <a:off x="6709054" y="733162"/>
            <a:ext cx="2337210" cy="40494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1982841" y="4960359"/>
            <a:ext cx="5006341" cy="11538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20001" y="4952493"/>
            <a:ext cx="47320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Corneille, P. (1606-1684).</a:t>
            </a:r>
          </a:p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  Oeuvres de P. Corneille avec le Commentaire de Voltaire et les Jugements de la Harpe. V. 2/ P. Corneille; P. Corneille. - Paris: Chez Ladrange, Libraire, 1827. - 562 p. </a:t>
            </a:r>
          </a:p>
        </p:txBody>
      </p:sp>
    </p:spTree>
    <p:extLst>
      <p:ext uri="{BB962C8B-B14F-4D97-AF65-F5344CB8AC3E}">
        <p14:creationId xmlns:p14="http://schemas.microsoft.com/office/powerpoint/2010/main" val="134936689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111" y="-297"/>
            <a:ext cx="10498222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83156" y="526472"/>
            <a:ext cx="2160270" cy="37838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532538"/>
            <a:ext cx="2245552" cy="37814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6" y="532538"/>
            <a:ext cx="2157676" cy="37778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48" y="526472"/>
            <a:ext cx="2149980" cy="3783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2383156" y="4564301"/>
            <a:ext cx="4652010" cy="12746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83156" y="4625273"/>
            <a:ext cx="46520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Corneille, P. (1606-1684).</a:t>
            </a:r>
          </a:p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  Oeuvres de P. Corneille avec le Commentaire de Voltaire et les Jugements </a:t>
            </a:r>
          </a:p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de la Harpe. V. 7 / Pierre ; P. Corneille. - Paris: Chez Ladrange, Libraire, 1827. - 544 p. </a:t>
            </a:r>
          </a:p>
        </p:txBody>
      </p:sp>
    </p:spTree>
    <p:extLst>
      <p:ext uri="{BB962C8B-B14F-4D97-AF65-F5344CB8AC3E}">
        <p14:creationId xmlns:p14="http://schemas.microsoft.com/office/powerpoint/2010/main" val="85500115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66" y="203768"/>
            <a:ext cx="3136017" cy="392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79614" y="4270022"/>
            <a:ext cx="4492385" cy="24460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Жан де Лафонтен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фр. Jean de La Fontaine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Дата рождения: 8 июля 1621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Место рождения Шато-Тьерри, Франция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Дата смерти 13 апреля 1695 (73 года)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Место смерти	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Париж, Королевство Франция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Гражданство (подданство)	 Франция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Род деятельности поэт, баснописец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Жанр басня и сказание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Язык произведений французский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540" y="203768"/>
            <a:ext cx="3153146" cy="3924000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4892040" y="4631747"/>
            <a:ext cx="4121121" cy="116039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Лисица и Бюст. Иллюстрации к басням Жана де Лафонтена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Жан Иньяс Изидор (Жерар) Гранвиль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Гравюра, 1840.</a:t>
            </a:r>
          </a:p>
        </p:txBody>
      </p:sp>
    </p:spTree>
    <p:extLst>
      <p:ext uri="{BB962C8B-B14F-4D97-AF65-F5344CB8AC3E}">
        <p14:creationId xmlns:p14="http://schemas.microsoft.com/office/powerpoint/2010/main" val="139871712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64" y="540856"/>
            <a:ext cx="5040206" cy="41773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8500" t="11111" r="49000" b="26000"/>
          <a:stretch/>
        </p:blipFill>
        <p:spPr>
          <a:xfrm>
            <a:off x="5817870" y="540856"/>
            <a:ext cx="2606040" cy="41773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2897951" y="4850456"/>
            <a:ext cx="4331970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69822" y="4850456"/>
            <a:ext cx="4360099" cy="11695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La Fontaine, Jean de (1621-1695).</a:t>
            </a:r>
          </a:p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  Oeuvres de La Fontaine: de 5 tome. T. 2/</a:t>
            </a:r>
          </a:p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La Fontaine, Jean de; C. A. Walckenaer. - nouvelle edition. - A Paris: Chez Lefevre, Libraire, 1822. - 388 p. : ill. </a:t>
            </a:r>
          </a:p>
        </p:txBody>
      </p:sp>
    </p:spTree>
    <p:extLst>
      <p:ext uri="{BB962C8B-B14F-4D97-AF65-F5344CB8AC3E}">
        <p14:creationId xmlns:p14="http://schemas.microsoft.com/office/powerpoint/2010/main" val="1549895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7220" y="0"/>
            <a:ext cx="104982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652" y="817446"/>
            <a:ext cx="3911188" cy="5327860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3974026" y="177462"/>
            <a:ext cx="5685601" cy="6503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135104" y="302520"/>
            <a:ext cx="540301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Идея данной выставки принадлежит </a:t>
            </a:r>
          </a:p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Нине Владимировне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Забабуровой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(к сожалению ушедшей от нас в 2014г.). </a:t>
            </a:r>
          </a:p>
          <a:p>
            <a:pPr algn="just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Благодаря ее любви к книге и библиотеке, она оказала неоценимую помощь в подборе книг. </a:t>
            </a:r>
          </a:p>
          <a:p>
            <a:pPr algn="just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Беря книгу в руки она с таким вдохновением перелистывала страницы книг и говорила: «эти книги обязательно должны увидеть своего читателя».</a:t>
            </a:r>
          </a:p>
          <a:p>
            <a:pPr algn="just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И мы не могли не оценить ее труда. Поэтому предлагаем читателю ознакомиться с этой выставкой. На ней представлены книги из фонда нашей библиотеки на иностранном языке.</a:t>
            </a:r>
          </a:p>
          <a:p>
            <a:pPr algn="just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Ни́на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Влади́мировна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Забабу́рова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-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(Дата и место рождения: 23 июня 1944 г.</a:t>
            </a:r>
          </a:p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23 июня 1944, Челябинск, СССР. </a:t>
            </a:r>
          </a:p>
          <a:p>
            <a:pPr algn="just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Дата и место смерти: 9 марта 2014 г., Ростов-на-Дону) — советский и российский филолог, литературовед и переводчик, специалист по западноевропейской (особенно французской) литературе, художественному переводу средневековых литературных памятников с английского и французского языков, поэтике художественного психологизма, взаимному влиянию европейской и русской литературы. Руководитель ростовской литературоведческой школы. Доктор филологических наук, профессор. Пушкинист. </a:t>
            </a:r>
          </a:p>
          <a:p>
            <a:pPr algn="just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Награда: </a:t>
            </a:r>
            <a:r>
              <a:rPr lang="ru-RU" sz="1200" u="sng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hlinkClick r:id="rId4"/>
              </a:rPr>
              <a:t>Медаль Пушкина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 (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hlinkClick r:id="rId5" tooltip="29 мая"/>
              </a:rPr>
              <a:t>29 мая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 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hlinkClick r:id="rId6" tooltip="2000 год"/>
              </a:rPr>
              <a:t>2000 года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) — за заслуги перед государством, многолетний добросовестный труд и большой вклад в укрепление дружбы и сотрудничества между народами.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3563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5" y="0"/>
            <a:ext cx="915088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38" y="228981"/>
            <a:ext cx="3636489" cy="4600158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262888" y="4954869"/>
            <a:ext cx="3463019" cy="1777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Жан-Пьер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Клари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́ де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Флориа́н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— французский писатель, баснописец.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Дата и место рождения: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6 марта 1755 г.,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Гар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, Франция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Дата и место смерти: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13 сентября 1794 г., Франция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191" y="228981"/>
            <a:ext cx="3674371" cy="4600156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5062995" y="5340649"/>
            <a:ext cx="3714750" cy="100583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Еж и Кролики. Иллюстрации к басням Флориана Жан Иньяс Изидор (Жерар) Гранвиль 1839.</a:t>
            </a:r>
          </a:p>
        </p:txBody>
      </p:sp>
    </p:spTree>
    <p:extLst>
      <p:ext uri="{BB962C8B-B14F-4D97-AF65-F5344CB8AC3E}">
        <p14:creationId xmlns:p14="http://schemas.microsoft.com/office/powerpoint/2010/main" val="158921130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231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04" y="375464"/>
            <a:ext cx="5178756" cy="45995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5666" t="5001" b="18400"/>
          <a:stretch/>
        </p:blipFill>
        <p:spPr>
          <a:xfrm>
            <a:off x="5737860" y="375464"/>
            <a:ext cx="2876459" cy="45995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1737360" y="5103018"/>
            <a:ext cx="4640580" cy="95410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805940" y="510301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Florian, Jean Pierre Claris de (1755-1794).</a:t>
            </a:r>
          </a:p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  Estelle, pastorale/ auth.; Claris Pierre Jean de Florian. - Paris: A La Librairie economique, 1802. - 216 p.</a:t>
            </a:r>
          </a:p>
        </p:txBody>
      </p:sp>
    </p:spTree>
    <p:extLst>
      <p:ext uri="{BB962C8B-B14F-4D97-AF65-F5344CB8AC3E}">
        <p14:creationId xmlns:p14="http://schemas.microsoft.com/office/powerpoint/2010/main" val="329986384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883458" y="1484616"/>
            <a:ext cx="4894782" cy="2291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94"/>
            <a:ext cx="9225722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29" y="218487"/>
            <a:ext cx="3456000" cy="40769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969" y="218487"/>
            <a:ext cx="3341271" cy="406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4720978" y="4609278"/>
            <a:ext cx="4331970" cy="11658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Как легко сильным мира сего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Подчинить наши души своим законам!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Один их взгляд покоряет наши сердца,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А любезность — воспламеняет.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0844" y="4432646"/>
            <a:ext cx="4379291" cy="22881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Пьер-Огюстен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Карон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, с 1757 года именовавший себя Бомарше – французский драматург и публицист, известный в первую очередь комедийными пьесами «Севильский цирюльник» и «Женитьба Фигаро».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Дата и место рождения: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24 января 1732 г., Париж.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Дата и место смерти: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18 мая 1799 г., Париж.</a:t>
            </a:r>
          </a:p>
        </p:txBody>
      </p:sp>
    </p:spTree>
    <p:extLst>
      <p:ext uri="{BB962C8B-B14F-4D97-AF65-F5344CB8AC3E}">
        <p14:creationId xmlns:p14="http://schemas.microsoft.com/office/powerpoint/2010/main" val="73111058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03" y="651679"/>
            <a:ext cx="5476597" cy="43976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00" y="677272"/>
            <a:ext cx="2973149" cy="44090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2415402" y="5178846"/>
            <a:ext cx="4602421" cy="12554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29899" y="5215869"/>
            <a:ext cx="44879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Beaumarchais, Pierre Augustin Caron de</a:t>
            </a:r>
          </a:p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   Oeuvres Choisies. V. 2 / Firmin Dinor. - Paris: De L'Imprimerie et de la Fonderie Stereotypes de P. Didot L'Aine et de Firmin Didit, 1812. - 359 p. 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34257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59" y="262889"/>
            <a:ext cx="3195639" cy="4183381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871" y="774787"/>
            <a:ext cx="5092441" cy="317826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Прямоугольник 7"/>
          <p:cNvSpPr/>
          <p:nvPr/>
        </p:nvSpPr>
        <p:spPr>
          <a:xfrm>
            <a:off x="4050406" y="629060"/>
            <a:ext cx="464347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Камю считал его самым поучительным из моралистов, стоящим выше Ларошфуко; его боготворили Ницше и Джон Стюарт Милль; его читал Пушкин, позволяя Евгению Онегину делать то же самое; </a:t>
            </a:r>
            <a:endParaRPr lang="en-US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его имя в дневниках Стендаля и Гонкуров овеяно восхищением;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Сирил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Коннолли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, еще один меланхоличный эпикуреец с пристрастием к афоризмам, приводит развернутую цитату из него в «Неспокойной могиле». </a:t>
            </a:r>
            <a:endParaRPr lang="en-US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Но при этом в Великобритании Николя-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Себастьен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Рош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де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Шамфор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остается практически безвестным.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1960" y="4582107"/>
            <a:ext cx="4471470" cy="155580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Себастьен-Рош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Николя де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Шамфор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( фр.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Sebastien-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Roch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Nicolas de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Chamfort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;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6 апреля 1741,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Клермон-Ферран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–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13 апреля 1794б Париж – французский писатель, мыслитель, моралист.  </a:t>
            </a:r>
          </a:p>
        </p:txBody>
      </p:sp>
    </p:spTree>
    <p:extLst>
      <p:ext uri="{BB962C8B-B14F-4D97-AF65-F5344CB8AC3E}">
        <p14:creationId xmlns:p14="http://schemas.microsoft.com/office/powerpoint/2010/main" val="4109563864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737" t="1759" r="2403" b="1759"/>
          <a:stretch/>
        </p:blipFill>
        <p:spPr>
          <a:xfrm>
            <a:off x="869328" y="381552"/>
            <a:ext cx="2522807" cy="4278966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4975"/>
          <a:stretch/>
        </p:blipFill>
        <p:spPr>
          <a:xfrm>
            <a:off x="5817870" y="400049"/>
            <a:ext cx="2388871" cy="4241971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b="6181"/>
          <a:stretch/>
        </p:blipFill>
        <p:spPr>
          <a:xfrm>
            <a:off x="3392135" y="391332"/>
            <a:ext cx="2425735" cy="4278966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2276884" y="4881660"/>
            <a:ext cx="4175107" cy="11795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276884" y="4911212"/>
            <a:ext cx="4175107" cy="11695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Chamfort (1741-1794).</a:t>
            </a:r>
          </a:p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  Oeuvres Completes de Chamfort. V. 5/ Sebastien-Roch Nicolas de; P. R. Auguis. - Paris: Chez Chaumerot Jeune, Libraire, 1825. - 441 p. </a:t>
            </a:r>
          </a:p>
        </p:txBody>
      </p:sp>
    </p:spTree>
    <p:extLst>
      <p:ext uri="{BB962C8B-B14F-4D97-AF65-F5344CB8AC3E}">
        <p14:creationId xmlns:p14="http://schemas.microsoft.com/office/powerpoint/2010/main" val="3882037236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44779" y="4698451"/>
            <a:ext cx="4255771" cy="199439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Жан-Бати́ст Раси́н (фр. Jean-Baptiste Racine, 21 декабря 1639 года —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21 апреля 1699 года) — французский драматург, один из трёх величайших драматургов Франции XVII века, наряду с Корнелем и Мольером, автор трагедий «Андромаха», «Британик», «Ифигения», «Федра».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Член Французской академии (1673)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79" y="96203"/>
            <a:ext cx="3670912" cy="4506044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062" y="4441828"/>
            <a:ext cx="1657350" cy="652329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757" y="370523"/>
            <a:ext cx="4760177" cy="32527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737042565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111" y="-297"/>
            <a:ext cx="104982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257" y="419760"/>
            <a:ext cx="2807264" cy="46895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19762"/>
            <a:ext cx="2868930" cy="46895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8"/>
          <a:stretch/>
        </p:blipFill>
        <p:spPr>
          <a:xfrm>
            <a:off x="3223260" y="419761"/>
            <a:ext cx="2697480" cy="46895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2766060" y="5358187"/>
            <a:ext cx="3611880" cy="11772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30132" y="5469778"/>
            <a:ext cx="3547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Oeuvres de Jean Racine: Britannicus. T. 2. Tragedie/ Jean de Racine. - Paris: Stereotype D'Herhan, 1810. - 344 p.: ill. 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507691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0498222" cy="6858594"/>
          </a:xfrm>
          <a:prstGeom prst="rect">
            <a:avLst/>
          </a:prstGeom>
        </p:spPr>
      </p:pic>
      <p:pic>
        <p:nvPicPr>
          <p:cNvPr id="1026" name="Picture 2" descr="https://upload.wikimedia.org/wikipedia/commons/thumb/e/e5/Samuel_Garth_by_Godfrey_Kneller_2.jpg/260px-Samuel_Garth_by_Godfrey_Kneller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76" y="801718"/>
            <a:ext cx="4102198" cy="525397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00550" y="723326"/>
            <a:ext cx="4572000" cy="57554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Сэр Сэмюэл Гарт ( 1661-1719) </a:t>
            </a: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был английским врачом и поэтом.</a:t>
            </a: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Родился в хорошей йоркширской семье в 1661 году. Он поступил в Питерхаус, Кембридж, в 1676 году, получив степень бакалавра в 1679 году и степень магистра в 1684 году. Он получил степень доктора медицины и стал член Коллегии врачей в 1691 году. В 1697 году он произнес Харвианскую речь, в которой защищал разработанную примерно десять лет назад схему создания аптек для помощи больным беднякам в качестве защиты от жадности аптекарей. . В 1699 году он опубликовал пародийно-героическую поэму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 «Диспансер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 » в шести песнях, которая имела мгновенный успех и выдержала три издания в течение года. При этом он высмеивал аптекарей и их союзников среди врачей.</a:t>
            </a:r>
          </a:p>
        </p:txBody>
      </p:sp>
    </p:spTree>
    <p:extLst>
      <p:ext uri="{BB962C8B-B14F-4D97-AF65-F5344CB8AC3E}">
        <p14:creationId xmlns:p14="http://schemas.microsoft.com/office/powerpoint/2010/main" val="2088138019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111" y="-297"/>
            <a:ext cx="104982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" y="641604"/>
            <a:ext cx="5543550" cy="4495376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035" y="641604"/>
            <a:ext cx="2663190" cy="4495376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8052169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2000" y="300068"/>
            <a:ext cx="39814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AutoShape 2" descr="Джеймс Томсон..."/>
          <p:cNvSpPr>
            <a:spLocks noChangeAspect="1" noChangeArrowheads="1"/>
          </p:cNvSpPr>
          <p:nvPr/>
        </p:nvSpPr>
        <p:spPr bwMode="auto">
          <a:xfrm>
            <a:off x="155575" y="-383392"/>
            <a:ext cx="304800" cy="2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27483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56842" y="300068"/>
            <a:ext cx="74701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5400" b="1" dirty="0">
              <a:solidFill>
                <a:srgbClr val="70AD47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endParaRPr lang="ru-RU" sz="5400" b="1" dirty="0">
              <a:solidFill>
                <a:srgbClr val="70AD47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559" y="516081"/>
            <a:ext cx="4101580" cy="5349887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  <a:scene3d>
            <a:camera prst="isometricOffAxis2Left"/>
            <a:lightRig rig="threePt" dir="t"/>
          </a:scene3d>
          <a:sp3d>
            <a:bevelT w="165100" prst="coolSlant"/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307975" y="300068"/>
            <a:ext cx="4597280" cy="55659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Пастораль - уникальный жанр в европейской художественной культуре он существует на протяжении многих столетий. История подтверждает его долголетие и указывает конкретную цифру - 23 века. Сначала он оформился в особый жанр поэзии. Но быстро распространился в других видах литературы, а потом и в иных искусствах: живописи, музыке, драме, прикладном творчестве. Формы его проявления и варианты создавала каждая эпоха. Итак, пастораль - это одновременно и родовая, и видовая жанровая категория. Музыкальный компонент пасторали лежит еще в древних истоках. Именно под ее влиянием развивалась пастораль в европейском искусстве.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Это были танцы сатиров и нимф,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песни пастухов,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игры на "пастушеских" инструментах (свирели и прочих). </a:t>
            </a:r>
          </a:p>
        </p:txBody>
      </p:sp>
    </p:spTree>
    <p:extLst>
      <p:ext uri="{BB962C8B-B14F-4D97-AF65-F5344CB8AC3E}">
        <p14:creationId xmlns:p14="http://schemas.microsoft.com/office/powerpoint/2010/main" val="233043030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111" y="-297"/>
            <a:ext cx="10498222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8"/>
          <a:stretch/>
        </p:blipFill>
        <p:spPr>
          <a:xfrm>
            <a:off x="735547" y="242181"/>
            <a:ext cx="5177789" cy="43869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336" y="242181"/>
            <a:ext cx="2534892" cy="438912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286000" y="4772174"/>
            <a:ext cx="4103370" cy="11714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394585" y="4851241"/>
            <a:ext cx="41205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Racine, Jean de (1675-1753).</a:t>
            </a:r>
          </a:p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Qeuvres de Jean Racine. T. 5/Jean de Racine.-Paris: Stereotype D'Herhan, </a:t>
            </a:r>
          </a:p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1809. – 330 p. 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111" y="0"/>
            <a:ext cx="10498222" cy="68585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78062"/>
            <a:ext cx="9258300" cy="4414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3857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литературы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>
              <a:lnSpc>
                <a:spcPct val="107000"/>
              </a:lnSpc>
            </a:pP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Cervantes </a:t>
            </a:r>
            <a:r>
              <a:rPr lang="en-US" sz="1600" b="1" dirty="0" err="1">
                <a:solidFill>
                  <a:srgbClr val="3857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Saavadre</a:t>
            </a: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3857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Miquel</a:t>
            </a: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(1547-1616).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De Galatea. T. 1/Cervantes </a:t>
            </a:r>
            <a:r>
              <a:rPr lang="en-US" sz="1600" b="1" dirty="0" err="1">
                <a:solidFill>
                  <a:srgbClr val="3857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Saavadre</a:t>
            </a: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Miguel de. En Madrid: Por Don Antonio De Sancha, 1784.-304 p.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sz="1600" b="1" dirty="0">
                <a:solidFill>
                  <a:srgbClr val="3857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Corneille, P. (1606-1684).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fr-FR" sz="1600" b="1" dirty="0">
                <a:solidFill>
                  <a:srgbClr val="3857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Oeuvres de P. Corneille avec le Commentaire de Voltaire et les Jugements de la Harpe. V.  Pierre ; P. Corneille. - Paris : Chez Ladrange, Libraire, 1827. - 502 p.  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Corneille, P. (1606-1684).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Oeuvres de P. Corneille avec le Commentaire de Voltaire et les Jugements 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la Harpe. V. 7 / Pierre ; P. Corneille. - Paris: Chez Ladrange, Libraire, 1827. - 544 p. 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La Fontaine, Jean de (1621-1695).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Oeuvres de La Fontaine: de 5 tome. T. 2/La Fontaine, Jean de; C. A. </a:t>
            </a:r>
            <a:r>
              <a:rPr lang="en-US" sz="1600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Walckenaer</a:t>
            </a: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.-nouvelle edition.- A Paris: Chez </a:t>
            </a:r>
            <a:r>
              <a:rPr lang="en-US" sz="1600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Lefevre</a:t>
            </a: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Libraire</a:t>
            </a: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1882.-388 p.: ill.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sz="12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0945294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111" y="-297"/>
            <a:ext cx="10498222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285749"/>
            <a:ext cx="9681210" cy="58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1400" b="1" dirty="0">
              <a:solidFill>
                <a:srgbClr val="38572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fr-FR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Florian, Jean Pierre Claris de (1755-1794).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Estelle, pastorale/ auth.; Claris Pierre Jean de Florian. - Paris: A La Librairie economique, 1802. - 216 p.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fr-FR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Beaumarchais, Pierre Augustin Caron de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Oeuvres Choisies. V. 2 / Firmin Dinor. - Paris : De L'Imprimerie et de la Fonderie Stereotypes de P. Didot L'Aine et de Firmin Didit, 1812. - 359 p.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1600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Chamfort</a:t>
            </a: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(1741-1794).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Oeuvres Completes de </a:t>
            </a:r>
            <a:r>
              <a:rPr lang="en-US" sz="1600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Chamfort</a:t>
            </a: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V. 5/ Sebastien-</a:t>
            </a:r>
            <a:r>
              <a:rPr lang="en-US" sz="1600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Roch</a:t>
            </a: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Nicolas de; P. R. </a:t>
            </a:r>
            <a:r>
              <a:rPr lang="en-US" sz="1600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Auguis</a:t>
            </a: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.-Paris: Chez </a:t>
            </a:r>
            <a:r>
              <a:rPr lang="en-US" sz="1600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Chaumerot</a:t>
            </a: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Jeune</a:t>
            </a: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Libraire</a:t>
            </a: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1825.-441 p.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fr-FR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Oeuvres de Jean Racine: Britannicus. T. 2. Tragedie/ Jean de Racine. - Paris: Stereotype D'Herhan, 1810. - 344 p.: ill.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3857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fr-FR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Racine, Jean de (1675-1753).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Qeuvres de Jean Racine. T. 5/Jean de Racine.-Paris: Stereotype D'Herhan,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1809. – 330 p.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3857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200" b="1" dirty="0">
                <a:solidFill>
                  <a:srgbClr val="3857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54904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14040" y="335845"/>
            <a:ext cx="60753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Выставка подготовлена 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гл. библиотекарем 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отдела иностранной литературы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Захаровой А. Б.</a:t>
            </a:r>
          </a:p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Приятного просмотра.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166" y="1977652"/>
            <a:ext cx="5431210" cy="3426474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7237454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8991" y="3227417"/>
            <a:ext cx="87668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Scenes from Boccacc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767" y="1874440"/>
            <a:ext cx="5961172" cy="2403097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88991" y="268578"/>
            <a:ext cx="8766810" cy="13366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 европейской литературе пастораль представлена текстами разных жанров: лирических, эпических, лиро-эпических и драматических. Жанр пастораль особенно популярным был в античную эпоху и в XIV - XVII вв. Например, древнегреческий роман Лонга «Дафнис и Хлоя» или поэма Дж. Боккаччо «Фьезоланские нимфы».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8991" y="4513805"/>
            <a:ext cx="8766810" cy="16275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 пасторали идеализировалась жизнь пастухов, пастушек, рыбаков, огородников, виноградарей и прочих простолюдинов, а также землевладельцев. Бесхитростные и чистые нравы поселян, прелести природы противопоставлялись развращенной жизни города. Античные пасторали (буколики, георгики, эклоги и проч.) отличались естественной стилистической простотой, а в произведениях эпохи классицизма простота была элементом стилизации, поэтому имела оттенок жеманства, манерности.</a:t>
            </a:r>
          </a:p>
        </p:txBody>
      </p:sp>
    </p:spTree>
    <p:extLst>
      <p:ext uri="{BB962C8B-B14F-4D97-AF65-F5344CB8AC3E}">
        <p14:creationId xmlns:p14="http://schemas.microsoft.com/office/powerpoint/2010/main" val="356467527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b="2597"/>
          <a:stretch/>
        </p:blipFill>
        <p:spPr>
          <a:xfrm>
            <a:off x="4698999" y="588614"/>
            <a:ext cx="3924301" cy="4932076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w="165100" prst="coolSlant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226512" y="425577"/>
            <a:ext cx="4722381" cy="50951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Слово «буколика» было заимствовано из греческого языка. Оно происходит от слова «буколос» — «пастух». Так в Древней Греции называли поэтический жанр, посвященный жизни пастухов и сельской жизни вообще. Жизнь в деревне в буколических произведениях часто приукрашивалась, а пастухи и пастушки изображались идеальными людьми — простыми и умными, беседующими друг с другом о собственных чувствах и переживаниях. Развитие буколики было продолжено и в Древнем Риме — например, один из самых известных римских поэтов, Вергилий, создал немало буколических стихотворений. Впрочем, слово «буколический» теперь воспринимается не только как нейтральный научный термин, но и как ироничная характеристика для определенного рода произведений искусства, посвященных описанию тихой безмятежной жизни, деревенского уюта.</a:t>
            </a:r>
          </a:p>
        </p:txBody>
      </p:sp>
    </p:spTree>
    <p:extLst>
      <p:ext uri="{BB962C8B-B14F-4D97-AF65-F5344CB8AC3E}">
        <p14:creationId xmlns:p14="http://schemas.microsoft.com/office/powerpoint/2010/main" val="41492069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мем &amp;quot;винтажный фон, фон текстура охристый, фон состаренная бюумага&amp;quot;  - Картинки - Meme-arsena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02254" y="5857515"/>
            <a:ext cx="32096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98" y="252614"/>
            <a:ext cx="3378105" cy="4188851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7" name="Прямоугольник 6"/>
          <p:cNvSpPr/>
          <p:nvPr/>
        </p:nvSpPr>
        <p:spPr>
          <a:xfrm>
            <a:off x="124688" y="4314392"/>
            <a:ext cx="39823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</a:rPr>
              <a:t>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277" y="3252230"/>
            <a:ext cx="2646314" cy="36057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3709101" y="141155"/>
            <a:ext cx="5103903" cy="304312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«Буколики» (лат.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Bucolica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) или «Эклоги» (лат.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Eclogae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) — сборник стихотворений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Публия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Вергилия Марона, написанных в жанре «пастушеской поэзии». Был впервые опубликован предположительно в 39 году до н. э. Благодаря этому сборнику 30-летний Вергилий был признан лучшим поэтом своей эпохи. Впоследствии христиане увидели в IV эклоге «Буколик» предсказание рождения Иисуса Христа, благодаря чему Вергилий сохранял популярность в течение всего Средневековья. Ему подражали многие писатели Возрождения и эпохи барокко.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6644" y="4568538"/>
            <a:ext cx="3878450" cy="16915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Публий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Вергилий Марон (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Publius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Vergilius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Maro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) (70–19 до н.э.), величайший поэт Древнего Рима, автор Энеиды, эпоса, воспевающего легендарное происхождение римского народа.  </a:t>
            </a:r>
          </a:p>
        </p:txBody>
      </p:sp>
    </p:spTree>
    <p:extLst>
      <p:ext uri="{BB962C8B-B14F-4D97-AF65-F5344CB8AC3E}">
        <p14:creationId xmlns:p14="http://schemas.microsoft.com/office/powerpoint/2010/main" val="355717015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06982" y="426597"/>
            <a:ext cx="4729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53" y="911718"/>
            <a:ext cx="3454292" cy="4641705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3815993" y="1554590"/>
            <a:ext cx="5155859" cy="294864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Эклога</a:t>
            </a:r>
          </a:p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Форма поэзии</a:t>
            </a:r>
          </a:p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Термин экло́га в античной поэзии означал избранную идиллию, то есть сцену из сельской или пастушеской жизни, выраженную в форме повествования или драмы. Согласно Варрону, первоначально означало избранное небольшое стихотворение. Позднее, как свидетельствует</a:t>
            </a:r>
          </a:p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Плиний Старший, </a:t>
            </a:r>
          </a:p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оно закрепилось за пасторалью.</a:t>
            </a:r>
          </a:p>
        </p:txBody>
      </p:sp>
    </p:spTree>
    <p:extLst>
      <p:ext uri="{BB962C8B-B14F-4D97-AF65-F5344CB8AC3E}">
        <p14:creationId xmlns:p14="http://schemas.microsoft.com/office/powerpoint/2010/main" val="144827710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мем &amp;quot;винтажный фон, фон текстура охристый, фон состаренная бюумага&amp;quot;  - Картинки - Meme-arsena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236" y="1035397"/>
            <a:ext cx="4467413" cy="4331970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  <a:scene3d>
            <a:camera prst="isometricOffAxis2Left"/>
            <a:lightRig rig="threePt" dir="t"/>
          </a:scene3d>
          <a:sp3d>
            <a:bevelT w="165100" prst="coolSlant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114132" y="422911"/>
            <a:ext cx="4333972" cy="555694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 эклогах Вергилия и романе Лонга “Дафнис и Хлоя” соединились идеализация и подлинная картина сельской жизни. Вергилий внес в эту традицию важную новую черту, сделав поэзию средством социального комментария. Забытая в средние века, пастораль возродилась в эпоху Ренессанса, когда Петрарка и его подражатели составляли эклоги на латыни и на местных диалектах.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Однако именно в прозаических жанрах (Саннадзаро, Сервантес, Сидни, д'Юрфс) и в драме пастораль достигла пика своей популярности: “Аминто” (1573) Тассо, “Верный пастух" Гварини (1590) (послуживший образцом для “Верной пастушки” Флетчера), “Розалинда” Лоджа (главный источник "Как вам это понравится" Шекспира), “Печальный пастух”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Джонсона и “Комус” Мильтона.</a:t>
            </a:r>
          </a:p>
        </p:txBody>
      </p:sp>
    </p:spTree>
    <p:extLst>
      <p:ext uri="{BB962C8B-B14F-4D97-AF65-F5344CB8AC3E}">
        <p14:creationId xmlns:p14="http://schemas.microsoft.com/office/powerpoint/2010/main" val="98965027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50" y="102713"/>
            <a:ext cx="3698792" cy="4780933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658" y="102715"/>
            <a:ext cx="3297649" cy="4780932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193250" y="4986953"/>
            <a:ext cx="6451358" cy="17571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Лонг — древнегреческий писатель и поэт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предположительно II века нашей эры.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Лонг — автор знаменитого пасторального романа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«Дафнис и Хлоя», который обнаруживает большое влияние, оказанное на писателя пастушескими идиллиями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Феокрита, Мосха и Биона.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Жанр: Античный роман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Язык произведений: древнегреческий язык</a:t>
            </a:r>
          </a:p>
        </p:txBody>
      </p:sp>
    </p:spTree>
    <p:extLst>
      <p:ext uri="{BB962C8B-B14F-4D97-AF65-F5344CB8AC3E}">
        <p14:creationId xmlns:p14="http://schemas.microsoft.com/office/powerpoint/2010/main" val="376846509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6585D0CF633BD44A0CEA0CE3264F6E6" ma:contentTypeVersion="9" ma:contentTypeDescription="Создание документа." ma:contentTypeScope="" ma:versionID="f1e8540a06348ceb7dd2b5cc61352e07">
  <xsd:schema xmlns:xsd="http://www.w3.org/2001/XMLSchema" xmlns:xs="http://www.w3.org/2001/XMLSchema" xmlns:p="http://schemas.microsoft.com/office/2006/metadata/properties" xmlns:ns3="9345a44f-7ef5-4e94-a67e-4c7be68f6483" targetNamespace="http://schemas.microsoft.com/office/2006/metadata/properties" ma:root="true" ma:fieldsID="bec10e3483445f6dc7ffb070c69906c9" ns3:_="">
    <xsd:import namespace="9345a44f-7ef5-4e94-a67e-4c7be68f648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45a44f-7ef5-4e94-a67e-4c7be68f64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27B4FA-8598-4CE5-A8DD-23A190929F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A05555-6055-4D50-8093-4901B6DC3856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9345a44f-7ef5-4e94-a67e-4c7be68f6483"/>
    <ds:schemaRef ds:uri="http://purl.org/dc/terms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9413C8C-B690-496D-A13F-D895F6A48E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45a44f-7ef5-4e94-a67e-4c7be68f64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29379</TotalTime>
  <Words>2930</Words>
  <Application>Microsoft Office PowerPoint</Application>
  <PresentationFormat>Экран (4:3)</PresentationFormat>
  <Paragraphs>179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Захарова Алла Борисовна</dc:creator>
  <cp:lastModifiedBy>Ишкова Ирина Юрьевна</cp:lastModifiedBy>
  <cp:revision>358</cp:revision>
  <cp:lastPrinted>2022-03-31T12:38:03Z</cp:lastPrinted>
  <dcterms:created xsi:type="dcterms:W3CDTF">2022-02-08T12:39:14Z</dcterms:created>
  <dcterms:modified xsi:type="dcterms:W3CDTF">2024-03-21T06:34:06Z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0x010100C6585D0CF633BD44A0CEA0CE3264F6E6</vt:lpwstr>
  </property>
</Properties>
</file>