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77" r:id="rId7"/>
    <p:sldId id="272" r:id="rId8"/>
    <p:sldId id="268" r:id="rId9"/>
    <p:sldId id="273" r:id="rId10"/>
    <p:sldId id="269" r:id="rId11"/>
    <p:sldId id="261" r:id="rId12"/>
    <p:sldId id="263" r:id="rId13"/>
    <p:sldId id="264" r:id="rId14"/>
    <p:sldId id="266" r:id="rId15"/>
    <p:sldId id="265" r:id="rId16"/>
    <p:sldId id="275" r:id="rId17"/>
    <p:sldId id="274" r:id="rId18"/>
    <p:sldId id="27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64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7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2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22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22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3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3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34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2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C0FA4-E3AD-4953-87EA-03418B39529A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B1542-FE27-4B3E-B584-72AB276CF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udnikova@sfedu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app.dimensions.a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lit.net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hyperlink" Target="https://app.scilit.ne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-search.net/" TargetMode="External"/><Relationship Id="rId2" Type="http://schemas.openxmlformats.org/officeDocument/2006/relationships/hyperlink" Target="https://www.wizdom.a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library.ru/" TargetMode="External"/><Relationship Id="rId5" Type="http://schemas.openxmlformats.org/officeDocument/2006/relationships/hyperlink" Target="https://docs.openalex.org/" TargetMode="External"/><Relationship Id="rId4" Type="http://schemas.openxmlformats.org/officeDocument/2006/relationships/hyperlink" Target="https://www.semanticscholar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" TargetMode="External"/><Relationship Id="rId2" Type="http://schemas.openxmlformats.org/officeDocument/2006/relationships/hyperlink" Target="https://ui.adsabs.harvard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blp.org/" TargetMode="External"/><Relationship Id="rId4" Type="http://schemas.openxmlformats.org/officeDocument/2006/relationships/hyperlink" Target="https://inspirehep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dpiska.rfbr.ru/news/176/" TargetMode="External"/><Relationship Id="rId2" Type="http://schemas.openxmlformats.org/officeDocument/2006/relationships/hyperlink" Target="https://kias.rfb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odpiska.rfbr.ru/webinar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iguide.hse.ru/" TargetMode="External"/><Relationship Id="rId2" Type="http://schemas.openxmlformats.org/officeDocument/2006/relationships/hyperlink" Target="https://podpiska.rfbr.ru/storage/reports2021/2022_meta_qualit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sterligov@hse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ssref.org/documentation/retrieve-metadata/rest-api/" TargetMode="External"/><Relationship Id="rId2" Type="http://schemas.openxmlformats.org/officeDocument/2006/relationships/hyperlink" Target="https://search.crossref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ns.org/lens/patcite" TargetMode="External"/><Relationship Id="rId2" Type="http://schemas.openxmlformats.org/officeDocument/2006/relationships/hyperlink" Target="https://www.le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Библиотека в информационном пространстве университета.</a:t>
            </a:r>
            <a:br>
              <a:rPr lang="ru-RU" sz="3600" dirty="0" smtClean="0"/>
            </a:br>
            <a:r>
              <a:rPr lang="ru-RU" sz="3600" dirty="0" err="1"/>
              <a:t>Наукометрия</a:t>
            </a:r>
            <a:r>
              <a:rPr lang="ru-RU" sz="3600" dirty="0"/>
              <a:t> в современных условиях. </a:t>
            </a:r>
            <a:br>
              <a:rPr lang="ru-RU" sz="3600" dirty="0"/>
            </a:br>
            <a:r>
              <a:rPr lang="ru-RU" sz="3600" dirty="0"/>
              <a:t>Краткий обзор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57252"/>
            <a:ext cx="9144000" cy="1710811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 smtClean="0"/>
              <a:t>Зональная научная библиотека </a:t>
            </a:r>
            <a:endParaRPr lang="en-US" dirty="0" smtClean="0"/>
          </a:p>
          <a:p>
            <a:r>
              <a:rPr lang="ru-RU" dirty="0" smtClean="0"/>
              <a:t>Южного федерального университета</a:t>
            </a:r>
          </a:p>
          <a:p>
            <a:r>
              <a:rPr lang="ru-RU" dirty="0" smtClean="0"/>
              <a:t>Дудникова Ольга</a:t>
            </a:r>
            <a:r>
              <a:rPr lang="en-US" dirty="0" smtClean="0"/>
              <a:t>, </a:t>
            </a:r>
            <a:r>
              <a:rPr lang="en-US" dirty="0" smtClean="0">
                <a:hlinkClick r:id="rId2"/>
              </a:rPr>
              <a:t>dudnikova@sfedu.ru</a:t>
            </a:r>
            <a:r>
              <a:rPr lang="en-US" dirty="0" smtClean="0"/>
              <a:t> </a:t>
            </a:r>
          </a:p>
          <a:p>
            <a:r>
              <a:rPr lang="ru-RU" dirty="0" smtClean="0"/>
              <a:t>8 ноября 2022 г.</a:t>
            </a:r>
          </a:p>
        </p:txBody>
      </p:sp>
    </p:spTree>
    <p:extLst>
      <p:ext uri="{BB962C8B-B14F-4D97-AF65-F5344CB8AC3E}">
        <p14:creationId xmlns:p14="http://schemas.microsoft.com/office/powerpoint/2010/main" val="380442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3" t="18835" r="6377" b="13244"/>
          <a:stretch/>
        </p:blipFill>
        <p:spPr>
          <a:xfrm>
            <a:off x="457200" y="0"/>
            <a:ext cx="11010963" cy="67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1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5028"/>
          </a:xfrm>
          <a:solidFill>
            <a:srgbClr val="002060"/>
          </a:solidFill>
        </p:spPr>
        <p:txBody>
          <a:bodyPr/>
          <a:lstStyle/>
          <a:p>
            <a:r>
              <a:rPr lang="ru-RU" dirty="0" smtClean="0"/>
              <a:t>                               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hlinkClick r:id="rId2"/>
              </a:rPr>
              <a:t>https://app.dimensions.ai</a:t>
            </a:r>
            <a:r>
              <a:rPr lang="ru-RU" dirty="0" smtClean="0"/>
              <a:t> – 131 млн. научных публикаций</a:t>
            </a:r>
          </a:p>
          <a:p>
            <a:r>
              <a:rPr lang="ru-RU" dirty="0" smtClean="0"/>
              <a:t>Объединяет гранты (6 млн.), </a:t>
            </a:r>
            <a:r>
              <a:rPr lang="ru-RU" dirty="0"/>
              <a:t>публикации, цитирования, </a:t>
            </a:r>
            <a:r>
              <a:rPr lang="en-US" dirty="0" smtClean="0"/>
              <a:t>datasets </a:t>
            </a:r>
            <a:r>
              <a:rPr lang="ru-RU" dirty="0" smtClean="0"/>
              <a:t>(11 млн.), </a:t>
            </a:r>
            <a:r>
              <a:rPr lang="ru-RU" dirty="0"/>
              <a:t>клинические </a:t>
            </a:r>
            <a:r>
              <a:rPr lang="ru-RU" dirty="0" smtClean="0"/>
              <a:t>испытания (</a:t>
            </a:r>
            <a:r>
              <a:rPr lang="ru-RU" dirty="0" err="1" smtClean="0"/>
              <a:t>ок</a:t>
            </a:r>
            <a:r>
              <a:rPr lang="ru-RU" dirty="0" smtClean="0"/>
              <a:t>. 800 тыс.), </a:t>
            </a:r>
            <a:r>
              <a:rPr lang="ru-RU" dirty="0"/>
              <a:t>патенты </a:t>
            </a:r>
            <a:r>
              <a:rPr lang="ru-RU" dirty="0" smtClean="0"/>
              <a:t>(150 млн.) и </a:t>
            </a:r>
            <a:r>
              <a:rPr lang="ru-RU" dirty="0"/>
              <a:t>политические </a:t>
            </a:r>
            <a:r>
              <a:rPr lang="ru-RU" dirty="0" smtClean="0"/>
              <a:t>документы. </a:t>
            </a:r>
            <a:r>
              <a:rPr lang="ru-RU" b="1" dirty="0" smtClean="0"/>
              <a:t>В бесплатной версии доступен поиск только по публикациям (ограниченный набор фильтров)</a:t>
            </a:r>
            <a:r>
              <a:rPr lang="en-US" b="1" dirty="0" smtClean="0"/>
              <a:t>.</a:t>
            </a:r>
            <a:endParaRPr lang="ru-RU" b="1" dirty="0" smtClean="0"/>
          </a:p>
          <a:p>
            <a:r>
              <a:rPr lang="ru-RU" b="1" dirty="0" smtClean="0"/>
              <a:t>Предметная классификация - </a:t>
            </a:r>
            <a:r>
              <a:rPr lang="en-US" dirty="0"/>
              <a:t>Australian and New Zealand Standard Research Classification (</a:t>
            </a:r>
            <a:r>
              <a:rPr lang="en-US" dirty="0" err="1" smtClean="0"/>
              <a:t>ANZSRC</a:t>
            </a:r>
            <a:r>
              <a:rPr lang="ru-RU" dirty="0" smtClean="0"/>
              <a:t> 2020</a:t>
            </a:r>
            <a:r>
              <a:rPr lang="en-US" dirty="0" smtClean="0"/>
              <a:t>)</a:t>
            </a:r>
            <a:r>
              <a:rPr lang="ru-RU" dirty="0"/>
              <a:t> </a:t>
            </a:r>
            <a:r>
              <a:rPr lang="ru-RU" dirty="0" smtClean="0"/>
              <a:t>– на уровне публикаций</a:t>
            </a:r>
            <a:endParaRPr lang="en-US" dirty="0" smtClean="0"/>
          </a:p>
          <a:p>
            <a:r>
              <a:rPr lang="ru-RU" dirty="0"/>
              <a:t>API </a:t>
            </a:r>
            <a:r>
              <a:rPr lang="ru-RU" dirty="0" err="1"/>
              <a:t>Dimensions</a:t>
            </a:r>
            <a:r>
              <a:rPr lang="ru-RU" dirty="0"/>
              <a:t> </a:t>
            </a:r>
            <a:r>
              <a:rPr lang="ru-RU" dirty="0" err="1"/>
              <a:t>Analytics</a:t>
            </a:r>
            <a:r>
              <a:rPr lang="ru-RU" dirty="0"/>
              <a:t> </a:t>
            </a:r>
            <a:r>
              <a:rPr lang="ru-RU" b="1" dirty="0" smtClean="0"/>
              <a:t>только </a:t>
            </a:r>
            <a:r>
              <a:rPr lang="ru-RU" b="1" dirty="0"/>
              <a:t>по подписке</a:t>
            </a:r>
            <a:endParaRPr lang="ru-RU" b="1" dirty="0" smtClean="0"/>
          </a:p>
          <a:p>
            <a:r>
              <a:rPr lang="ru-RU" dirty="0" smtClean="0"/>
              <a:t>Экспорт только авторизованным пользователям (до 5 000 записей в 1 выгрузке в формате </a:t>
            </a:r>
            <a:r>
              <a:rPr lang="en-US" dirty="0" err="1" smtClean="0"/>
              <a:t>XLSX</a:t>
            </a:r>
            <a:r>
              <a:rPr lang="ru-RU" dirty="0" smtClean="0"/>
              <a:t>/</a:t>
            </a:r>
            <a:r>
              <a:rPr lang="ru-RU" dirty="0" err="1" smtClean="0"/>
              <a:t>CSV</a:t>
            </a:r>
            <a:r>
              <a:rPr lang="ru-RU" dirty="0" smtClean="0"/>
              <a:t>/</a:t>
            </a:r>
            <a:r>
              <a:rPr lang="en-US" dirty="0" err="1" smtClean="0"/>
              <a:t>JSON</a:t>
            </a:r>
            <a:r>
              <a:rPr lang="ru-RU" dirty="0" smtClean="0"/>
              <a:t>/</a:t>
            </a:r>
            <a:r>
              <a:rPr lang="ru-RU" dirty="0" err="1" smtClean="0"/>
              <a:t>RIS</a:t>
            </a:r>
            <a:r>
              <a:rPr lang="ru-RU" dirty="0" smtClean="0"/>
              <a:t>/</a:t>
            </a:r>
            <a:r>
              <a:rPr lang="ru-RU" dirty="0" err="1" smtClean="0"/>
              <a:t>BibTeX</a:t>
            </a:r>
            <a:r>
              <a:rPr lang="ru-RU" dirty="0" smtClean="0"/>
              <a:t>) - </a:t>
            </a:r>
            <a:r>
              <a:rPr lang="en-US" dirty="0" smtClean="0"/>
              <a:t>c</a:t>
            </a:r>
            <a:r>
              <a:rPr lang="ru-RU" dirty="0" smtClean="0"/>
              <a:t> </a:t>
            </a:r>
            <a:r>
              <a:rPr lang="ru-RU" dirty="0" err="1" smtClean="0"/>
              <a:t>аффилиациями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9" y="160565"/>
            <a:ext cx="4152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4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44" t="18085" r="4900" b="12868"/>
          <a:stretch/>
        </p:blipFill>
        <p:spPr>
          <a:xfrm>
            <a:off x="631723" y="103236"/>
            <a:ext cx="10900369" cy="661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74276" y="1"/>
            <a:ext cx="9617723" cy="1091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1407" t="9371" r="23342" b="6272"/>
          <a:stretch/>
        </p:blipFill>
        <p:spPr>
          <a:xfrm>
            <a:off x="93167" y="956034"/>
            <a:ext cx="6558355" cy="5632592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518788" y="1533832"/>
            <a:ext cx="5161936" cy="505479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>
                <a:hlinkClick r:id="rId3"/>
              </a:rPr>
              <a:t>https://www.scilit.net/</a:t>
            </a:r>
            <a:r>
              <a:rPr lang="ru-RU" sz="2600" dirty="0" smtClean="0"/>
              <a:t> - 150 млн. научных публикаций, из них 29 в открытом доступе. </a:t>
            </a:r>
            <a:endParaRPr lang="en-US" sz="2600" dirty="0" smtClean="0"/>
          </a:p>
          <a:p>
            <a:r>
              <a:rPr lang="ru-RU" sz="2600" dirty="0" smtClean="0"/>
              <a:t>Владелец </a:t>
            </a:r>
            <a:r>
              <a:rPr lang="en-US" sz="2600" dirty="0" err="1" smtClean="0"/>
              <a:t>MDPI</a:t>
            </a:r>
            <a:r>
              <a:rPr lang="ru-RU" sz="2600" dirty="0" smtClean="0"/>
              <a:t>. Пополнение:</a:t>
            </a:r>
            <a:r>
              <a:rPr lang="ru-RU" sz="2600" dirty="0" smtClean="0"/>
              <a:t> </a:t>
            </a:r>
            <a:r>
              <a:rPr lang="en-US" sz="2600" dirty="0" smtClean="0"/>
              <a:t>DOI</a:t>
            </a:r>
            <a:r>
              <a:rPr lang="ru-RU" sz="2600" dirty="0" smtClean="0"/>
              <a:t> (</a:t>
            </a:r>
            <a:r>
              <a:rPr lang="en-US" sz="2600" dirty="0" err="1" smtClean="0"/>
              <a:t>CrossRef</a:t>
            </a:r>
            <a:r>
              <a:rPr lang="ru-RU" sz="2600" dirty="0" smtClean="0"/>
              <a:t>, </a:t>
            </a:r>
            <a:r>
              <a:rPr lang="en-US" sz="2600" dirty="0" err="1" smtClean="0"/>
              <a:t>DataCite</a:t>
            </a:r>
            <a:r>
              <a:rPr lang="ru-RU" sz="2600" dirty="0" smtClean="0"/>
              <a:t>, </a:t>
            </a:r>
            <a:r>
              <a:rPr lang="en-US" sz="2600" dirty="0" err="1" smtClean="0"/>
              <a:t>mEDRA</a:t>
            </a:r>
            <a:r>
              <a:rPr lang="ru-RU" sz="2600" dirty="0" smtClean="0"/>
              <a:t>), </a:t>
            </a:r>
            <a:r>
              <a:rPr lang="en-US" sz="2600" dirty="0" smtClean="0"/>
              <a:t>PubMed</a:t>
            </a:r>
            <a:r>
              <a:rPr lang="ru-RU" sz="2600" dirty="0" smtClean="0"/>
              <a:t>, препринты (</a:t>
            </a:r>
            <a:r>
              <a:rPr lang="en-US" sz="2600" dirty="0" err="1" smtClean="0"/>
              <a:t>arXiv</a:t>
            </a:r>
            <a:r>
              <a:rPr lang="ru-RU" sz="2600" dirty="0" smtClean="0"/>
              <a:t>, </a:t>
            </a:r>
            <a:r>
              <a:rPr lang="en-US" sz="2600" dirty="0" err="1" smtClean="0"/>
              <a:t>RePEc</a:t>
            </a:r>
            <a:r>
              <a:rPr lang="ru-RU" sz="2600" dirty="0" smtClean="0"/>
              <a:t>, </a:t>
            </a:r>
            <a:r>
              <a:rPr lang="en-US" sz="2600" dirty="0" smtClean="0"/>
              <a:t>HAL-</a:t>
            </a:r>
            <a:r>
              <a:rPr lang="en-US" sz="2600" dirty="0" err="1" smtClean="0"/>
              <a:t>Inria</a:t>
            </a:r>
            <a:r>
              <a:rPr lang="ru-RU" sz="2600" dirty="0" smtClean="0"/>
              <a:t>, </a:t>
            </a:r>
            <a:r>
              <a:rPr lang="en-US" sz="2600" dirty="0" smtClean="0"/>
              <a:t>Preprints.net</a:t>
            </a:r>
            <a:r>
              <a:rPr lang="ru-RU" sz="2600" dirty="0" smtClean="0"/>
              <a:t>, </a:t>
            </a:r>
            <a:r>
              <a:rPr lang="en-US" sz="2600" dirty="0" err="1" smtClean="0"/>
              <a:t>PeerJ</a:t>
            </a:r>
            <a:r>
              <a:rPr lang="en-US" sz="2600" dirty="0" smtClean="0"/>
              <a:t> Preprints</a:t>
            </a:r>
            <a:r>
              <a:rPr lang="ru-RU" sz="2600" dirty="0" smtClean="0"/>
              <a:t>) и т.д.  </a:t>
            </a:r>
            <a:endParaRPr lang="en-US" sz="2600" dirty="0" smtClean="0"/>
          </a:p>
          <a:p>
            <a:r>
              <a:rPr lang="ru-RU" sz="2600" dirty="0" smtClean="0"/>
              <a:t>Есть экспорт в </a:t>
            </a:r>
            <a:r>
              <a:rPr lang="ru-RU" sz="2600" dirty="0" err="1" smtClean="0"/>
              <a:t>RIS</a:t>
            </a:r>
            <a:r>
              <a:rPr lang="ru-RU" sz="2600" dirty="0" smtClean="0"/>
              <a:t>/</a:t>
            </a:r>
            <a:r>
              <a:rPr lang="ru-RU" sz="2600" dirty="0" err="1" smtClean="0"/>
              <a:t>BibTeX</a:t>
            </a:r>
            <a:r>
              <a:rPr lang="ru-RU" sz="2600" dirty="0" smtClean="0"/>
              <a:t>/</a:t>
            </a:r>
            <a:r>
              <a:rPr lang="en-US" sz="2600" dirty="0" smtClean="0"/>
              <a:t>ENDNOTE (</a:t>
            </a:r>
            <a:r>
              <a:rPr lang="ru-RU" sz="2600" dirty="0" smtClean="0"/>
              <a:t>до </a:t>
            </a:r>
            <a:r>
              <a:rPr lang="en-US" sz="2600" dirty="0" smtClean="0"/>
              <a:t>100</a:t>
            </a:r>
            <a:r>
              <a:rPr lang="ru-RU" sz="2600" dirty="0" smtClean="0"/>
              <a:t>0</a:t>
            </a:r>
            <a:r>
              <a:rPr lang="en-US" sz="2600" dirty="0" smtClean="0"/>
              <a:t> </a:t>
            </a:r>
            <a:r>
              <a:rPr lang="ru-RU" sz="2600" dirty="0" smtClean="0"/>
              <a:t>записей за 1 выгрузку). </a:t>
            </a:r>
            <a:endParaRPr lang="en-US" sz="2600" dirty="0" smtClean="0"/>
          </a:p>
          <a:p>
            <a:r>
              <a:rPr lang="ru-RU" sz="2600" dirty="0" smtClean="0"/>
              <a:t>В новом интерфейсе </a:t>
            </a:r>
            <a:r>
              <a:rPr lang="en-US" sz="2600" dirty="0" smtClean="0">
                <a:hlinkClick r:id="rId4"/>
              </a:rPr>
              <a:t>https://app.scilit.net/</a:t>
            </a:r>
            <a:r>
              <a:rPr lang="ru-RU" sz="2600" dirty="0" smtClean="0"/>
              <a:t> есть поиск по организациям, очень простые профили авторов, организаций и др.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887794" cy="8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1353799" cy="10176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Ещё междисциплинарные базы данных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Wizdom.ai</a:t>
            </a:r>
            <a:r>
              <a:rPr lang="ru-RU" dirty="0" smtClean="0"/>
              <a:t> - </a:t>
            </a:r>
            <a:r>
              <a:rPr lang="en-US" dirty="0" smtClean="0">
                <a:hlinkClick r:id="rId2"/>
              </a:rPr>
              <a:t>https://www.wizdom.ai/</a:t>
            </a:r>
            <a:r>
              <a:rPr lang="ru-RU" dirty="0" smtClean="0"/>
              <a:t> - 122 млн. публикаций, 123 млн. патентов. Есть поиск по организациям, нет полноценных профилей авторов и организаций.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BASE</a:t>
            </a:r>
            <a:r>
              <a:rPr lang="ru-RU" dirty="0" smtClean="0"/>
              <a:t> - </a:t>
            </a:r>
            <a:r>
              <a:rPr lang="en-US" dirty="0" smtClean="0">
                <a:hlinkClick r:id="rId3"/>
              </a:rPr>
              <a:t>https://www.base-search.net/</a:t>
            </a:r>
            <a:r>
              <a:rPr lang="ru-RU" dirty="0" smtClean="0"/>
              <a:t> - 313 млн. документов. </a:t>
            </a:r>
            <a:r>
              <a:rPr lang="en-US" dirty="0" smtClean="0"/>
              <a:t>API </a:t>
            </a:r>
            <a:r>
              <a:rPr lang="ru-RU" dirty="0" smtClean="0"/>
              <a:t>по запросу</a:t>
            </a:r>
          </a:p>
          <a:p>
            <a:pPr>
              <a:lnSpc>
                <a:spcPct val="120000"/>
              </a:lnSpc>
            </a:pPr>
            <a:r>
              <a:rPr lang="en-US" dirty="0"/>
              <a:t>Semantic Scholar </a:t>
            </a:r>
            <a:r>
              <a:rPr lang="ru-RU" dirty="0" smtClean="0"/>
              <a:t>- </a:t>
            </a:r>
            <a:r>
              <a:rPr lang="en-US" dirty="0" smtClean="0">
                <a:hlinkClick r:id="rId4"/>
              </a:rPr>
              <a:t>https://www.semanticscholar.org/</a:t>
            </a:r>
            <a:r>
              <a:rPr lang="ru-RU" dirty="0" smtClean="0"/>
              <a:t> - 207 млн. документов. Есть профили авторов, нет профилей организаций, бесплатный </a:t>
            </a:r>
            <a:r>
              <a:rPr lang="en-US" dirty="0" smtClean="0"/>
              <a:t>API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OpenAlex</a:t>
            </a:r>
            <a:r>
              <a:rPr lang="ru-RU" dirty="0" smtClean="0"/>
              <a:t> - </a:t>
            </a:r>
            <a:r>
              <a:rPr lang="ru-RU" dirty="0" smtClean="0">
                <a:hlinkClick r:id="rId5"/>
              </a:rPr>
              <a:t>https://docs.openalex.org</a:t>
            </a:r>
            <a:r>
              <a:rPr lang="ru-RU" dirty="0" smtClean="0"/>
              <a:t> – полностью открытая база - наследник </a:t>
            </a:r>
            <a:r>
              <a:rPr lang="ru-RU" dirty="0" err="1" smtClean="0"/>
              <a:t>Microsoft</a:t>
            </a:r>
            <a:r>
              <a:rPr lang="ru-RU" dirty="0" smtClean="0"/>
              <a:t> </a:t>
            </a:r>
            <a:r>
              <a:rPr lang="ru-RU" dirty="0" err="1" smtClean="0"/>
              <a:t>Academic</a:t>
            </a:r>
            <a:r>
              <a:rPr lang="ru-RU" dirty="0" smtClean="0"/>
              <a:t>, пополняется в основном </a:t>
            </a:r>
            <a:r>
              <a:rPr lang="ru-RU" dirty="0" err="1" smtClean="0"/>
              <a:t>CrossRef</a:t>
            </a:r>
            <a:r>
              <a:rPr lang="ru-RU" dirty="0" smtClean="0"/>
              <a:t>.</a:t>
            </a:r>
            <a:r>
              <a:rPr lang="ru-RU" dirty="0" smtClean="0"/>
              <a:t> Нет </a:t>
            </a:r>
            <a:r>
              <a:rPr lang="ru-RU" dirty="0" smtClean="0"/>
              <a:t>веб-интерфейса, работа через API и дампы</a:t>
            </a:r>
          </a:p>
          <a:p>
            <a:pPr>
              <a:lnSpc>
                <a:spcPct val="120000"/>
              </a:lnSpc>
            </a:pPr>
            <a:r>
              <a:rPr lang="ru-RU" dirty="0" err="1" smtClean="0"/>
              <a:t>РИНЦ</a:t>
            </a:r>
            <a:r>
              <a:rPr lang="ru-RU" dirty="0" smtClean="0"/>
              <a:t> - </a:t>
            </a:r>
            <a:r>
              <a:rPr lang="en-US" dirty="0" smtClean="0">
                <a:hlinkClick r:id="rId6"/>
              </a:rPr>
              <a:t>https://www.elibrary.ru</a:t>
            </a:r>
            <a:r>
              <a:rPr lang="ru-RU" dirty="0" smtClean="0"/>
              <a:t> – более 12 млн. публикаций </a:t>
            </a:r>
            <a:r>
              <a:rPr lang="ru-RU" dirty="0" smtClean="0"/>
              <a:t>российских авторов. Есть профили организаций, авторов, </a:t>
            </a:r>
            <a:r>
              <a:rPr lang="en-US" dirty="0" smtClean="0"/>
              <a:t>API </a:t>
            </a:r>
            <a:r>
              <a:rPr lang="ru-RU" dirty="0" smtClean="0"/>
              <a:t>бесплатный/платный. </a:t>
            </a:r>
            <a:r>
              <a:rPr lang="ru-RU" dirty="0"/>
              <a:t>Экспорт списка публикаций </a:t>
            </a:r>
            <a:r>
              <a:rPr lang="ru-RU" dirty="0" smtClean="0"/>
              <a:t>в </a:t>
            </a:r>
            <a:r>
              <a:rPr lang="ru-RU" dirty="0"/>
              <a:t>формате </a:t>
            </a:r>
            <a:r>
              <a:rPr lang="ru-RU" dirty="0" err="1" smtClean="0"/>
              <a:t>XML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7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1353799" cy="9143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Отраслевые базы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Основное предназначение – поиск научных публикаций в узких предметных областях </a:t>
            </a:r>
          </a:p>
          <a:p>
            <a:r>
              <a:rPr lang="ru-RU" dirty="0" smtClean="0"/>
              <a:t>Астрофизика </a:t>
            </a:r>
            <a:r>
              <a:rPr lang="ru-RU" dirty="0" smtClean="0">
                <a:hlinkClick r:id="rId2"/>
              </a:rPr>
              <a:t>https://ui.adsabs.harvard.edu/</a:t>
            </a:r>
            <a:r>
              <a:rPr lang="ru-RU" dirty="0" smtClean="0"/>
              <a:t> </a:t>
            </a:r>
          </a:p>
          <a:p>
            <a:r>
              <a:rPr lang="ru-RU" dirty="0" smtClean="0"/>
              <a:t>Медицина и смежные науки </a:t>
            </a:r>
            <a:r>
              <a:rPr lang="ru-RU" dirty="0" smtClean="0">
                <a:hlinkClick r:id="rId3"/>
              </a:rPr>
              <a:t>https://pubmed.ncbi.nlm.nih.gov/</a:t>
            </a:r>
            <a:r>
              <a:rPr lang="ru-RU" dirty="0" smtClean="0"/>
              <a:t>  </a:t>
            </a:r>
          </a:p>
          <a:p>
            <a:r>
              <a:rPr lang="ru-RU" dirty="0" smtClean="0"/>
              <a:t>Физика высоких энергий </a:t>
            </a:r>
            <a:r>
              <a:rPr lang="ru-RU" dirty="0" smtClean="0">
                <a:hlinkClick r:id="rId4"/>
              </a:rPr>
              <a:t>https://inspirehep.net/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Компьютерные науки </a:t>
            </a:r>
            <a:r>
              <a:rPr lang="ru-RU" dirty="0" smtClean="0">
                <a:hlinkClick r:id="rId5"/>
              </a:rPr>
              <a:t>https://dblp.org/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38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343" y="0"/>
            <a:ext cx="11081656" cy="10123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Централизованная (национальная) подписка </a:t>
            </a:r>
            <a:r>
              <a:rPr lang="ru-RU" sz="3200" dirty="0"/>
              <a:t>на научные информационные </a:t>
            </a:r>
            <a:r>
              <a:rPr lang="ru-RU" sz="3200" dirty="0" smtClean="0"/>
              <a:t>ресурсы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914" y="1632857"/>
            <a:ext cx="11609615" cy="481692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300" b="1" dirty="0"/>
              <a:t>Для получения организацией доступа к научным информационным ресурсам необходимо:</a:t>
            </a:r>
          </a:p>
          <a:p>
            <a:r>
              <a:rPr lang="ru-RU" sz="2300" dirty="0"/>
              <a:t>зарегистрироваться в </a:t>
            </a:r>
            <a:r>
              <a:rPr lang="en-US" sz="2300" dirty="0" smtClean="0">
                <a:hlinkClick r:id="rId2"/>
              </a:rPr>
              <a:t>https://kias.rfbr.ru</a:t>
            </a:r>
            <a:r>
              <a:rPr lang="ru-RU" sz="2300" dirty="0" smtClean="0"/>
              <a:t>; </a:t>
            </a:r>
          </a:p>
          <a:p>
            <a:r>
              <a:rPr lang="ru-RU" sz="2300" dirty="0" smtClean="0"/>
              <a:t>заключить </a:t>
            </a:r>
            <a:r>
              <a:rPr lang="ru-RU" sz="2300" dirty="0"/>
              <a:t>с </a:t>
            </a:r>
            <a:r>
              <a:rPr lang="ru-RU" sz="2300" dirty="0" smtClean="0"/>
              <a:t>«Российским центром </a:t>
            </a:r>
            <a:r>
              <a:rPr lang="ru-RU" sz="2300" dirty="0"/>
              <a:t>научной </a:t>
            </a:r>
            <a:r>
              <a:rPr lang="ru-RU" sz="2300" dirty="0" smtClean="0"/>
              <a:t>информации» (</a:t>
            </a:r>
            <a:r>
              <a:rPr lang="ru-RU" sz="2300" dirty="0" err="1" smtClean="0"/>
              <a:t>РЦНИ</a:t>
            </a:r>
            <a:r>
              <a:rPr lang="ru-RU" sz="2300" dirty="0" smtClean="0"/>
              <a:t>) </a:t>
            </a:r>
            <a:r>
              <a:rPr lang="ru-RU" sz="2300" dirty="0"/>
              <a:t>Соглашение об использовании электронной подписи в электронном взаимодействии </a:t>
            </a:r>
            <a:r>
              <a:rPr lang="ru-RU" sz="2300" dirty="0" err="1"/>
              <a:t>РЦНИ</a:t>
            </a:r>
            <a:r>
              <a:rPr lang="ru-RU" sz="2300" dirty="0"/>
              <a:t> с физическим лицом (для руководителей организаций, координаторов организаций в </a:t>
            </a:r>
            <a:r>
              <a:rPr lang="ru-RU" sz="2300" dirty="0" err="1"/>
              <a:t>КИАС</a:t>
            </a:r>
            <a:r>
              <a:rPr lang="ru-RU" sz="2300" dirty="0"/>
              <a:t> РФФИ и кураторов подписки; шаблон соглашения находится во вкладке “</a:t>
            </a:r>
            <a:r>
              <a:rPr lang="ru-RU" sz="2300" b="1" dirty="0"/>
              <a:t>Личные данные</a:t>
            </a:r>
            <a:r>
              <a:rPr lang="ru-RU" sz="2300" dirty="0"/>
              <a:t>” в </a:t>
            </a:r>
            <a:r>
              <a:rPr lang="ru-RU" sz="2300" dirty="0" err="1"/>
              <a:t>КИАС</a:t>
            </a:r>
            <a:r>
              <a:rPr lang="ru-RU" sz="2300" dirty="0"/>
              <a:t> РФФИ); </a:t>
            </a:r>
          </a:p>
          <a:p>
            <a:r>
              <a:rPr lang="ru-RU" sz="2300" dirty="0"/>
              <a:t>заключить с </a:t>
            </a:r>
            <a:r>
              <a:rPr lang="ru-RU" sz="2300" dirty="0" err="1"/>
              <a:t>РЦНИ</a:t>
            </a:r>
            <a:r>
              <a:rPr lang="ru-RU" sz="2300" dirty="0"/>
              <a:t> Соглашение об использовании электронной подписи в электронном взаимодействии РФФИ с организацией (По необходимости. см. </a:t>
            </a:r>
            <a:r>
              <a:rPr lang="ru-RU" sz="2300" dirty="0" smtClean="0"/>
              <a:t>Инструкцию… </a:t>
            </a:r>
            <a:r>
              <a:rPr lang="en-US" sz="2300" dirty="0" smtClean="0">
                <a:hlinkClick r:id="rId3"/>
              </a:rPr>
              <a:t>https://podpiska.rfbr.ru/news/176/</a:t>
            </a:r>
            <a:r>
              <a:rPr lang="ru-RU" sz="2300" dirty="0" smtClean="0"/>
              <a:t>) </a:t>
            </a:r>
            <a:r>
              <a:rPr lang="ru-RU" sz="2300" dirty="0"/>
              <a:t>(шаблон соглашения находится во вкладке организации в </a:t>
            </a:r>
            <a:r>
              <a:rPr lang="ru-RU" sz="2300" dirty="0" err="1"/>
              <a:t>КИАС</a:t>
            </a:r>
            <a:r>
              <a:rPr lang="ru-RU" sz="2300" dirty="0"/>
              <a:t> РФФИ);</a:t>
            </a:r>
          </a:p>
          <a:p>
            <a:r>
              <a:rPr lang="ru-RU" sz="2300" dirty="0"/>
              <a:t>направить в </a:t>
            </a:r>
            <a:r>
              <a:rPr lang="ru-RU" sz="2300" dirty="0" err="1"/>
              <a:t>РЦНИ</a:t>
            </a:r>
            <a:r>
              <a:rPr lang="ru-RU" sz="2300" dirty="0"/>
              <a:t> через комплексную информационно-аналитическую систему РФФИ (</a:t>
            </a:r>
            <a:r>
              <a:rPr lang="ru-RU" sz="2300" dirty="0" err="1"/>
              <a:t>КИАС</a:t>
            </a:r>
            <a:r>
              <a:rPr lang="ru-RU" sz="2300" dirty="0"/>
              <a:t> РФФИ) в электронном виде </a:t>
            </a:r>
            <a:r>
              <a:rPr lang="ru-RU" sz="2300" b="1" dirty="0"/>
              <a:t>заявление о предоставлении доступа к электронным ресурсам </a:t>
            </a:r>
            <a:r>
              <a:rPr lang="ru-RU" sz="2300" dirty="0"/>
              <a:t>с указанием </a:t>
            </a:r>
            <a:r>
              <a:rPr lang="ru-RU" sz="2300" dirty="0" err="1"/>
              <a:t>IP</a:t>
            </a:r>
            <a:r>
              <a:rPr lang="ru-RU" sz="2300" dirty="0"/>
              <a:t>-адресов, с которых будет осуществляться доступ организации к электронным ресурсам, и подписать его электронной подписью.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7" y="0"/>
            <a:ext cx="979714" cy="10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413" y="1"/>
            <a:ext cx="11395587" cy="742984"/>
          </a:xfrm>
        </p:spPr>
        <p:txBody>
          <a:bodyPr/>
          <a:lstStyle/>
          <a:p>
            <a:r>
              <a:rPr lang="en-US" dirty="0" smtClean="0"/>
              <a:t>https://podpiska.rfbr.ru/faq/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08" t="16681" r="15365" b="15193"/>
          <a:stretch/>
        </p:blipFill>
        <p:spPr>
          <a:xfrm>
            <a:off x="899651" y="742985"/>
            <a:ext cx="9571703" cy="605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38" t="24289" r="8910" b="16414"/>
          <a:stretch/>
        </p:blipFill>
        <p:spPr>
          <a:xfrm>
            <a:off x="242821" y="545690"/>
            <a:ext cx="10570060" cy="5890607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398460" y="545690"/>
            <a:ext cx="8509565" cy="3229898"/>
            <a:chOff x="1649186" y="1224643"/>
            <a:chExt cx="7560128" cy="2599983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1649186" y="1224643"/>
              <a:ext cx="7560128" cy="2599983"/>
              <a:chOff x="1649186" y="1224643"/>
              <a:chExt cx="7560128" cy="2599983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6319157" y="1224643"/>
                <a:ext cx="1338943" cy="466045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Скругленный прямоугольник 5"/>
              <p:cNvSpPr/>
              <p:nvPr/>
            </p:nvSpPr>
            <p:spPr>
              <a:xfrm>
                <a:off x="8180614" y="1690688"/>
                <a:ext cx="1028700" cy="285070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1649186" y="3029198"/>
                <a:ext cx="3902528" cy="795428"/>
              </a:xfrm>
              <a:prstGeom prst="round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Скругленный прямоугольник 9"/>
            <p:cNvSpPr/>
            <p:nvPr/>
          </p:nvSpPr>
          <p:spPr>
            <a:xfrm>
              <a:off x="2633588" y="3456595"/>
              <a:ext cx="2237362" cy="1198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Объект 2"/>
          <p:cNvSpPr txBox="1">
            <a:spLocks/>
          </p:cNvSpPr>
          <p:nvPr/>
        </p:nvSpPr>
        <p:spPr>
          <a:xfrm>
            <a:off x="9000728" y="1781380"/>
            <a:ext cx="2920181" cy="43513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 разделе «Подписка» указывается и формируется:</a:t>
            </a:r>
          </a:p>
          <a:p>
            <a:r>
              <a:rPr lang="ru-RU" dirty="0" smtClean="0"/>
              <a:t>Контактное лицо по вопросам организации доступа к электронным ресурсам</a:t>
            </a:r>
          </a:p>
          <a:p>
            <a:r>
              <a:rPr lang="ru-RU" dirty="0" smtClean="0"/>
              <a:t>Текущий диапазон </a:t>
            </a:r>
            <a:r>
              <a:rPr lang="ru-RU" dirty="0" err="1" smtClean="0"/>
              <a:t>IP</a:t>
            </a:r>
            <a:r>
              <a:rPr lang="ru-RU" dirty="0" smtClean="0"/>
              <a:t>-адресов организации в рамках Национальной подписки</a:t>
            </a:r>
          </a:p>
          <a:p>
            <a:r>
              <a:rPr lang="ru-RU" dirty="0" smtClean="0"/>
              <a:t>Отчеты об использовании электронных ресурсов</a:t>
            </a:r>
          </a:p>
          <a:p>
            <a:r>
              <a:rPr lang="ru-RU" dirty="0" smtClean="0"/>
              <a:t>Заявления о предоставлении доступа в рамках национальной подписки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0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9716" y="1"/>
            <a:ext cx="11212284" cy="930728"/>
          </a:xfrm>
        </p:spPr>
        <p:txBody>
          <a:bodyPr>
            <a:noAutofit/>
          </a:bodyPr>
          <a:lstStyle/>
          <a:p>
            <a:pPr fontAlgn="base"/>
            <a:r>
              <a:rPr lang="ru-RU" sz="3200" dirty="0"/>
              <a:t>В </a:t>
            </a:r>
            <a:r>
              <a:rPr lang="ru-RU" sz="3200" dirty="0" smtClean="0"/>
              <a:t>разделе «Моя подписка» перечислены ресурсы централизованной подписки, доступные организации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09" t="19307" r="6378" b="17747"/>
          <a:stretch/>
        </p:blipFill>
        <p:spPr>
          <a:xfrm>
            <a:off x="1208315" y="1143001"/>
            <a:ext cx="9626321" cy="55680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0"/>
            <a:ext cx="979714" cy="10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63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708" y="1"/>
            <a:ext cx="11153292" cy="1012370"/>
          </a:xfrm>
        </p:spPr>
        <p:txBody>
          <a:bodyPr>
            <a:noAutofit/>
          </a:bodyPr>
          <a:lstStyle/>
          <a:p>
            <a:r>
              <a:rPr lang="ru-RU" sz="3200" dirty="0"/>
              <a:t>Календарь </a:t>
            </a:r>
            <a:r>
              <a:rPr lang="ru-RU" sz="3200" dirty="0" err="1"/>
              <a:t>вебинаров</a:t>
            </a:r>
            <a:r>
              <a:rPr lang="ru-RU" sz="3200" dirty="0"/>
              <a:t> от провайдеров электронных </a:t>
            </a:r>
            <a:r>
              <a:rPr lang="ru-RU" sz="3200" dirty="0" smtClean="0"/>
              <a:t>ресурсов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903" t="29017" r="16508" b="3670"/>
          <a:stretch/>
        </p:blipFill>
        <p:spPr>
          <a:xfrm>
            <a:off x="1637071" y="1572924"/>
            <a:ext cx="9415264" cy="512284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30451" y="988149"/>
            <a:ext cx="6828503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hlinkClick r:id="rId3"/>
              </a:rPr>
              <a:t>https://podpiska.rfbr.ru/webinars/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" y="0"/>
            <a:ext cx="979714" cy="101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707922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/>
              <a:t>Наукометрия</a:t>
            </a:r>
            <a:r>
              <a:rPr lang="ru-RU" sz="3200" dirty="0" smtClean="0"/>
              <a:t>. Частичная</a:t>
            </a:r>
            <a:r>
              <a:rPr lang="en-US" sz="3200" dirty="0" smtClean="0"/>
              <a:t>!</a:t>
            </a:r>
            <a:r>
              <a:rPr lang="ru-RU" sz="3200" dirty="0" smtClean="0"/>
              <a:t> замена </a:t>
            </a:r>
            <a:r>
              <a:rPr lang="en-US" sz="3200" dirty="0" smtClean="0"/>
              <a:t>Web of Science, Scopus, </a:t>
            </a:r>
            <a:r>
              <a:rPr lang="en-US" sz="3200" dirty="0" err="1" smtClean="0"/>
              <a:t>SciVal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9148"/>
            <a:ext cx="10385323" cy="52478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Метаданные: </a:t>
            </a:r>
          </a:p>
          <a:p>
            <a:r>
              <a:rPr lang="ru-RU" dirty="0" err="1" smtClean="0"/>
              <a:t>Мультидисциплинарные</a:t>
            </a:r>
            <a:r>
              <a:rPr lang="ru-RU" dirty="0" smtClean="0"/>
              <a:t>: </a:t>
            </a:r>
            <a:r>
              <a:rPr lang="en-US" dirty="0" err="1" smtClean="0"/>
              <a:t>CrossRef</a:t>
            </a:r>
            <a:r>
              <a:rPr lang="en-US" dirty="0" smtClean="0"/>
              <a:t>, </a:t>
            </a:r>
            <a:r>
              <a:rPr lang="en-US" dirty="0" err="1" smtClean="0"/>
              <a:t>OpenAlex</a:t>
            </a:r>
            <a:r>
              <a:rPr lang="en-US" dirty="0" smtClean="0"/>
              <a:t>, Semantic Scholar, The Lens, Wizdom.ai, Dimensions, Scilit.net, BASE </a:t>
            </a:r>
            <a:endParaRPr lang="ru-RU" dirty="0" smtClean="0"/>
          </a:p>
          <a:p>
            <a:r>
              <a:rPr lang="ru-RU" dirty="0" smtClean="0"/>
              <a:t>Отраслевые: </a:t>
            </a:r>
            <a:r>
              <a:rPr lang="en-US" dirty="0" err="1" smtClean="0"/>
              <a:t>DBLP</a:t>
            </a:r>
            <a:r>
              <a:rPr lang="ru-RU" dirty="0" smtClean="0"/>
              <a:t> (компьютерные науки)</a:t>
            </a:r>
            <a:r>
              <a:rPr lang="en-US" dirty="0" smtClean="0"/>
              <a:t>, ADS</a:t>
            </a:r>
            <a:r>
              <a:rPr lang="ru-RU" dirty="0" smtClean="0"/>
              <a:t> (астрофизика)</a:t>
            </a:r>
            <a:r>
              <a:rPr lang="en-US" dirty="0" smtClean="0"/>
              <a:t>, MEDLINE</a:t>
            </a:r>
            <a:r>
              <a:rPr lang="ru-RU" dirty="0" smtClean="0"/>
              <a:t> (медицина и смежные области)</a:t>
            </a:r>
            <a:r>
              <a:rPr lang="en-US" dirty="0" smtClean="0"/>
              <a:t>, INSPIRE</a:t>
            </a:r>
            <a:r>
              <a:rPr lang="ru-RU" dirty="0" smtClean="0"/>
              <a:t> (физика высоких энергий </a:t>
            </a:r>
            <a:r>
              <a:rPr lang="ru-RU" dirty="0" smtClean="0"/>
              <a:t>и смежные области</a:t>
            </a:r>
            <a:r>
              <a:rPr lang="ru-RU" dirty="0" smtClean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аналитический отчет </a:t>
            </a:r>
            <a:r>
              <a:rPr lang="en-US" dirty="0" smtClean="0">
                <a:hlinkClick r:id="rId2"/>
              </a:rPr>
              <a:t>https://podpiska.rfbr.ru/storage/reports2021/2022_meta_quality.html</a:t>
            </a:r>
            <a:r>
              <a:rPr lang="ru-RU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b="1" dirty="0" smtClean="0"/>
              <a:t>Сравнение </a:t>
            </a:r>
            <a:r>
              <a:rPr lang="ru-RU" b="1" dirty="0"/>
              <a:t>качества метаданных в БД </a:t>
            </a:r>
            <a:r>
              <a:rPr lang="en-US" b="1" dirty="0" err="1"/>
              <a:t>CrossRef</a:t>
            </a:r>
            <a:r>
              <a:rPr lang="en-US" b="1" dirty="0"/>
              <a:t>, Lens, </a:t>
            </a:r>
            <a:r>
              <a:rPr lang="en-US" b="1" dirty="0" err="1"/>
              <a:t>OpenAlex</a:t>
            </a:r>
            <a:r>
              <a:rPr lang="en-US" b="1" dirty="0"/>
              <a:t>, Scopus, Semantic Scholar, Web of Science Core </a:t>
            </a:r>
            <a:r>
              <a:rPr lang="en-US" b="1" dirty="0" smtClean="0"/>
              <a:t>Collection</a:t>
            </a:r>
            <a:endParaRPr lang="en-US" b="1" dirty="0"/>
          </a:p>
          <a:p>
            <a:pPr marL="0" indent="0">
              <a:buNone/>
            </a:pPr>
            <a:r>
              <a:rPr lang="ru-RU" dirty="0" err="1"/>
              <a:t>Лутай</a:t>
            </a:r>
            <a:r>
              <a:rPr lang="ru-RU" dirty="0"/>
              <a:t> </a:t>
            </a:r>
            <a:r>
              <a:rPr lang="ru-RU" dirty="0" err="1"/>
              <a:t>А.В</a:t>
            </a:r>
            <a:r>
              <a:rPr lang="ru-RU" dirty="0"/>
              <a:t>., </a:t>
            </a:r>
            <a:r>
              <a:rPr lang="ru-RU" dirty="0" err="1"/>
              <a:t>Любушко</a:t>
            </a:r>
            <a:r>
              <a:rPr lang="ru-RU" dirty="0"/>
              <a:t> </a:t>
            </a:r>
            <a:r>
              <a:rPr lang="ru-RU" dirty="0" err="1"/>
              <a:t>Е.Э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ФГБУ</a:t>
            </a:r>
            <a:r>
              <a:rPr lang="ru-RU" dirty="0"/>
              <a:t> “Российский фонд фундаментальных исследований”</a:t>
            </a:r>
          </a:p>
          <a:p>
            <a:pPr marL="0" indent="0">
              <a:buNone/>
            </a:pPr>
            <a:r>
              <a:rPr lang="ru-RU" dirty="0" smtClean="0"/>
              <a:t>21.02.2022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Онлайн-руководство по </a:t>
            </a:r>
            <a:r>
              <a:rPr lang="ru-RU" b="1" dirty="0" err="1" smtClean="0"/>
              <a:t>наукометрии</a:t>
            </a:r>
            <a:r>
              <a:rPr lang="ru-RU" b="1" dirty="0" smtClean="0"/>
              <a:t> </a:t>
            </a:r>
            <a:r>
              <a:rPr lang="en-US" dirty="0" smtClean="0">
                <a:hlinkClick r:id="rId3"/>
              </a:rPr>
              <a:t>https://sciguide.hse.ru/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/>
              <a:t>Автор: Иван </a:t>
            </a:r>
            <a:r>
              <a:rPr lang="ru-RU" dirty="0" err="1"/>
              <a:t>Стерлигов</a:t>
            </a:r>
            <a:r>
              <a:rPr lang="ru-RU" dirty="0"/>
              <a:t> </a:t>
            </a:r>
            <a:r>
              <a:rPr lang="en-US" dirty="0" smtClean="0">
                <a:hlinkClick r:id="rId4"/>
              </a:rPr>
              <a:t>isterligov@hse.ru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(с) 2021-2022 Национальный исследовательский университет «Высшая школа экономики». Перепечатка материалов без разрешения правообладателя не разрешается.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2786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414" y="1"/>
            <a:ext cx="10183586" cy="1061356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Crossref</a:t>
            </a:r>
            <a:r>
              <a:rPr lang="ru-RU" dirty="0"/>
              <a:t> упрощает поиск, цитирование и оценку </a:t>
            </a:r>
            <a:r>
              <a:rPr lang="ru-RU" dirty="0" smtClean="0"/>
              <a:t>исследований</a:t>
            </a:r>
            <a:endParaRPr lang="en-US" dirty="0" smtClean="0"/>
          </a:p>
          <a:p>
            <a:r>
              <a:rPr lang="ru-RU" dirty="0" smtClean="0"/>
              <a:t>Простой поиск: </a:t>
            </a:r>
            <a:r>
              <a:rPr lang="ru-RU" dirty="0" smtClean="0">
                <a:hlinkClick r:id="rId2"/>
              </a:rPr>
              <a:t>https://search.crossref.org/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API </a:t>
            </a:r>
            <a:r>
              <a:rPr lang="en-US" dirty="0" smtClean="0"/>
              <a:t>– </a:t>
            </a:r>
            <a:r>
              <a:rPr lang="ru-RU" dirty="0" smtClean="0"/>
              <a:t>есть также бесплатный https://api.crossref.org/swagger-ui/index.html </a:t>
            </a:r>
            <a:endParaRPr lang="en-US" dirty="0" smtClean="0"/>
          </a:p>
          <a:p>
            <a:r>
              <a:rPr lang="ru-RU" dirty="0" smtClean="0"/>
              <a:t>Данные предоставляют издатели. Многие издатели не заполняют нужные метаданные. Очень много полей часто пустые (в </a:t>
            </a:r>
            <a:r>
              <a:rPr lang="ru-RU" dirty="0" err="1" smtClean="0"/>
              <a:t>т.ч</a:t>
            </a:r>
            <a:r>
              <a:rPr lang="ru-RU" dirty="0" smtClean="0"/>
              <a:t>. аффилиации). Много аннотаций, но лицензии разные </a:t>
            </a:r>
            <a:endParaRPr lang="en-US" dirty="0" smtClean="0"/>
          </a:p>
          <a:p>
            <a:r>
              <a:rPr lang="ru-RU" dirty="0" err="1" smtClean="0"/>
              <a:t>Crossref</a:t>
            </a:r>
            <a:r>
              <a:rPr lang="ru-RU" dirty="0" smtClean="0"/>
              <a:t> не предоставляет</a:t>
            </a:r>
            <a:r>
              <a:rPr lang="ru-RU" dirty="0" smtClean="0"/>
              <a:t> полноценных профилей авторов и организаций </a:t>
            </a:r>
            <a:endParaRPr lang="en-US" dirty="0" smtClean="0"/>
          </a:p>
          <a:p>
            <a:r>
              <a:rPr lang="ru-RU" dirty="0" smtClean="0"/>
              <a:t>Нет данных от других DOI-агентств (например, </a:t>
            </a:r>
            <a:r>
              <a:rPr lang="en-US" dirty="0" smtClean="0"/>
              <a:t>D</a:t>
            </a:r>
            <a:r>
              <a:rPr lang="ru-RU" dirty="0" err="1" smtClean="0"/>
              <a:t>atacite</a:t>
            </a:r>
            <a:r>
              <a:rPr lang="ru-RU" dirty="0" smtClean="0"/>
              <a:t>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Документация по </a:t>
            </a:r>
            <a:r>
              <a:rPr lang="en-US" dirty="0" smtClean="0"/>
              <a:t>API</a:t>
            </a:r>
            <a:r>
              <a:rPr lang="ru-RU" dirty="0" smtClean="0"/>
              <a:t>: </a:t>
            </a:r>
            <a:r>
              <a:rPr lang="en-US" dirty="0" smtClean="0">
                <a:hlinkClick r:id="rId3"/>
              </a:rPr>
              <a:t>https://www.crossref.org/documentation/retrieve-metadata/rest-api</a:t>
            </a:r>
            <a:r>
              <a:rPr lang="ru-RU" dirty="0" smtClean="0">
                <a:hlinkClick r:id="rId3"/>
              </a:rPr>
              <a:t>/</a:t>
            </a:r>
            <a:r>
              <a:rPr lang="ru-RU" dirty="0" smtClean="0"/>
              <a:t>  </a:t>
            </a: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1" y="1"/>
            <a:ext cx="1636012" cy="10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9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7684" y="1"/>
            <a:ext cx="9084315" cy="963385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207" y="1386349"/>
            <a:ext cx="11228263" cy="498758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hlinkClick r:id="rId2"/>
              </a:rPr>
              <a:t>https://www.lens.org/</a:t>
            </a:r>
            <a:r>
              <a:rPr lang="ru-RU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Свободное использование поисковых </a:t>
            </a:r>
            <a:r>
              <a:rPr lang="ru-RU" dirty="0"/>
              <a:t>и </a:t>
            </a:r>
            <a:r>
              <a:rPr lang="ru-RU" dirty="0" smtClean="0"/>
              <a:t>аналитических возможностей </a:t>
            </a:r>
            <a:r>
              <a:rPr lang="ru-RU" dirty="0"/>
              <a:t>платформы (в том числе и без авторизации).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Позволяет вести поиск и анализировать </a:t>
            </a:r>
            <a:r>
              <a:rPr lang="ru-RU" dirty="0"/>
              <a:t>связи между патентами (</a:t>
            </a:r>
            <a:r>
              <a:rPr lang="ru-RU" dirty="0" smtClean="0"/>
              <a:t>142 </a:t>
            </a:r>
            <a:r>
              <a:rPr lang="ru-RU" dirty="0"/>
              <a:t>млн), научными публикациями (</a:t>
            </a:r>
            <a:r>
              <a:rPr lang="ru-RU" dirty="0" smtClean="0"/>
              <a:t>249 </a:t>
            </a:r>
            <a:r>
              <a:rPr lang="ru-RU" dirty="0"/>
              <a:t>млн) и биологическими последовательностями </a:t>
            </a:r>
            <a:r>
              <a:rPr lang="ru-RU" dirty="0" smtClean="0"/>
              <a:t>(433 </a:t>
            </a:r>
            <a:r>
              <a:rPr lang="ru-RU" dirty="0"/>
              <a:t>млн</a:t>
            </a:r>
            <a:r>
              <a:rPr lang="ru-RU" dirty="0" smtClean="0"/>
              <a:t>).</a:t>
            </a:r>
          </a:p>
          <a:p>
            <a:pPr marL="0" indent="0">
              <a:buNone/>
            </a:pPr>
            <a:r>
              <a:rPr lang="ru-RU" b="1" dirty="0"/>
              <a:t>Бесплатные </a:t>
            </a:r>
            <a:r>
              <a:rPr lang="ru-RU" b="1" dirty="0" smtClean="0"/>
              <a:t>возможности </a:t>
            </a:r>
            <a:r>
              <a:rPr lang="ru-RU" b="1" dirty="0" err="1" smtClean="0"/>
              <a:t>The</a:t>
            </a:r>
            <a:r>
              <a:rPr lang="ru-RU" b="1" dirty="0" smtClean="0"/>
              <a:t> </a:t>
            </a:r>
            <a:r>
              <a:rPr lang="ru-RU" b="1" dirty="0" err="1"/>
              <a:t>Lens</a:t>
            </a:r>
            <a:r>
              <a:rPr lang="ru-RU" b="1" dirty="0"/>
              <a:t>, на которые следует обратить внимание:</a:t>
            </a:r>
            <a:endParaRPr lang="ru-RU" dirty="0"/>
          </a:p>
          <a:p>
            <a:r>
              <a:rPr lang="ru-RU" dirty="0" err="1" smtClean="0">
                <a:hlinkClick r:id="rId3"/>
              </a:rPr>
              <a:t>PatCite</a:t>
            </a:r>
            <a:r>
              <a:rPr lang="ru-RU" dirty="0"/>
              <a:t> – инструмент для поиска цитирований научных статей в </a:t>
            </a:r>
            <a:r>
              <a:rPr lang="ru-RU" dirty="0" smtClean="0"/>
              <a:t>патентах</a:t>
            </a:r>
            <a:endParaRPr lang="ru-RU" dirty="0"/>
          </a:p>
          <a:p>
            <a:r>
              <a:rPr lang="ru-RU" dirty="0"/>
              <a:t>Профиль </a:t>
            </a:r>
            <a:r>
              <a:rPr lang="ru-RU" dirty="0" smtClean="0"/>
              <a:t>исследователя - </a:t>
            </a:r>
            <a:r>
              <a:rPr lang="ru-RU" dirty="0" smtClean="0"/>
              <a:t>нет полноценных авторских профилей</a:t>
            </a:r>
            <a:endParaRPr lang="ru-RU" dirty="0" smtClean="0"/>
          </a:p>
          <a:p>
            <a:r>
              <a:rPr lang="ru-RU" dirty="0" smtClean="0"/>
              <a:t>Визуальные </a:t>
            </a:r>
            <a:r>
              <a:rPr lang="ru-RU" dirty="0"/>
              <a:t>представления для подборки статей (</a:t>
            </a:r>
            <a:r>
              <a:rPr lang="ru-RU" dirty="0" err="1"/>
              <a:t>dashboards</a:t>
            </a:r>
            <a:r>
              <a:rPr lang="ru-RU" dirty="0"/>
              <a:t>)</a:t>
            </a:r>
          </a:p>
          <a:p>
            <a:r>
              <a:rPr lang="ru-RU" dirty="0"/>
              <a:t>Экспорт (до 50 000 записей в 1 выгрузке в формате </a:t>
            </a:r>
            <a:r>
              <a:rPr lang="ru-RU" dirty="0" err="1"/>
              <a:t>JSON</a:t>
            </a:r>
            <a:r>
              <a:rPr lang="ru-RU" dirty="0"/>
              <a:t>/</a:t>
            </a:r>
            <a:r>
              <a:rPr lang="ru-RU" dirty="0" err="1"/>
              <a:t>CSV</a:t>
            </a:r>
            <a:r>
              <a:rPr lang="ru-RU" dirty="0"/>
              <a:t>/</a:t>
            </a:r>
            <a:r>
              <a:rPr lang="ru-RU" dirty="0" err="1"/>
              <a:t>RIS</a:t>
            </a:r>
            <a:r>
              <a:rPr lang="ru-RU" dirty="0"/>
              <a:t>/</a:t>
            </a:r>
            <a:r>
              <a:rPr lang="ru-RU" dirty="0" err="1"/>
              <a:t>BibTeX</a:t>
            </a:r>
            <a:r>
              <a:rPr lang="ru-RU" dirty="0" smtClean="0"/>
              <a:t>) </a:t>
            </a:r>
            <a:r>
              <a:rPr lang="ru-RU" dirty="0" smtClean="0"/>
              <a:t>- без </a:t>
            </a:r>
            <a:r>
              <a:rPr lang="ru-RU" dirty="0" err="1" smtClean="0"/>
              <a:t>аффилиаций</a:t>
            </a:r>
            <a:endParaRPr lang="ru-RU" dirty="0"/>
          </a:p>
          <a:p>
            <a:r>
              <a:rPr lang="ru-RU" dirty="0" smtClean="0"/>
              <a:t>API (по запросу, </a:t>
            </a:r>
            <a:r>
              <a:rPr lang="ru-RU" dirty="0" smtClean="0"/>
              <a:t>тестовый API 14 дней, много полей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Возможности </a:t>
            </a:r>
            <a:r>
              <a:rPr lang="ru-RU" dirty="0"/>
              <a:t>сохранения поисковых </a:t>
            </a:r>
            <a:r>
              <a:rPr lang="ru-RU" dirty="0" smtClean="0"/>
              <a:t>запросов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4"/>
          <a:srcRect l="40976" t="38373" r="39959" b="51120"/>
          <a:stretch/>
        </p:blipFill>
        <p:spPr>
          <a:xfrm>
            <a:off x="0" y="1"/>
            <a:ext cx="3107684" cy="9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80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1A6402676E6AF4FA860B1A0233E5196" ma:contentTypeVersion="13" ma:contentTypeDescription="Создание документа." ma:contentTypeScope="" ma:versionID="f832f67335d0049ad22024d6feac27c2">
  <xsd:schema xmlns:xsd="http://www.w3.org/2001/XMLSchema" xmlns:xs="http://www.w3.org/2001/XMLSchema" xmlns:p="http://schemas.microsoft.com/office/2006/metadata/properties" xmlns:ns3="d6131613-b3ca-48fa-941d-85bd6816486c" xmlns:ns4="e53f557c-b7c8-4100-956c-eb1bb501b6dc" targetNamespace="http://schemas.microsoft.com/office/2006/metadata/properties" ma:root="true" ma:fieldsID="e6cb60a91037024b8edaccf087ebce3c" ns3:_="" ns4:_="">
    <xsd:import namespace="d6131613-b3ca-48fa-941d-85bd6816486c"/>
    <xsd:import namespace="e53f557c-b7c8-4100-956c-eb1bb501b6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31613-b3ca-48fa-941d-85bd68164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f557c-b7c8-4100-956c-eb1bb501b6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72A867-E763-4DA9-89C0-9F8BEFE4E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131613-b3ca-48fa-941d-85bd6816486c"/>
    <ds:schemaRef ds:uri="e53f557c-b7c8-4100-956c-eb1bb501b6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60C951-11EA-4FB9-9A33-30D62C4929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B999CF-332C-414F-A569-616FAC54F7C5}">
  <ds:schemaRefs>
    <ds:schemaRef ds:uri="http://purl.org/dc/elements/1.1/"/>
    <ds:schemaRef ds:uri="http://schemas.microsoft.com/office/2006/metadata/properties"/>
    <ds:schemaRef ds:uri="e53f557c-b7c8-4100-956c-eb1bb501b6d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6131613-b3ca-48fa-941d-85bd6816486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17275</TotalTime>
  <Words>942</Words>
  <Application>Microsoft Office PowerPoint</Application>
  <PresentationFormat>Широкоэкранный</PresentationFormat>
  <Paragraphs>76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Библиотека в информационном пространстве университета. Наукометрия в современных условиях.  Краткий обзор.</vt:lpstr>
      <vt:lpstr>Централизованная (национальная) подписка на научные информационные ресурсы</vt:lpstr>
      <vt:lpstr>https://podpiska.rfbr.ru/faq/</vt:lpstr>
      <vt:lpstr>Презентация PowerPoint</vt:lpstr>
      <vt:lpstr>В разделе «Моя подписка» перечислены ресурсы централизованной подписки, доступные организации</vt:lpstr>
      <vt:lpstr>Календарь вебинаров от провайдеров электронных ресурсов</vt:lpstr>
      <vt:lpstr>Наукометрия. Частичная! замена Web of Science, Scopus, SciVal</vt:lpstr>
      <vt:lpstr>Презентация PowerPoint</vt:lpstr>
      <vt:lpstr>Презентация PowerPoint</vt:lpstr>
      <vt:lpstr>Презентация PowerPoint</vt:lpstr>
      <vt:lpstr>                                      </vt:lpstr>
      <vt:lpstr>Презентация PowerPoint</vt:lpstr>
      <vt:lpstr>Презентация PowerPoint</vt:lpstr>
      <vt:lpstr>Ещё междисциплинарные базы данных</vt:lpstr>
      <vt:lpstr>Отраслевые базы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Дудникова Ольга Владимировна</dc:creator>
  <cp:lastModifiedBy>Дудникова Ольга Владимировна</cp:lastModifiedBy>
  <cp:revision>47</cp:revision>
  <dcterms:created xsi:type="dcterms:W3CDTF">2022-10-26T07:03:45Z</dcterms:created>
  <dcterms:modified xsi:type="dcterms:W3CDTF">2022-11-07T06:59:28Z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0x01010061A6402676E6AF4FA860B1A0233E5196</vt:lpwstr>
  </property>
</Properties>
</file>