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67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A9119-FE3D-FCA9-0813-989C76A67ACD}" v="1" dt="2022-11-05T17:24:45.773"/>
    <p1510:client id="{68DD5645-9998-4CD0-B085-F3B45400AB4B}" v="8" dt="2022-11-03T16:45:29.103"/>
    <p1510:client id="{95B690E9-0016-F032-2850-5BC0A0956171}" v="7" dt="2022-11-07T06:44:33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ндарева Татьяна Валентиновна" userId="S::bondareva@sfedu.ru::5363773c-8bb7-47ea-803c-76fbb366045c" providerId="AD" clId="Web-{68DD5645-9998-4CD0-B085-F3B45400AB4B}"/>
    <pc:docChg chg="modSld">
      <pc:chgData name="Бондарева Татьяна Валентиновна" userId="S::bondareva@sfedu.ru::5363773c-8bb7-47ea-803c-76fbb366045c" providerId="AD" clId="Web-{68DD5645-9998-4CD0-B085-F3B45400AB4B}" dt="2022-11-03T16:54:08.969" v="358"/>
      <pc:docMkLst>
        <pc:docMk/>
      </pc:docMkLst>
      <pc:sldChg chg="modNotes">
        <pc:chgData name="Бондарева Татьяна Валентиновна" userId="S::bondareva@sfedu.ru::5363773c-8bb7-47ea-803c-76fbb366045c" providerId="AD" clId="Web-{68DD5645-9998-4CD0-B085-F3B45400AB4B}" dt="2022-11-03T15:58:54.137" v="37"/>
        <pc:sldMkLst>
          <pc:docMk/>
          <pc:sldMk cId="2414266156" sldId="256"/>
        </pc:sldMkLst>
      </pc:sldChg>
      <pc:sldChg chg="addSp delSp modSp modNotes">
        <pc:chgData name="Бондарева Татьяна Валентиновна" userId="S::bondareva@sfedu.ru::5363773c-8bb7-47ea-803c-76fbb366045c" providerId="AD" clId="Web-{68DD5645-9998-4CD0-B085-F3B45400AB4B}" dt="2022-11-03T16:28:24.997" v="100"/>
        <pc:sldMkLst>
          <pc:docMk/>
          <pc:sldMk cId="450428994" sldId="257"/>
        </pc:sldMkLst>
        <pc:spChg chg="add del mod">
          <ac:chgData name="Бондарева Татьяна Валентиновна" userId="S::bondareva@sfedu.ru::5363773c-8bb7-47ea-803c-76fbb366045c" providerId="AD" clId="Web-{68DD5645-9998-4CD0-B085-F3B45400AB4B}" dt="2022-11-03T16:28:24.997" v="100"/>
          <ac:spMkLst>
            <pc:docMk/>
            <pc:sldMk cId="450428994" sldId="257"/>
            <ac:spMk id="2" creationId="{D5D50EEB-525A-63CA-2D03-C3FD5687ADCC}"/>
          </ac:spMkLst>
        </pc:spChg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33:57.648" v="186"/>
        <pc:sldMkLst>
          <pc:docMk/>
          <pc:sldMk cId="2637007018" sldId="259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08:03.910" v="52"/>
        <pc:sldMkLst>
          <pc:docMk/>
          <pc:sldMk cId="173233186" sldId="260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08:23.068" v="54"/>
        <pc:sldMkLst>
          <pc:docMk/>
          <pc:sldMk cId="1929804310" sldId="261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37:18.849" v="188"/>
        <pc:sldMkLst>
          <pc:docMk/>
          <pc:sldMk cId="1012364718" sldId="263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14:41.704" v="69"/>
        <pc:sldMkLst>
          <pc:docMk/>
          <pc:sldMk cId="880367089" sldId="264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16:19.430" v="74"/>
        <pc:sldMkLst>
          <pc:docMk/>
          <pc:sldMk cId="150132284" sldId="265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15:50.553" v="72"/>
        <pc:sldMkLst>
          <pc:docMk/>
          <pc:sldMk cId="2623611700" sldId="266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18:03.375" v="76"/>
        <pc:sldMkLst>
          <pc:docMk/>
          <pc:sldMk cId="312558451" sldId="267"/>
        </pc:sldMkLst>
      </pc:sldChg>
      <pc:sldChg chg="mod modShow modNotes">
        <pc:chgData name="Бондарева Татьяна Валентиновна" userId="S::bondareva@sfedu.ru::5363773c-8bb7-47ea-803c-76fbb366045c" providerId="AD" clId="Web-{68DD5645-9998-4CD0-B085-F3B45400AB4B}" dt="2022-11-03T16:44:40.615" v="263"/>
        <pc:sldMkLst>
          <pc:docMk/>
          <pc:sldMk cId="1569081971" sldId="270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45:25.150" v="273"/>
        <pc:sldMkLst>
          <pc:docMk/>
          <pc:sldMk cId="3073032132" sldId="271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54:08.969" v="358"/>
        <pc:sldMkLst>
          <pc:docMk/>
          <pc:sldMk cId="3369738743" sldId="272"/>
        </pc:sldMkLst>
      </pc:sldChg>
      <pc:sldChg chg="modNotes">
        <pc:chgData name="Бондарева Татьяна Валентиновна" userId="S::bondareva@sfedu.ru::5363773c-8bb7-47ea-803c-76fbb366045c" providerId="AD" clId="Web-{68DD5645-9998-4CD0-B085-F3B45400AB4B}" dt="2022-11-03T16:50:35.453" v="356"/>
        <pc:sldMkLst>
          <pc:docMk/>
          <pc:sldMk cId="856982294" sldId="273"/>
        </pc:sldMkLst>
      </pc:sldChg>
    </pc:docChg>
  </pc:docChgLst>
  <pc:docChgLst>
    <pc:chgData name="Бондарева Татьяна Валентиновна" userId="S::bondareva@sfedu.ru::5363773c-8bb7-47ea-803c-76fbb366045c" providerId="AD" clId="Web-{A7CBAA29-252C-E03A-5A45-FC0E3D1A58A7}"/>
    <pc:docChg chg="modSld">
      <pc:chgData name="Бондарева Татьяна Валентиновна" userId="S::bondareva@sfedu.ru::5363773c-8bb7-47ea-803c-76fbb366045c" providerId="AD" clId="Web-{A7CBAA29-252C-E03A-5A45-FC0E3D1A58A7}" dt="2022-11-06T18:46:38.668" v="2"/>
      <pc:docMkLst>
        <pc:docMk/>
      </pc:docMkLst>
      <pc:sldChg chg="modNotes">
        <pc:chgData name="Бондарева Татьяна Валентиновна" userId="S::bondareva@sfedu.ru::5363773c-8bb7-47ea-803c-76fbb366045c" providerId="AD" clId="Web-{A7CBAA29-252C-E03A-5A45-FC0E3D1A58A7}" dt="2022-11-06T18:46:38.668" v="2"/>
        <pc:sldMkLst>
          <pc:docMk/>
          <pc:sldMk cId="1569081971" sldId="270"/>
        </pc:sldMkLst>
      </pc:sldChg>
    </pc:docChg>
  </pc:docChgLst>
  <pc:docChgLst>
    <pc:chgData name="Бондарева Татьяна Валентиновна" userId="S::bondareva@sfedu.ru::5363773c-8bb7-47ea-803c-76fbb366045c" providerId="AD" clId="Web-{0E7A9119-FE3D-FCA9-0813-989C76A67ACD}"/>
    <pc:docChg chg="modSld">
      <pc:chgData name="Бондарева Татьяна Валентиновна" userId="S::bondareva@sfedu.ru::5363773c-8bb7-47ea-803c-76fbb366045c" providerId="AD" clId="Web-{0E7A9119-FE3D-FCA9-0813-989C76A67ACD}" dt="2022-11-05T17:24:45.773" v="0"/>
      <pc:docMkLst>
        <pc:docMk/>
      </pc:docMkLst>
      <pc:sldChg chg="mod modShow">
        <pc:chgData name="Бондарева Татьяна Валентиновна" userId="S::bondareva@sfedu.ru::5363773c-8bb7-47ea-803c-76fbb366045c" providerId="AD" clId="Web-{0E7A9119-FE3D-FCA9-0813-989C76A67ACD}" dt="2022-11-05T17:24:45.773" v="0"/>
        <pc:sldMkLst>
          <pc:docMk/>
          <pc:sldMk cId="1569081971" sldId="270"/>
        </pc:sldMkLst>
      </pc:sldChg>
    </pc:docChg>
  </pc:docChgLst>
  <pc:docChgLst>
    <pc:chgData name="Бондарева Татьяна Валентиновна" userId="S::bondareva@sfedu.ru::5363773c-8bb7-47ea-803c-76fbb366045c" providerId="AD" clId="Web-{F406F1B5-33F1-B20B-0D1D-2CBDA9B5B7D9}"/>
    <pc:docChg chg="modSld">
      <pc:chgData name="Бондарева Татьяна Валентиновна" userId="S::bondareva@sfedu.ru::5363773c-8bb7-47ea-803c-76fbb366045c" providerId="AD" clId="Web-{F406F1B5-33F1-B20B-0D1D-2CBDA9B5B7D9}" dt="2022-11-06T16:58:18.664" v="205"/>
      <pc:docMkLst>
        <pc:docMk/>
      </pc:docMkLst>
      <pc:sldChg chg="modNotes">
        <pc:chgData name="Бондарева Татьяна Валентиновна" userId="S::bondareva@sfedu.ru::5363773c-8bb7-47ea-803c-76fbb366045c" providerId="AD" clId="Web-{F406F1B5-33F1-B20B-0D1D-2CBDA9B5B7D9}" dt="2022-11-06T16:42:26.928" v="46"/>
        <pc:sldMkLst>
          <pc:docMk/>
          <pc:sldMk cId="1012364718" sldId="263"/>
        </pc:sldMkLst>
      </pc:sldChg>
      <pc:sldChg chg="modNotes">
        <pc:chgData name="Бондарева Татьяна Валентиновна" userId="S::bondareva@sfedu.ru::5363773c-8bb7-47ea-803c-76fbb366045c" providerId="AD" clId="Web-{F406F1B5-33F1-B20B-0D1D-2CBDA9B5B7D9}" dt="2022-11-06T16:48:23.513" v="121"/>
        <pc:sldMkLst>
          <pc:docMk/>
          <pc:sldMk cId="2623611700" sldId="266"/>
        </pc:sldMkLst>
      </pc:sldChg>
      <pc:sldChg chg="modNotes">
        <pc:chgData name="Бондарева Татьяна Валентиновна" userId="S::bondareva@sfedu.ru::5363773c-8bb7-47ea-803c-76fbb366045c" providerId="AD" clId="Web-{F406F1B5-33F1-B20B-0D1D-2CBDA9B5B7D9}" dt="2022-11-06T16:51:59.641" v="182"/>
        <pc:sldMkLst>
          <pc:docMk/>
          <pc:sldMk cId="3073032132" sldId="271"/>
        </pc:sldMkLst>
      </pc:sldChg>
      <pc:sldChg chg="modNotes">
        <pc:chgData name="Бондарева Татьяна Валентиновна" userId="S::bondareva@sfedu.ru::5363773c-8bb7-47ea-803c-76fbb366045c" providerId="AD" clId="Web-{F406F1B5-33F1-B20B-0D1D-2CBDA9B5B7D9}" dt="2022-11-06T16:58:18.664" v="205"/>
        <pc:sldMkLst>
          <pc:docMk/>
          <pc:sldMk cId="3369738743" sldId="272"/>
        </pc:sldMkLst>
      </pc:sldChg>
      <pc:sldChg chg="modNotes">
        <pc:chgData name="Бондарева Татьяна Валентиновна" userId="S::bondareva@sfedu.ru::5363773c-8bb7-47ea-803c-76fbb366045c" providerId="AD" clId="Web-{F406F1B5-33F1-B20B-0D1D-2CBDA9B5B7D9}" dt="2022-11-06T16:40:27.817" v="44"/>
        <pc:sldMkLst>
          <pc:docMk/>
          <pc:sldMk cId="856982294" sldId="273"/>
        </pc:sldMkLst>
      </pc:sldChg>
    </pc:docChg>
  </pc:docChgLst>
  <pc:docChgLst>
    <pc:chgData name="Бондарева Татьяна Валентиновна" userId="S::bondareva@sfedu.ru::5363773c-8bb7-47ea-803c-76fbb366045c" providerId="AD" clId="Web-{95B690E9-0016-F032-2850-5BC0A0956171}"/>
    <pc:docChg chg="modSld">
      <pc:chgData name="Бондарева Татьяна Валентиновна" userId="S::bondareva@sfedu.ru::5363773c-8bb7-47ea-803c-76fbb366045c" providerId="AD" clId="Web-{95B690E9-0016-F032-2850-5BC0A0956171}" dt="2022-11-07T06:44:33.597" v="79" actId="1076"/>
      <pc:docMkLst>
        <pc:docMk/>
      </pc:docMkLst>
      <pc:sldChg chg="modNotes">
        <pc:chgData name="Бондарева Татьяна Валентиновна" userId="S::bondareva@sfedu.ru::5363773c-8bb7-47ea-803c-76fbb366045c" providerId="AD" clId="Web-{95B690E9-0016-F032-2850-5BC0A0956171}" dt="2022-11-07T06:17:29.432" v="31"/>
        <pc:sldMkLst>
          <pc:docMk/>
          <pc:sldMk cId="2637007018" sldId="259"/>
        </pc:sldMkLst>
      </pc:sldChg>
      <pc:sldChg chg="modNotes">
        <pc:chgData name="Бондарева Татьяна Валентиновна" userId="S::bondareva@sfedu.ru::5363773c-8bb7-47ea-803c-76fbb366045c" providerId="AD" clId="Web-{95B690E9-0016-F032-2850-5BC0A0956171}" dt="2022-11-07T06:18:29.981" v="42"/>
        <pc:sldMkLst>
          <pc:docMk/>
          <pc:sldMk cId="1929804310" sldId="261"/>
        </pc:sldMkLst>
      </pc:sldChg>
      <pc:sldChg chg="modNotes">
        <pc:chgData name="Бондарева Татьяна Валентиновна" userId="S::bondareva@sfedu.ru::5363773c-8bb7-47ea-803c-76fbb366045c" providerId="AD" clId="Web-{95B690E9-0016-F032-2850-5BC0A0956171}" dt="2022-11-07T06:27:30.079" v="56"/>
        <pc:sldMkLst>
          <pc:docMk/>
          <pc:sldMk cId="1012364718" sldId="263"/>
        </pc:sldMkLst>
      </pc:sldChg>
      <pc:sldChg chg="modNotes">
        <pc:chgData name="Бондарева Татьяна Валентиновна" userId="S::bondareva@sfedu.ru::5363773c-8bb7-47ea-803c-76fbb366045c" providerId="AD" clId="Web-{95B690E9-0016-F032-2850-5BC0A0956171}" dt="2022-11-07T06:37:40.662" v="63"/>
        <pc:sldMkLst>
          <pc:docMk/>
          <pc:sldMk cId="2623611700" sldId="266"/>
        </pc:sldMkLst>
      </pc:sldChg>
      <pc:sldChg chg="modSp">
        <pc:chgData name="Бондарева Татьяна Валентиновна" userId="S::bondareva@sfedu.ru::5363773c-8bb7-47ea-803c-76fbb366045c" providerId="AD" clId="Web-{95B690E9-0016-F032-2850-5BC0A0956171}" dt="2022-11-07T06:44:33.597" v="79" actId="1076"/>
        <pc:sldMkLst>
          <pc:docMk/>
          <pc:sldMk cId="3369738743" sldId="272"/>
        </pc:sldMkLst>
        <pc:spChg chg="mod">
          <ac:chgData name="Бондарева Татьяна Валентиновна" userId="S::bondareva@sfedu.ru::5363773c-8bb7-47ea-803c-76fbb366045c" providerId="AD" clId="Web-{95B690E9-0016-F032-2850-5BC0A0956171}" dt="2022-11-07T06:44:33.597" v="79" actId="1076"/>
          <ac:spMkLst>
            <pc:docMk/>
            <pc:sldMk cId="3369738743" sldId="272"/>
            <ac:spMk id="2" creationId="{00000000-0000-0000-0000-000000000000}"/>
          </ac:spMkLst>
        </pc:spChg>
      </pc:sldChg>
      <pc:sldChg chg="modNotes">
        <pc:chgData name="Бондарева Татьяна Валентиновна" userId="S::bondareva@sfedu.ru::5363773c-8bb7-47ea-803c-76fbb366045c" providerId="AD" clId="Web-{95B690E9-0016-F032-2850-5BC0A0956171}" dt="2022-11-07T06:43:17.376" v="73"/>
        <pc:sldMkLst>
          <pc:docMk/>
          <pc:sldMk cId="856982294" sldId="273"/>
        </pc:sldMkLst>
      </pc:sldChg>
    </pc:docChg>
  </pc:docChgLst>
  <pc:docChgLst>
    <pc:chgData name="Бондарева Татьяна Валентиновна" userId="S::bondareva@sfedu.ru::5363773c-8bb7-47ea-803c-76fbb366045c" providerId="AD" clId="Web-{9DE5B5FA-B961-A2E6-CEC2-8843C030F81A}"/>
    <pc:docChg chg="modSld">
      <pc:chgData name="Бондарева Татьяна Валентиновна" userId="S::bondareva@sfedu.ru::5363773c-8bb7-47ea-803c-76fbb366045c" providerId="AD" clId="Web-{9DE5B5FA-B961-A2E6-CEC2-8843C030F81A}" dt="2022-11-05T17:17:00.549" v="18"/>
      <pc:docMkLst>
        <pc:docMk/>
      </pc:docMkLst>
      <pc:sldChg chg="modNotes">
        <pc:chgData name="Бондарева Татьяна Валентиновна" userId="S::bondareva@sfedu.ru::5363773c-8bb7-47ea-803c-76fbb366045c" providerId="AD" clId="Web-{9DE5B5FA-B961-A2E6-CEC2-8843C030F81A}" dt="2022-11-05T17:17:00.549" v="18"/>
        <pc:sldMkLst>
          <pc:docMk/>
          <pc:sldMk cId="3369738743" sldId="272"/>
        </pc:sldMkLst>
      </pc:sldChg>
      <pc:sldChg chg="modNotes">
        <pc:chgData name="Бондарева Татьяна Валентиновна" userId="S::bondareva@sfedu.ru::5363773c-8bb7-47ea-803c-76fbb366045c" providerId="AD" clId="Web-{9DE5B5FA-B961-A2E6-CEC2-8843C030F81A}" dt="2022-11-05T15:24:23.780" v="9"/>
        <pc:sldMkLst>
          <pc:docMk/>
          <pc:sldMk cId="85698229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F962-A798-458B-8F6C-9FA3A52630C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C52F-B497-425C-80CB-5D72FF633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9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sfedu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rary.r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project_subscription.asp" TargetMode="External"/><Relationship Id="rId3" Type="http://schemas.openxmlformats.org/officeDocument/2006/relationships/hyperlink" Target="https://elibrary.ru/project_risc.asp" TargetMode="External"/><Relationship Id="rId7" Type="http://schemas.openxmlformats.org/officeDocument/2006/relationships/hyperlink" Target="https://elibrary.ru/project_rsci.asp" TargetMode="External"/><Relationship Id="rId12" Type="http://schemas.openxmlformats.org/officeDocument/2006/relationships/hyperlink" Target="https://elibrary.ru/projects/training/2022/2/info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library.ru/projects/science_space/science_space_info.asp" TargetMode="External"/><Relationship Id="rId11" Type="http://schemas.openxmlformats.org/officeDocument/2006/relationships/hyperlink" Target="https://elibrary.ru/project_conferences.asp" TargetMode="External"/><Relationship Id="rId5" Type="http://schemas.openxmlformats.org/officeDocument/2006/relationships/hyperlink" Target="https://elibrary.ru/project_author_tools.asp" TargetMode="External"/><Relationship Id="rId10" Type="http://schemas.openxmlformats.org/officeDocument/2006/relationships/hyperlink" Target="https://elibrary.ru/project_books.asp" TargetMode="External"/><Relationship Id="rId4" Type="http://schemas.openxmlformats.org/officeDocument/2006/relationships/hyperlink" Target="https://elibrary.ru/project_si_org.asp" TargetMode="External"/><Relationship Id="rId9" Type="http://schemas.openxmlformats.org/officeDocument/2006/relationships/hyperlink" Target="https://elibrary.ru/project_free_access.asp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Добрый день, коллеги! Я сотрудник отдела электронных ресурсов. Тема моего выступления </a:t>
            </a:r>
            <a:r>
              <a:rPr lang="ru-RU" b="1"/>
              <a:t>Работа Вузовской библиотеки с базой данных РИНЦ и корректировка авторских профилей. Опыт Зональной научной библиотеки ЮФУ</a:t>
            </a:r>
            <a:endParaRPr lang="ru-RU">
              <a:cs typeface="Calibri"/>
            </a:endParaRPr>
          </a:p>
          <a:p>
            <a:endParaRPr lang="ru-RU">
              <a:cs typeface="Calibri"/>
            </a:endParaRPr>
          </a:p>
          <a:p>
            <a:endParaRPr lang="ru-RU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0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2. </a:t>
            </a:r>
            <a:r>
              <a:rPr lang="en-US" err="1"/>
              <a:t>Условие</a:t>
            </a:r>
            <a:r>
              <a:rPr lang="en-US"/>
              <a:t>: В </a:t>
            </a:r>
            <a:r>
              <a:rPr lang="en-US" b="1" err="1"/>
              <a:t>профиле</a:t>
            </a:r>
            <a:r>
              <a:rPr lang="en-US" b="1"/>
              <a:t> </a:t>
            </a:r>
            <a:r>
              <a:rPr lang="en-US" b="1" err="1"/>
              <a:t>организации</a:t>
            </a:r>
            <a:r>
              <a:rPr lang="en-US"/>
              <a:t> </a:t>
            </a:r>
            <a:r>
              <a:rPr lang="en-US" err="1"/>
              <a:t>должна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создана</a:t>
            </a:r>
            <a:r>
              <a:rPr lang="en-US"/>
              <a:t> </a:t>
            </a:r>
            <a:r>
              <a:rPr lang="en-US" err="1"/>
              <a:t>структура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. </a:t>
            </a:r>
            <a:r>
              <a:rPr lang="en-US" err="1"/>
              <a:t>Структура</a:t>
            </a:r>
            <a:r>
              <a:rPr lang="en-US"/>
              <a:t> </a:t>
            </a:r>
            <a:r>
              <a:rPr lang="en-US" err="1"/>
              <a:t>должна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можно</a:t>
            </a:r>
            <a:r>
              <a:rPr lang="en-US"/>
              <a:t> </a:t>
            </a:r>
            <a:r>
              <a:rPr lang="en-US" err="1"/>
              <a:t>полней</a:t>
            </a:r>
            <a:r>
              <a:rPr lang="en-US"/>
              <a:t> и </a:t>
            </a:r>
            <a:r>
              <a:rPr lang="en-US" err="1"/>
              <a:t>иметь</a:t>
            </a:r>
            <a:r>
              <a:rPr lang="en-US"/>
              <a:t>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структурные</a:t>
            </a:r>
            <a:r>
              <a:rPr lang="en-US"/>
              <a:t> </a:t>
            </a:r>
            <a:r>
              <a:rPr lang="en-US" err="1"/>
              <a:t>подразделения</a:t>
            </a:r>
            <a:r>
              <a:rPr lang="en-US"/>
              <a:t> </a:t>
            </a:r>
            <a:r>
              <a:rPr lang="en-US" err="1"/>
              <a:t>вашей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. </a:t>
            </a:r>
            <a:r>
              <a:rPr lang="en-US" err="1"/>
              <a:t>Вот</a:t>
            </a:r>
            <a:r>
              <a:rPr lang="en-US"/>
              <a:t> </a:t>
            </a:r>
            <a:r>
              <a:rPr lang="en-US" err="1"/>
              <a:t>пример</a:t>
            </a:r>
            <a:r>
              <a:rPr lang="en-US"/>
              <a:t> </a:t>
            </a:r>
            <a:r>
              <a:rPr lang="en-US" err="1"/>
              <a:t>структуры</a:t>
            </a:r>
            <a:r>
              <a:rPr lang="en-US"/>
              <a:t> </a:t>
            </a:r>
            <a:r>
              <a:rPr lang="en-US" err="1"/>
              <a:t>подразделений</a:t>
            </a:r>
            <a:r>
              <a:rPr lang="en-US"/>
              <a:t> ЮФУ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8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3 </a:t>
            </a:r>
            <a:r>
              <a:rPr lang="en-US" b="1" err="1"/>
              <a:t>Условие</a:t>
            </a:r>
            <a:r>
              <a:rPr lang="en-US"/>
              <a:t>: </a:t>
            </a:r>
            <a:r>
              <a:rPr lang="en-US" err="1"/>
              <a:t>Каждый</a:t>
            </a:r>
            <a:r>
              <a:rPr lang="en-US"/>
              <a:t> </a:t>
            </a:r>
            <a:r>
              <a:rPr lang="en-US" err="1"/>
              <a:t>автор</a:t>
            </a:r>
            <a:r>
              <a:rPr lang="en-US"/>
              <a:t>, </a:t>
            </a:r>
            <a:r>
              <a:rPr lang="en-US" err="1"/>
              <a:t>добавляется</a:t>
            </a:r>
            <a:r>
              <a:rPr lang="en-US"/>
              <a:t> в </a:t>
            </a:r>
            <a:r>
              <a:rPr lang="en-US" err="1"/>
              <a:t>список</a:t>
            </a:r>
            <a:r>
              <a:rPr lang="en-US"/>
              <a:t> </a:t>
            </a:r>
            <a:r>
              <a:rPr lang="en-US" err="1"/>
              <a:t>сотрудников</a:t>
            </a:r>
            <a:r>
              <a:rPr lang="en-US"/>
              <a:t> и </a:t>
            </a:r>
            <a:r>
              <a:rPr lang="en-US" err="1"/>
              <a:t>прикрепляется</a:t>
            </a:r>
            <a:r>
              <a:rPr lang="en-US"/>
              <a:t> к </a:t>
            </a:r>
            <a:r>
              <a:rPr lang="en-US" err="1"/>
              <a:t>своему</a:t>
            </a:r>
            <a:r>
              <a:rPr lang="en-US"/>
              <a:t> </a:t>
            </a:r>
            <a:r>
              <a:rPr lang="en-US" err="1"/>
              <a:t>подразделению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Работа</a:t>
            </a:r>
            <a:r>
              <a:rPr lang="en-US"/>
              <a:t> </a:t>
            </a:r>
            <a:r>
              <a:rPr lang="en-US" err="1"/>
              <a:t>оператора</a:t>
            </a:r>
            <a:r>
              <a:rPr lang="en-US"/>
              <a:t> </a:t>
            </a:r>
            <a:r>
              <a:rPr lang="en-US" err="1"/>
              <a:t>состоит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3-х </a:t>
            </a:r>
            <a:r>
              <a:rPr lang="en-US" err="1"/>
              <a:t>этапов</a:t>
            </a:r>
            <a:r>
              <a:rPr lang="en-US"/>
              <a:t>:</a:t>
            </a:r>
          </a:p>
          <a:p>
            <a:r>
              <a:rPr lang="en-US"/>
              <a:t>1-й </a:t>
            </a:r>
            <a:r>
              <a:rPr lang="en-US" err="1"/>
              <a:t>этап</a:t>
            </a:r>
            <a:r>
              <a:rPr lang="en-US"/>
              <a:t>: </a:t>
            </a:r>
            <a:r>
              <a:rPr lang="en-US" err="1"/>
              <a:t>запрос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 и </a:t>
            </a:r>
            <a:r>
              <a:rPr lang="en-US" err="1"/>
              <a:t>получение</a:t>
            </a:r>
            <a:r>
              <a:rPr lang="en-US"/>
              <a:t> </a:t>
            </a:r>
            <a:r>
              <a:rPr lang="en-US" err="1"/>
              <a:t>задание</a:t>
            </a:r>
            <a:r>
              <a:rPr lang="en-US"/>
              <a:t> с </a:t>
            </a:r>
            <a:r>
              <a:rPr lang="en-US" err="1"/>
              <a:t>ХАБа</a:t>
            </a:r>
            <a:r>
              <a:rPr lang="en-US"/>
              <a:t>. </a:t>
            </a:r>
            <a:r>
              <a:rPr lang="en-US" b="1" err="1"/>
              <a:t>Добавление</a:t>
            </a:r>
            <a:r>
              <a:rPr lang="en-US" b="1"/>
              <a:t> </a:t>
            </a:r>
            <a:r>
              <a:rPr lang="en-US" b="1" err="1"/>
              <a:t>новой</a:t>
            </a:r>
            <a:r>
              <a:rPr lang="en-US" b="1"/>
              <a:t> </a:t>
            </a:r>
            <a:r>
              <a:rPr lang="en-US" b="1" err="1"/>
              <a:t>публикации</a:t>
            </a:r>
            <a:r>
              <a:rPr lang="en-US" b="1"/>
              <a:t> в РИНЦ.</a:t>
            </a:r>
            <a:r>
              <a:rPr lang="en-US"/>
              <a:t> </a:t>
            </a:r>
            <a:r>
              <a:rPr lang="en-US" err="1"/>
              <a:t>Заполнение</a:t>
            </a:r>
            <a:r>
              <a:rPr lang="en-US"/>
              <a:t> </a:t>
            </a:r>
            <a:r>
              <a:rPr lang="en-US" err="1"/>
              <a:t>формы</a:t>
            </a:r>
            <a:r>
              <a:rPr lang="en-US"/>
              <a:t>, </a:t>
            </a:r>
            <a:r>
              <a:rPr lang="en-US" err="1"/>
              <a:t>которая</a:t>
            </a:r>
            <a:r>
              <a:rPr lang="en-US"/>
              <a:t> </a:t>
            </a:r>
            <a:r>
              <a:rPr lang="en-US" err="1"/>
              <a:t>соответствует</a:t>
            </a:r>
            <a:r>
              <a:rPr lang="en-US"/>
              <a:t> </a:t>
            </a:r>
            <a:r>
              <a:rPr lang="en-US" err="1"/>
              <a:t>типу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.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статья</a:t>
            </a:r>
            <a:r>
              <a:rPr lang="en-US"/>
              <a:t> в </a:t>
            </a:r>
            <a:r>
              <a:rPr lang="en-US" err="1"/>
              <a:t>журнале</a:t>
            </a:r>
            <a:r>
              <a:rPr lang="en-US"/>
              <a:t> - </a:t>
            </a:r>
            <a:r>
              <a:rPr lang="en-US" err="1"/>
              <a:t>одни</a:t>
            </a:r>
            <a:r>
              <a:rPr lang="en-US"/>
              <a:t> </a:t>
            </a:r>
            <a:r>
              <a:rPr lang="en-US" err="1"/>
              <a:t>поля</a:t>
            </a:r>
            <a:r>
              <a:rPr lang="en-US"/>
              <a:t> </a:t>
            </a:r>
            <a:r>
              <a:rPr lang="en-US" err="1"/>
              <a:t>заполняются</a:t>
            </a:r>
            <a:r>
              <a:rPr lang="en-US"/>
              <a:t>,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статья</a:t>
            </a:r>
            <a:r>
              <a:rPr lang="en-US"/>
              <a:t> в </a:t>
            </a:r>
            <a:r>
              <a:rPr lang="en-US" err="1"/>
              <a:t>конференции</a:t>
            </a:r>
            <a:r>
              <a:rPr lang="en-US"/>
              <a:t> - </a:t>
            </a:r>
            <a:r>
              <a:rPr lang="en-US" err="1"/>
              <a:t>другие</a:t>
            </a:r>
            <a:r>
              <a:rPr lang="en-US"/>
              <a:t> </a:t>
            </a:r>
            <a:r>
              <a:rPr lang="en-US" err="1"/>
              <a:t>поля</a:t>
            </a:r>
            <a:r>
              <a:rPr lang="en-US"/>
              <a:t> </a:t>
            </a:r>
            <a:r>
              <a:rPr lang="en-US" err="1"/>
              <a:t>заполняются</a:t>
            </a:r>
            <a:r>
              <a:rPr lang="en-US"/>
              <a:t> и </a:t>
            </a:r>
            <a:r>
              <a:rPr lang="en-US" err="1"/>
              <a:t>т.д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/>
              <a:t>2-й </a:t>
            </a:r>
            <a:r>
              <a:rPr lang="en-US" err="1"/>
              <a:t>этап</a:t>
            </a:r>
            <a:r>
              <a:rPr lang="en-US"/>
              <a:t>: </a:t>
            </a:r>
            <a:r>
              <a:rPr lang="en-US" err="1"/>
              <a:t>Работа</a:t>
            </a:r>
            <a:r>
              <a:rPr lang="en-US"/>
              <a:t> </a:t>
            </a:r>
            <a:r>
              <a:rPr lang="en-US" err="1"/>
              <a:t>со</a:t>
            </a:r>
            <a:r>
              <a:rPr lang="en-US"/>
              <a:t> </a:t>
            </a:r>
            <a:r>
              <a:rPr lang="en-US" err="1"/>
              <a:t>списком</a:t>
            </a:r>
            <a:r>
              <a:rPr lang="en-US"/>
              <a:t> </a:t>
            </a:r>
            <a:r>
              <a:rPr lang="en-US" err="1"/>
              <a:t>цитирования</a:t>
            </a:r>
            <a:r>
              <a:rPr lang="en-US"/>
              <a:t>. </a:t>
            </a:r>
            <a:r>
              <a:rPr lang="en-US" b="1" err="1"/>
              <a:t>Внесение</a:t>
            </a:r>
            <a:r>
              <a:rPr lang="en-US" b="1"/>
              <a:t> </a:t>
            </a:r>
            <a:r>
              <a:rPr lang="en-US" b="1" err="1"/>
              <a:t>изменений</a:t>
            </a:r>
            <a:r>
              <a:rPr lang="en-US" b="1"/>
              <a:t> в </a:t>
            </a:r>
            <a:r>
              <a:rPr lang="en-US" b="1" err="1"/>
              <a:t>базу</a:t>
            </a:r>
            <a:r>
              <a:rPr lang="en-US" b="1"/>
              <a:t> </a:t>
            </a:r>
            <a:r>
              <a:rPr lang="en-US" b="1" err="1"/>
              <a:t>данных</a:t>
            </a:r>
            <a:r>
              <a:rPr lang="en-US" b="1"/>
              <a:t> РИНЦ. </a:t>
            </a:r>
            <a:endParaRPr lang="en-US"/>
          </a:p>
          <a:p>
            <a:r>
              <a:rPr lang="en-US" err="1"/>
              <a:t>При</a:t>
            </a:r>
            <a:r>
              <a:rPr lang="en-US"/>
              <a:t> </a:t>
            </a:r>
            <a:r>
              <a:rPr lang="en-US" err="1"/>
              <a:t>отправке</a:t>
            </a:r>
            <a:r>
              <a:rPr lang="en-US"/>
              <a:t> </a:t>
            </a:r>
            <a:r>
              <a:rPr lang="en-US" err="1"/>
              <a:t>новой</a:t>
            </a:r>
            <a:r>
              <a:rPr lang="en-US"/>
              <a:t>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исправленной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 в РИНЦ, </a:t>
            </a:r>
            <a:r>
              <a:rPr lang="en-US" err="1"/>
              <a:t>оператор</a:t>
            </a:r>
            <a:r>
              <a:rPr lang="en-US"/>
              <a:t> </a:t>
            </a:r>
            <a:r>
              <a:rPr lang="en-US" b="1" err="1"/>
              <a:t>должен</a:t>
            </a:r>
            <a:r>
              <a:rPr lang="en-US"/>
              <a:t> </a:t>
            </a:r>
            <a:r>
              <a:rPr lang="en-US" b="1" err="1"/>
              <a:t>идентифицировать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 в </a:t>
            </a:r>
            <a:r>
              <a:rPr lang="en-US" err="1"/>
              <a:t>публикации</a:t>
            </a:r>
            <a:r>
              <a:rPr lang="en-US"/>
              <a:t> с </a:t>
            </a:r>
            <a:r>
              <a:rPr lang="en-US" err="1"/>
              <a:t>профилем</a:t>
            </a:r>
            <a:r>
              <a:rPr lang="en-US"/>
              <a:t> в </a:t>
            </a:r>
            <a:r>
              <a:rPr lang="en-US" err="1"/>
              <a:t>авторском</a:t>
            </a:r>
            <a:r>
              <a:rPr lang="en-US"/>
              <a:t> </a:t>
            </a:r>
            <a:r>
              <a:rPr lang="en-US" err="1"/>
              <a:t>указателе</a:t>
            </a:r>
            <a:r>
              <a:rPr lang="en-US"/>
              <a:t>, </a:t>
            </a:r>
            <a:r>
              <a:rPr lang="en-US" err="1"/>
              <a:t>нажав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кнопку</a:t>
            </a:r>
            <a:r>
              <a:rPr lang="en-US"/>
              <a:t> «ID» и </a:t>
            </a:r>
            <a:r>
              <a:rPr lang="en-US" b="1" err="1"/>
              <a:t>аффилировать</a:t>
            </a:r>
            <a:r>
              <a:rPr lang="en-US"/>
              <a:t>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со</a:t>
            </a:r>
            <a:r>
              <a:rPr lang="en-US"/>
              <a:t> </a:t>
            </a:r>
            <a:r>
              <a:rPr lang="en-US" err="1"/>
              <a:t>своей</a:t>
            </a:r>
            <a:r>
              <a:rPr lang="en-US"/>
              <a:t> </a:t>
            </a:r>
            <a:r>
              <a:rPr lang="en-US" err="1"/>
              <a:t>организацией</a:t>
            </a:r>
            <a:r>
              <a:rPr lang="en-US"/>
              <a:t>. 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3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Нужно</a:t>
            </a:r>
            <a:r>
              <a:rPr lang="en-US"/>
              <a:t> </a:t>
            </a:r>
            <a:r>
              <a:rPr lang="en-US" err="1"/>
              <a:t>отработать</a:t>
            </a:r>
            <a:r>
              <a:rPr lang="en-US"/>
              <a:t> </a:t>
            </a:r>
            <a:r>
              <a:rPr lang="en-US" err="1"/>
              <a:t>со</a:t>
            </a:r>
            <a:r>
              <a:rPr lang="en-US"/>
              <a:t> </a:t>
            </a:r>
            <a:r>
              <a:rPr lang="en-US" b="1" err="1"/>
              <a:t>списком</a:t>
            </a:r>
            <a:r>
              <a:rPr lang="en-US" b="1"/>
              <a:t> </a:t>
            </a:r>
            <a:r>
              <a:rPr lang="en-US" b="1" err="1"/>
              <a:t>литературы</a:t>
            </a:r>
            <a:r>
              <a:rPr lang="en-US"/>
              <a:t>,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он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в </a:t>
            </a:r>
            <a:r>
              <a:rPr lang="en-US" err="1"/>
              <a:t>публикации</a:t>
            </a:r>
            <a:r>
              <a:rPr lang="en-US"/>
              <a:t>, </a:t>
            </a:r>
            <a:r>
              <a:rPr lang="en-US" err="1"/>
              <a:t>идентифицировав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/>
              <a:t> в </a:t>
            </a:r>
            <a:r>
              <a:rPr lang="en-US" err="1"/>
              <a:t>списке</a:t>
            </a:r>
            <a:r>
              <a:rPr lang="en-US"/>
              <a:t> и </a:t>
            </a:r>
            <a:r>
              <a:rPr lang="en-US" err="1"/>
              <a:t>привязав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,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они</a:t>
            </a:r>
            <a:r>
              <a:rPr lang="en-US"/>
              <a:t> </a:t>
            </a:r>
            <a:r>
              <a:rPr lang="en-US" err="1"/>
              <a:t>имеются</a:t>
            </a:r>
            <a:r>
              <a:rPr lang="en-US"/>
              <a:t> в </a:t>
            </a:r>
            <a:r>
              <a:rPr lang="en-US" err="1"/>
              <a:t>базе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 РИНЦ. </a:t>
            </a:r>
          </a:p>
          <a:p>
            <a:r>
              <a:rPr lang="en-US"/>
              <a:t>3-й </a:t>
            </a:r>
            <a:r>
              <a:rPr lang="en-US" err="1"/>
              <a:t>этап</a:t>
            </a:r>
            <a:r>
              <a:rPr lang="en-US"/>
              <a:t>: </a:t>
            </a:r>
            <a:r>
              <a:rPr lang="en-US" err="1"/>
              <a:t>отслеживание</a:t>
            </a:r>
            <a:r>
              <a:rPr lang="en-US"/>
              <a:t> и </a:t>
            </a:r>
            <a:r>
              <a:rPr lang="en-US" err="1"/>
              <a:t>контроль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состоянием</a:t>
            </a:r>
            <a:r>
              <a:rPr lang="en-US"/>
              <a:t>, </a:t>
            </a:r>
            <a:r>
              <a:rPr lang="en-US" err="1"/>
              <a:t>сделанных</a:t>
            </a:r>
            <a:r>
              <a:rPr lang="en-US"/>
              <a:t> </a:t>
            </a:r>
            <a:r>
              <a:rPr lang="en-US" err="1"/>
              <a:t>внесений</a:t>
            </a:r>
            <a:r>
              <a:rPr lang="en-US"/>
              <a:t>.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раздел</a:t>
            </a:r>
            <a:r>
              <a:rPr lang="en-US"/>
              <a:t> в </a:t>
            </a:r>
            <a:r>
              <a:rPr lang="en-US" err="1"/>
              <a:t>профиле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 </a:t>
            </a:r>
            <a:r>
              <a:rPr lang="en-US" b="1"/>
              <a:t>ДОБАВЛЕНИЕ/ИЗМЕНЕНИЕ ПУБЛИКАЦИЙ В РИНЦ. </a:t>
            </a:r>
            <a:r>
              <a:rPr lang="en-US" b="1" err="1"/>
              <a:t>Там</a:t>
            </a:r>
            <a:r>
              <a:rPr lang="en-US" b="1"/>
              <a:t> </a:t>
            </a:r>
            <a:r>
              <a:rPr lang="en-US" b="1" err="1"/>
              <a:t>все</a:t>
            </a:r>
            <a:r>
              <a:rPr lang="en-US" b="1"/>
              <a:t> </a:t>
            </a:r>
            <a:r>
              <a:rPr lang="en-US" b="1" err="1"/>
              <a:t>видно</a:t>
            </a:r>
            <a:r>
              <a:rPr lang="en-US" b="1"/>
              <a:t>. </a:t>
            </a:r>
            <a:r>
              <a:rPr lang="en-US" b="1" err="1"/>
              <a:t>Сколько</a:t>
            </a:r>
            <a:r>
              <a:rPr lang="en-US" b="1"/>
              <a:t> </a:t>
            </a:r>
            <a:r>
              <a:rPr lang="en-US" b="1" err="1"/>
              <a:t>подтверждено</a:t>
            </a:r>
            <a:r>
              <a:rPr lang="en-US" b="1"/>
              <a:t> </a:t>
            </a:r>
            <a:r>
              <a:rPr lang="en-US" b="1" err="1"/>
              <a:t>публикаций</a:t>
            </a:r>
            <a:r>
              <a:rPr lang="en-US" b="1"/>
              <a:t>, </a:t>
            </a:r>
            <a:r>
              <a:rPr lang="en-US" b="1" err="1"/>
              <a:t>сколько</a:t>
            </a:r>
            <a:r>
              <a:rPr lang="en-US" b="1"/>
              <a:t> </a:t>
            </a:r>
            <a:r>
              <a:rPr lang="en-US" b="1" err="1"/>
              <a:t>отправлено</a:t>
            </a:r>
            <a:r>
              <a:rPr lang="en-US" b="1"/>
              <a:t>, </a:t>
            </a:r>
            <a:r>
              <a:rPr lang="en-US" b="1" err="1"/>
              <a:t>сколько</a:t>
            </a:r>
            <a:r>
              <a:rPr lang="en-US" b="1"/>
              <a:t> </a:t>
            </a:r>
            <a:r>
              <a:rPr lang="en-US" b="1" err="1"/>
              <a:t>возвращено</a:t>
            </a:r>
            <a:r>
              <a:rPr lang="en-US" b="1"/>
              <a:t> </a:t>
            </a:r>
            <a:r>
              <a:rPr lang="en-US" b="1" err="1"/>
              <a:t>на</a:t>
            </a:r>
            <a:r>
              <a:rPr lang="en-US" b="1"/>
              <a:t> </a:t>
            </a:r>
            <a:r>
              <a:rPr lang="en-US" b="1" err="1"/>
              <a:t>доработку</a:t>
            </a:r>
            <a:r>
              <a:rPr lang="en-US" b="1"/>
              <a:t> , </a:t>
            </a:r>
            <a:r>
              <a:rPr lang="en-US" b="1" err="1"/>
              <a:t>сколько</a:t>
            </a:r>
            <a:r>
              <a:rPr lang="en-US" b="1"/>
              <a:t> </a:t>
            </a:r>
            <a:r>
              <a:rPr lang="en-US" b="1" err="1"/>
              <a:t>отлонено</a:t>
            </a:r>
            <a:r>
              <a:rPr lang="en-US" b="1"/>
              <a:t> </a:t>
            </a:r>
            <a:r>
              <a:rPr lang="en-US" b="1" err="1"/>
              <a:t>по</a:t>
            </a:r>
            <a:r>
              <a:rPr lang="en-US" b="1"/>
              <a:t> </a:t>
            </a:r>
            <a:r>
              <a:rPr lang="en-US" b="1" err="1"/>
              <a:t>тем</a:t>
            </a:r>
            <a:r>
              <a:rPr lang="en-US" b="1"/>
              <a:t> </a:t>
            </a:r>
            <a:r>
              <a:rPr lang="en-US" b="1" err="1"/>
              <a:t>или</a:t>
            </a:r>
            <a:r>
              <a:rPr lang="en-US" b="1"/>
              <a:t> </a:t>
            </a:r>
            <a:r>
              <a:rPr lang="en-US" b="1" err="1"/>
              <a:t>иным</a:t>
            </a:r>
            <a:r>
              <a:rPr lang="en-US" b="1"/>
              <a:t> </a:t>
            </a:r>
            <a:r>
              <a:rPr lang="en-US" b="1" err="1"/>
              <a:t>причинам</a:t>
            </a:r>
            <a:r>
              <a:rPr lang="en-US" b="1"/>
              <a:t>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Зачем</a:t>
            </a:r>
            <a:r>
              <a:rPr lang="en-US" b="1"/>
              <a:t> </a:t>
            </a:r>
            <a:r>
              <a:rPr lang="en-US" b="1" err="1"/>
              <a:t>нужно</a:t>
            </a:r>
            <a:r>
              <a:rPr lang="en-US" b="1"/>
              <a:t> </a:t>
            </a:r>
            <a:r>
              <a:rPr lang="en-US" b="1" err="1"/>
              <a:t>работать</a:t>
            </a:r>
            <a:r>
              <a:rPr lang="en-US" b="1"/>
              <a:t> </a:t>
            </a:r>
            <a:r>
              <a:rPr lang="en-US" b="1" err="1"/>
              <a:t>вручную</a:t>
            </a:r>
            <a:r>
              <a:rPr lang="en-US" b="1"/>
              <a:t> С РИНЦ, </a:t>
            </a:r>
            <a:r>
              <a:rPr lang="en-US" b="1" err="1"/>
              <a:t>если</a:t>
            </a:r>
            <a:r>
              <a:rPr lang="en-US" b="1"/>
              <a:t> </a:t>
            </a:r>
            <a:r>
              <a:rPr lang="en-US" b="1" err="1"/>
              <a:t>система</a:t>
            </a:r>
            <a:r>
              <a:rPr lang="en-US" b="1"/>
              <a:t> </a:t>
            </a:r>
            <a:r>
              <a:rPr lang="en-US" b="1" err="1"/>
              <a:t>эта</a:t>
            </a:r>
            <a:r>
              <a:rPr lang="en-US" b="1"/>
              <a:t> </a:t>
            </a:r>
            <a:r>
              <a:rPr lang="en-US" b="1" err="1"/>
              <a:t>автоматизирована</a:t>
            </a:r>
            <a:r>
              <a:rPr lang="en-US" b="1"/>
              <a:t>?</a:t>
            </a:r>
            <a:endParaRPr lang="en-US"/>
          </a:p>
          <a:p>
            <a:r>
              <a:rPr lang="en-US" err="1"/>
              <a:t>Ссылки</a:t>
            </a:r>
            <a:r>
              <a:rPr lang="en-US"/>
              <a:t> </a:t>
            </a:r>
            <a:r>
              <a:rPr lang="en-US" err="1"/>
              <a:t>привязываются</a:t>
            </a:r>
            <a:r>
              <a:rPr lang="en-US"/>
              <a:t> и </a:t>
            </a:r>
            <a:r>
              <a:rPr lang="en-US" err="1"/>
              <a:t>соответственно</a:t>
            </a:r>
            <a:r>
              <a:rPr lang="en-US"/>
              <a:t> </a:t>
            </a:r>
            <a:r>
              <a:rPr lang="en-US" err="1"/>
              <a:t>добавляются</a:t>
            </a:r>
            <a:r>
              <a:rPr lang="en-US"/>
              <a:t> к </a:t>
            </a:r>
            <a:r>
              <a:rPr lang="en-US" err="1"/>
              <a:t>автору</a:t>
            </a:r>
            <a:r>
              <a:rPr lang="en-US"/>
              <a:t>,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запись</a:t>
            </a:r>
            <a:r>
              <a:rPr lang="en-US"/>
              <a:t> </a:t>
            </a:r>
            <a:r>
              <a:rPr lang="en-US" err="1"/>
              <a:t>идеальная</a:t>
            </a:r>
            <a:r>
              <a:rPr lang="en-US"/>
              <a:t>.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неточности</a:t>
            </a:r>
            <a:r>
              <a:rPr lang="en-US"/>
              <a:t>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ошибки</a:t>
            </a:r>
            <a:r>
              <a:rPr lang="en-US"/>
              <a:t> - </a:t>
            </a:r>
            <a:r>
              <a:rPr lang="en-US" err="1"/>
              <a:t>публикация</a:t>
            </a:r>
            <a:r>
              <a:rPr lang="en-US"/>
              <a:t> в </a:t>
            </a:r>
            <a:r>
              <a:rPr lang="en-US" err="1"/>
              <a:t>цитировании</a:t>
            </a:r>
            <a:r>
              <a:rPr lang="en-US"/>
              <a:t> </a:t>
            </a:r>
            <a:r>
              <a:rPr lang="en-US" err="1"/>
              <a:t>никогда</a:t>
            </a:r>
            <a:r>
              <a:rPr lang="en-US"/>
              <a:t> </a:t>
            </a:r>
            <a:r>
              <a:rPr lang="en-US" err="1"/>
              <a:t>сама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привяжется</a:t>
            </a:r>
            <a:r>
              <a:rPr lang="en-US"/>
              <a:t> с </a:t>
            </a:r>
            <a:r>
              <a:rPr lang="en-US" err="1"/>
              <a:t>автором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b="1" err="1"/>
              <a:t>Публикация</a:t>
            </a:r>
            <a:r>
              <a:rPr lang="en-US" b="1"/>
              <a:t> </a:t>
            </a:r>
            <a:r>
              <a:rPr lang="en-US" b="1" err="1"/>
              <a:t>не</a:t>
            </a:r>
            <a:r>
              <a:rPr lang="en-US" b="1"/>
              <a:t> </a:t>
            </a:r>
            <a:r>
              <a:rPr lang="en-US" b="1" err="1"/>
              <a:t>идентифицируется</a:t>
            </a:r>
            <a:r>
              <a:rPr lang="en-US" b="1"/>
              <a:t> </a:t>
            </a:r>
            <a:r>
              <a:rPr lang="en-US" b="1" err="1"/>
              <a:t>если</a:t>
            </a:r>
            <a:r>
              <a:rPr lang="en-US" b="1"/>
              <a:t>: </a:t>
            </a:r>
            <a:r>
              <a:rPr lang="en-US"/>
              <a:t>1. В </a:t>
            </a:r>
            <a:r>
              <a:rPr lang="en-US" err="1"/>
              <a:t>библиографическом</a:t>
            </a:r>
            <a:r>
              <a:rPr lang="en-US"/>
              <a:t> </a:t>
            </a:r>
            <a:r>
              <a:rPr lang="en-US" err="1"/>
              <a:t>списке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указан</a:t>
            </a:r>
            <a:r>
              <a:rPr lang="en-US"/>
              <a:t> </a:t>
            </a:r>
            <a:r>
              <a:rPr lang="en-US" err="1"/>
              <a:t>автор</a:t>
            </a:r>
            <a:r>
              <a:rPr lang="en-US"/>
              <a:t>, в </a:t>
            </a:r>
            <a:r>
              <a:rPr lang="en-US" err="1"/>
              <a:t>названии</a:t>
            </a:r>
            <a:r>
              <a:rPr lang="en-US"/>
              <a:t> </a:t>
            </a:r>
            <a:r>
              <a:rPr lang="en-US" err="1"/>
              <a:t>пропущены</a:t>
            </a:r>
            <a:r>
              <a:rPr lang="en-US"/>
              <a:t>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добавлены</a:t>
            </a:r>
            <a:r>
              <a:rPr lang="en-US"/>
              <a:t> </a:t>
            </a:r>
            <a:r>
              <a:rPr lang="en-US" err="1"/>
              <a:t>слова</a:t>
            </a:r>
            <a:r>
              <a:rPr lang="en-US"/>
              <a:t>,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где-либо</a:t>
            </a:r>
            <a:r>
              <a:rPr lang="en-US"/>
              <a:t> </a:t>
            </a:r>
            <a:r>
              <a:rPr lang="en-US" err="1"/>
              <a:t>встречается</a:t>
            </a:r>
            <a:r>
              <a:rPr lang="en-US"/>
              <a:t> </a:t>
            </a:r>
            <a:r>
              <a:rPr lang="en-US" err="1"/>
              <a:t>буква</a:t>
            </a:r>
            <a:r>
              <a:rPr lang="en-US"/>
              <a:t> е / ё, </a:t>
            </a:r>
            <a:r>
              <a:rPr lang="en-US" err="1"/>
              <a:t>отсутствует</a:t>
            </a:r>
            <a:r>
              <a:rPr lang="en-US"/>
              <a:t> </a:t>
            </a:r>
            <a:r>
              <a:rPr lang="en-US" err="1"/>
              <a:t>название</a:t>
            </a:r>
            <a:r>
              <a:rPr lang="en-US"/>
              <a:t>,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указан</a:t>
            </a:r>
            <a:r>
              <a:rPr lang="en-US"/>
              <a:t> </a:t>
            </a:r>
            <a:r>
              <a:rPr lang="en-US" err="1"/>
              <a:t>источник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, </a:t>
            </a:r>
            <a:r>
              <a:rPr lang="en-US" err="1"/>
              <a:t>неправильно</a:t>
            </a:r>
            <a:r>
              <a:rPr lang="en-US"/>
              <a:t> </a:t>
            </a:r>
            <a:r>
              <a:rPr lang="en-US" err="1"/>
              <a:t>указан</a:t>
            </a:r>
            <a:r>
              <a:rPr lang="en-US"/>
              <a:t>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отсутствует</a:t>
            </a:r>
            <a:r>
              <a:rPr lang="en-US"/>
              <a:t> </a:t>
            </a:r>
            <a:r>
              <a:rPr lang="en-US" err="1"/>
              <a:t>том</a:t>
            </a:r>
            <a:r>
              <a:rPr lang="en-US"/>
              <a:t>, </a:t>
            </a:r>
            <a:r>
              <a:rPr lang="en-US" err="1"/>
              <a:t>номер</a:t>
            </a:r>
            <a:r>
              <a:rPr lang="en-US"/>
              <a:t>, </a:t>
            </a:r>
            <a:r>
              <a:rPr lang="en-US" err="1"/>
              <a:t>год</a:t>
            </a:r>
            <a:r>
              <a:rPr lang="en-US"/>
              <a:t> </a:t>
            </a:r>
            <a:r>
              <a:rPr lang="en-US" err="1"/>
              <a:t>издания</a:t>
            </a:r>
            <a:r>
              <a:rPr lang="en-US"/>
              <a:t>. </a:t>
            </a:r>
            <a:r>
              <a:rPr lang="en-US" err="1"/>
              <a:t>Часто</a:t>
            </a:r>
            <a:r>
              <a:rPr lang="en-US"/>
              <a:t> </a:t>
            </a:r>
            <a:r>
              <a:rPr lang="en-US" err="1"/>
              <a:t>такие</a:t>
            </a:r>
            <a:r>
              <a:rPr lang="en-US"/>
              <a:t> </a:t>
            </a:r>
            <a:r>
              <a:rPr lang="en-US" err="1"/>
              <a:t>ошибочные</a:t>
            </a:r>
            <a:r>
              <a:rPr lang="en-US"/>
              <a:t> </a:t>
            </a:r>
            <a:r>
              <a:rPr lang="en-US" err="1"/>
              <a:t>списки</a:t>
            </a:r>
            <a:r>
              <a:rPr lang="en-US"/>
              <a:t> </a:t>
            </a:r>
            <a:r>
              <a:rPr lang="en-US" err="1"/>
              <a:t>встречаются</a:t>
            </a:r>
            <a:r>
              <a:rPr lang="en-US"/>
              <a:t> у </a:t>
            </a:r>
            <a:r>
              <a:rPr lang="en-US" err="1"/>
              <a:t>разных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/>
              <a:t>, </a:t>
            </a:r>
            <a:r>
              <a:rPr lang="en-US" err="1"/>
              <a:t>пишущих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одной</a:t>
            </a:r>
            <a:r>
              <a:rPr lang="en-US"/>
              <a:t> </a:t>
            </a:r>
            <a:r>
              <a:rPr lang="en-US" err="1"/>
              <a:t>тематике</a:t>
            </a:r>
            <a:r>
              <a:rPr lang="en-US"/>
              <a:t>. И </a:t>
            </a:r>
            <a:r>
              <a:rPr lang="en-US" err="1"/>
              <a:t>тогда</a:t>
            </a:r>
            <a:r>
              <a:rPr lang="en-US"/>
              <a:t> </a:t>
            </a:r>
            <a:r>
              <a:rPr lang="en-US" err="1"/>
              <a:t>ошибки</a:t>
            </a:r>
            <a:r>
              <a:rPr lang="en-US"/>
              <a:t> </a:t>
            </a:r>
            <a:r>
              <a:rPr lang="en-US" err="1"/>
              <a:t>начинают</a:t>
            </a:r>
            <a:r>
              <a:rPr lang="en-US"/>
              <a:t> </a:t>
            </a:r>
            <a:r>
              <a:rPr lang="en-US" err="1"/>
              <a:t>кочевать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разным</a:t>
            </a:r>
            <a:r>
              <a:rPr lang="en-US"/>
              <a:t> </a:t>
            </a:r>
            <a:r>
              <a:rPr lang="en-US" err="1"/>
              <a:t>библиографическим</a:t>
            </a:r>
            <a:r>
              <a:rPr lang="en-US"/>
              <a:t> </a:t>
            </a:r>
            <a:r>
              <a:rPr lang="en-US" err="1"/>
              <a:t>спискам</a:t>
            </a:r>
            <a:r>
              <a:rPr lang="en-US"/>
              <a:t>,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еще</a:t>
            </a:r>
            <a:r>
              <a:rPr lang="en-US"/>
              <a:t> </a:t>
            </a:r>
            <a:r>
              <a:rPr lang="en-US" err="1"/>
              <a:t>называют</a:t>
            </a:r>
            <a:r>
              <a:rPr lang="en-US"/>
              <a:t> «</a:t>
            </a:r>
            <a:r>
              <a:rPr lang="en-US" err="1"/>
              <a:t>цытатам</a:t>
            </a:r>
            <a:r>
              <a:rPr lang="en-US"/>
              <a:t>». И </a:t>
            </a:r>
            <a:r>
              <a:rPr lang="en-US" err="1"/>
              <a:t>даже</a:t>
            </a:r>
            <a:r>
              <a:rPr lang="en-US"/>
              <a:t>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данные</a:t>
            </a:r>
            <a:r>
              <a:rPr lang="en-US"/>
              <a:t> </a:t>
            </a:r>
            <a:r>
              <a:rPr lang="en-US" err="1"/>
              <a:t>правильны</a:t>
            </a:r>
            <a:r>
              <a:rPr lang="en-US"/>
              <a:t>, </a:t>
            </a:r>
            <a:r>
              <a:rPr lang="en-US" err="1"/>
              <a:t>но</a:t>
            </a:r>
            <a:r>
              <a:rPr lang="en-US"/>
              <a:t> в </a:t>
            </a:r>
            <a:r>
              <a:rPr lang="en-US" b="1" err="1"/>
              <a:t>системе</a:t>
            </a:r>
            <a:r>
              <a:rPr lang="en-US"/>
              <a:t> </a:t>
            </a:r>
            <a:r>
              <a:rPr lang="en-US" err="1"/>
              <a:t>публикация</a:t>
            </a:r>
            <a:r>
              <a:rPr lang="en-US"/>
              <a:t> </a:t>
            </a:r>
            <a:r>
              <a:rPr lang="en-US" err="1"/>
              <a:t>неправильно</a:t>
            </a:r>
            <a:r>
              <a:rPr lang="en-US"/>
              <a:t> </a:t>
            </a:r>
            <a:r>
              <a:rPr lang="en-US" err="1"/>
              <a:t>автоматически</a:t>
            </a:r>
            <a:r>
              <a:rPr lang="en-US"/>
              <a:t> </a:t>
            </a:r>
            <a:r>
              <a:rPr lang="en-US" err="1"/>
              <a:t>построится</a:t>
            </a:r>
            <a:r>
              <a:rPr lang="en-US"/>
              <a:t>, </a:t>
            </a:r>
            <a:r>
              <a:rPr lang="en-US" err="1"/>
              <a:t>например</a:t>
            </a:r>
            <a:r>
              <a:rPr lang="en-US"/>
              <a:t>,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статья</a:t>
            </a:r>
            <a:r>
              <a:rPr lang="en-US"/>
              <a:t> в </a:t>
            </a:r>
            <a:r>
              <a:rPr lang="en-US" err="1"/>
              <a:t>журнале</a:t>
            </a:r>
            <a:r>
              <a:rPr lang="en-US"/>
              <a:t>, а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статья</a:t>
            </a:r>
            <a:r>
              <a:rPr lang="en-US"/>
              <a:t> в </a:t>
            </a:r>
            <a:r>
              <a:rPr lang="en-US" err="1"/>
              <a:t>конференции</a:t>
            </a:r>
            <a:r>
              <a:rPr lang="en-US"/>
              <a:t>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как-то</a:t>
            </a:r>
            <a:r>
              <a:rPr lang="en-US"/>
              <a:t> </a:t>
            </a:r>
            <a:r>
              <a:rPr lang="en-US" err="1"/>
              <a:t>еще</a:t>
            </a:r>
            <a:r>
              <a:rPr lang="en-US"/>
              <a:t>. </a:t>
            </a:r>
            <a:r>
              <a:rPr lang="en-US" err="1"/>
              <a:t>То</a:t>
            </a:r>
            <a:r>
              <a:rPr lang="en-US"/>
              <a:t> в </a:t>
            </a:r>
            <a:r>
              <a:rPr lang="en-US" err="1"/>
              <a:t>этом</a:t>
            </a:r>
            <a:r>
              <a:rPr lang="en-US"/>
              <a:t> </a:t>
            </a:r>
            <a:r>
              <a:rPr lang="en-US" err="1"/>
              <a:t>случае</a:t>
            </a:r>
            <a:r>
              <a:rPr lang="en-US"/>
              <a:t> </a:t>
            </a:r>
            <a:r>
              <a:rPr lang="en-US" err="1"/>
              <a:t>нужно</a:t>
            </a:r>
            <a:r>
              <a:rPr lang="en-US"/>
              <a:t> </a:t>
            </a:r>
            <a:r>
              <a:rPr lang="en-US" b="1" err="1"/>
              <a:t>вручную</a:t>
            </a:r>
            <a:r>
              <a:rPr lang="en-US"/>
              <a:t> </a:t>
            </a:r>
            <a:r>
              <a:rPr lang="en-US" err="1"/>
              <a:t>проверять</a:t>
            </a:r>
            <a:r>
              <a:rPr lang="en-US"/>
              <a:t>,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ли</a:t>
            </a:r>
            <a:r>
              <a:rPr lang="en-US"/>
              <a:t> </a:t>
            </a:r>
            <a:r>
              <a:rPr lang="en-US" err="1"/>
              <a:t>такая</a:t>
            </a:r>
            <a:r>
              <a:rPr lang="en-US"/>
              <a:t> </a:t>
            </a:r>
            <a:r>
              <a:rPr lang="en-US" err="1"/>
              <a:t>публикация</a:t>
            </a:r>
            <a:r>
              <a:rPr lang="en-US"/>
              <a:t> и </a:t>
            </a:r>
            <a:r>
              <a:rPr lang="en-US" err="1"/>
              <a:t>привязывать</a:t>
            </a:r>
            <a:r>
              <a:rPr lang="en-US"/>
              <a:t> </a:t>
            </a:r>
            <a:r>
              <a:rPr lang="en-US" err="1"/>
              <a:t>ее</a:t>
            </a:r>
            <a:r>
              <a:rPr lang="en-US"/>
              <a:t> к </a:t>
            </a:r>
            <a:r>
              <a:rPr lang="en-US" err="1"/>
              <a:t>автору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Часто</a:t>
            </a:r>
            <a:r>
              <a:rPr lang="en-US"/>
              <a:t> </a:t>
            </a:r>
            <a:r>
              <a:rPr lang="en-US" err="1"/>
              <a:t>авторы</a:t>
            </a:r>
            <a:r>
              <a:rPr lang="en-US"/>
              <a:t> </a:t>
            </a:r>
            <a:r>
              <a:rPr lang="en-US" err="1"/>
              <a:t>сами</a:t>
            </a:r>
            <a:r>
              <a:rPr lang="en-US"/>
              <a:t> </a:t>
            </a:r>
            <a:r>
              <a:rPr lang="en-US" err="1"/>
              <a:t>цитируют</a:t>
            </a:r>
            <a:r>
              <a:rPr lang="en-US"/>
              <a:t> </a:t>
            </a:r>
            <a:r>
              <a:rPr lang="en-US" err="1"/>
              <a:t>свои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с </a:t>
            </a:r>
            <a:r>
              <a:rPr lang="en-US" err="1"/>
              <a:t>ошибками</a:t>
            </a:r>
            <a:r>
              <a:rPr lang="en-US"/>
              <a:t> и </a:t>
            </a:r>
            <a:r>
              <a:rPr lang="en-US" err="1"/>
              <a:t>сокращают</a:t>
            </a:r>
            <a:r>
              <a:rPr lang="en-US"/>
              <a:t>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вообще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указывают</a:t>
            </a:r>
            <a:r>
              <a:rPr lang="en-US"/>
              <a:t> </a:t>
            </a:r>
            <a:r>
              <a:rPr lang="en-US" err="1"/>
              <a:t>название</a:t>
            </a:r>
            <a:r>
              <a:rPr lang="en-US"/>
              <a:t>, </a:t>
            </a:r>
            <a:r>
              <a:rPr lang="en-US" err="1"/>
              <a:t>своих</a:t>
            </a:r>
            <a:r>
              <a:rPr lang="en-US"/>
              <a:t> </a:t>
            </a:r>
            <a:r>
              <a:rPr lang="en-US" err="1"/>
              <a:t>соавторов</a:t>
            </a:r>
            <a:r>
              <a:rPr lang="en-US"/>
              <a:t> и </a:t>
            </a:r>
            <a:r>
              <a:rPr lang="en-US" err="1"/>
              <a:t>т.д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/>
              <a:t>2. </a:t>
            </a:r>
            <a:r>
              <a:rPr lang="en-US" err="1"/>
              <a:t>Если</a:t>
            </a:r>
            <a:r>
              <a:rPr lang="en-US"/>
              <a:t> в </a:t>
            </a:r>
            <a:r>
              <a:rPr lang="en-US" err="1"/>
              <a:t>авторском</a:t>
            </a:r>
            <a:r>
              <a:rPr lang="en-US"/>
              <a:t> </a:t>
            </a:r>
            <a:r>
              <a:rPr lang="en-US" err="1"/>
              <a:t>указателе</a:t>
            </a:r>
            <a:r>
              <a:rPr lang="en-US"/>
              <a:t>, в </a:t>
            </a:r>
            <a:r>
              <a:rPr lang="en-US" err="1"/>
              <a:t>число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 </a:t>
            </a:r>
            <a:r>
              <a:rPr lang="en-US" err="1"/>
              <a:t>попали</a:t>
            </a:r>
            <a:r>
              <a:rPr lang="en-US"/>
              <a:t> </a:t>
            </a:r>
            <a:r>
              <a:rPr lang="en-US" err="1"/>
              <a:t>однофамильцы</a:t>
            </a:r>
            <a:r>
              <a:rPr lang="en-US"/>
              <a:t> </a:t>
            </a:r>
            <a:r>
              <a:rPr lang="en-US" err="1"/>
              <a:t>возникают</a:t>
            </a:r>
            <a:r>
              <a:rPr lang="en-US"/>
              <a:t> </a:t>
            </a:r>
            <a:r>
              <a:rPr lang="en-US" err="1"/>
              <a:t>проблемы</a:t>
            </a:r>
            <a:r>
              <a:rPr lang="en-US"/>
              <a:t> ( а </a:t>
            </a:r>
            <a:r>
              <a:rPr lang="en-US" err="1"/>
              <a:t>бывают</a:t>
            </a:r>
            <a:r>
              <a:rPr lang="en-US"/>
              <a:t> </a:t>
            </a:r>
            <a:r>
              <a:rPr lang="en-US" err="1"/>
              <a:t>полные</a:t>
            </a:r>
            <a:r>
              <a:rPr lang="en-US"/>
              <a:t> </a:t>
            </a:r>
            <a:r>
              <a:rPr lang="en-US" err="1"/>
              <a:t>совпадения</a:t>
            </a:r>
            <a:r>
              <a:rPr lang="en-US"/>
              <a:t> </a:t>
            </a:r>
            <a:r>
              <a:rPr lang="en-US" err="1"/>
              <a:t>фамилии</a:t>
            </a:r>
            <a:r>
              <a:rPr lang="en-US"/>
              <a:t> </a:t>
            </a:r>
            <a:r>
              <a:rPr lang="en-US" err="1"/>
              <a:t>имени</a:t>
            </a:r>
            <a:r>
              <a:rPr lang="en-US"/>
              <a:t> и </a:t>
            </a:r>
            <a:r>
              <a:rPr lang="en-US" err="1"/>
              <a:t>отчества</a:t>
            </a:r>
            <a:r>
              <a:rPr lang="en-US"/>
              <a:t>, </a:t>
            </a:r>
            <a:r>
              <a:rPr lang="en-US" err="1"/>
              <a:t>да</a:t>
            </a:r>
            <a:r>
              <a:rPr lang="en-US"/>
              <a:t> </a:t>
            </a:r>
            <a:r>
              <a:rPr lang="en-US" err="1"/>
              <a:t>еще</a:t>
            </a:r>
            <a:r>
              <a:rPr lang="en-US"/>
              <a:t> и </a:t>
            </a:r>
            <a:r>
              <a:rPr lang="en-US" err="1"/>
              <a:t>тематика</a:t>
            </a:r>
            <a:r>
              <a:rPr lang="en-US"/>
              <a:t> </a:t>
            </a:r>
            <a:r>
              <a:rPr lang="en-US" err="1"/>
              <a:t>близкая</a:t>
            </a:r>
            <a:r>
              <a:rPr lang="en-US"/>
              <a:t>). В </a:t>
            </a:r>
            <a:r>
              <a:rPr lang="en-US" err="1"/>
              <a:t>этом</a:t>
            </a:r>
            <a:r>
              <a:rPr lang="en-US"/>
              <a:t> </a:t>
            </a:r>
            <a:r>
              <a:rPr lang="en-US" err="1"/>
              <a:t>случае</a:t>
            </a:r>
            <a:r>
              <a:rPr lang="en-US"/>
              <a:t>, к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списку</a:t>
            </a:r>
            <a:r>
              <a:rPr lang="en-US"/>
              <a:t> </a:t>
            </a:r>
            <a:r>
              <a:rPr lang="en-US" err="1"/>
              <a:t>цитирования</a:t>
            </a:r>
            <a:r>
              <a:rPr lang="en-US"/>
              <a:t> </a:t>
            </a:r>
            <a:r>
              <a:rPr lang="en-US" err="1"/>
              <a:t>присоединяются</a:t>
            </a:r>
            <a:r>
              <a:rPr lang="en-US"/>
              <a:t> «</a:t>
            </a:r>
            <a:r>
              <a:rPr lang="en-US" err="1"/>
              <a:t>левые</a:t>
            </a:r>
            <a:r>
              <a:rPr lang="en-US"/>
              <a:t>» </a:t>
            </a:r>
            <a:r>
              <a:rPr lang="en-US" err="1"/>
              <a:t>цитирования</a:t>
            </a:r>
            <a:r>
              <a:rPr lang="en-US"/>
              <a:t>.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нужно</a:t>
            </a:r>
            <a:r>
              <a:rPr lang="en-US"/>
              <a:t> </a:t>
            </a:r>
            <a:r>
              <a:rPr lang="en-US" err="1"/>
              <a:t>отслеживать</a:t>
            </a:r>
            <a:r>
              <a:rPr lang="en-US"/>
              <a:t> и </a:t>
            </a:r>
            <a:r>
              <a:rPr lang="en-US" err="1"/>
              <a:t>убирать</a:t>
            </a:r>
            <a:r>
              <a:rPr lang="en-US"/>
              <a:t> </a:t>
            </a:r>
            <a:r>
              <a:rPr lang="en-US" err="1"/>
              <a:t>вручную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b="1" err="1"/>
              <a:t>Причинами</a:t>
            </a:r>
            <a:r>
              <a:rPr lang="en-US" b="1"/>
              <a:t> </a:t>
            </a:r>
            <a:r>
              <a:rPr lang="en-US" b="1" err="1"/>
              <a:t>возникающих</a:t>
            </a:r>
            <a:r>
              <a:rPr lang="en-US" b="1"/>
              <a:t> </a:t>
            </a:r>
            <a:r>
              <a:rPr lang="en-US" b="1" err="1"/>
              <a:t>ошибок</a:t>
            </a:r>
            <a:r>
              <a:rPr lang="en-US"/>
              <a:t>,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: а) </a:t>
            </a:r>
            <a:r>
              <a:rPr lang="en-US" err="1"/>
              <a:t>опечатки</a:t>
            </a:r>
            <a:r>
              <a:rPr lang="en-US"/>
              <a:t> и </a:t>
            </a:r>
            <a:r>
              <a:rPr lang="en-US" err="1"/>
              <a:t>ошибки</a:t>
            </a:r>
            <a:r>
              <a:rPr lang="en-US"/>
              <a:t>, </a:t>
            </a:r>
            <a:r>
              <a:rPr lang="en-US" err="1"/>
              <a:t>при</a:t>
            </a:r>
            <a:r>
              <a:rPr lang="en-US"/>
              <a:t> </a:t>
            </a:r>
            <a:r>
              <a:rPr lang="en-US" err="1"/>
              <a:t>формировании</a:t>
            </a:r>
            <a:r>
              <a:rPr lang="en-US"/>
              <a:t> </a:t>
            </a:r>
            <a:r>
              <a:rPr lang="en-US" err="1"/>
              <a:t>печатного</a:t>
            </a:r>
            <a:r>
              <a:rPr lang="en-US"/>
              <a:t> </a:t>
            </a:r>
            <a:r>
              <a:rPr lang="en-US" err="1"/>
              <a:t>документа</a:t>
            </a:r>
            <a:r>
              <a:rPr lang="en-US"/>
              <a:t> (</a:t>
            </a:r>
            <a:r>
              <a:rPr lang="en-US" err="1"/>
              <a:t>при</a:t>
            </a:r>
            <a:r>
              <a:rPr lang="en-US"/>
              <a:t> </a:t>
            </a:r>
            <a:r>
              <a:rPr lang="en-US" err="1"/>
              <a:t>отсутствии</a:t>
            </a:r>
            <a:r>
              <a:rPr lang="en-US"/>
              <a:t> </a:t>
            </a:r>
            <a:r>
              <a:rPr lang="en-US" err="1"/>
              <a:t>корректоров</a:t>
            </a:r>
            <a:r>
              <a:rPr lang="en-US"/>
              <a:t> и </a:t>
            </a:r>
            <a:r>
              <a:rPr lang="en-US" err="1"/>
              <a:t>редакторов</a:t>
            </a:r>
            <a:r>
              <a:rPr lang="en-US"/>
              <a:t> </a:t>
            </a:r>
            <a:r>
              <a:rPr lang="en-US" err="1"/>
              <a:t>сборника</a:t>
            </a:r>
            <a:r>
              <a:rPr lang="en-US"/>
              <a:t>), б)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автор</a:t>
            </a:r>
            <a:r>
              <a:rPr lang="en-US"/>
              <a:t> </a:t>
            </a:r>
            <a:r>
              <a:rPr lang="en-US" err="1"/>
              <a:t>просто</a:t>
            </a:r>
            <a:r>
              <a:rPr lang="en-US"/>
              <a:t> </a:t>
            </a:r>
            <a:r>
              <a:rPr lang="en-US" err="1"/>
              <a:t>копирует</a:t>
            </a:r>
            <a:r>
              <a:rPr lang="en-US"/>
              <a:t> у </a:t>
            </a:r>
            <a:r>
              <a:rPr lang="en-US" err="1"/>
              <a:t>кого-либо</a:t>
            </a:r>
            <a:r>
              <a:rPr lang="en-US"/>
              <a:t> </a:t>
            </a:r>
            <a:r>
              <a:rPr lang="en-US" err="1"/>
              <a:t>список</a:t>
            </a:r>
            <a:r>
              <a:rPr lang="en-US"/>
              <a:t> </a:t>
            </a:r>
            <a:r>
              <a:rPr lang="en-US" err="1"/>
              <a:t>литературы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своей</a:t>
            </a:r>
            <a:r>
              <a:rPr lang="en-US"/>
              <a:t> </a:t>
            </a:r>
            <a:r>
              <a:rPr lang="en-US" err="1"/>
              <a:t>теме</a:t>
            </a:r>
            <a:r>
              <a:rPr lang="en-US"/>
              <a:t>, а в </a:t>
            </a:r>
            <a:r>
              <a:rPr lang="en-US" err="1"/>
              <a:t>этом</a:t>
            </a:r>
            <a:r>
              <a:rPr lang="en-US"/>
              <a:t> </a:t>
            </a:r>
            <a:r>
              <a:rPr lang="en-US" err="1"/>
              <a:t>списке</a:t>
            </a:r>
            <a:r>
              <a:rPr lang="en-US"/>
              <a:t> </a:t>
            </a:r>
            <a:r>
              <a:rPr lang="en-US" err="1"/>
              <a:t>уже</a:t>
            </a:r>
            <a:r>
              <a:rPr lang="en-US"/>
              <a:t> </a:t>
            </a:r>
            <a:r>
              <a:rPr lang="en-US" err="1"/>
              <a:t>ошибки</a:t>
            </a:r>
            <a:r>
              <a:rPr lang="en-US"/>
              <a:t> и </a:t>
            </a:r>
            <a:r>
              <a:rPr lang="en-US" err="1"/>
              <a:t>неточности</a:t>
            </a:r>
            <a:r>
              <a:rPr lang="en-US"/>
              <a:t>.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экране</a:t>
            </a:r>
            <a:r>
              <a:rPr lang="en-US"/>
              <a:t> </a:t>
            </a:r>
            <a:r>
              <a:rPr lang="en-US" err="1"/>
              <a:t>Пример</a:t>
            </a:r>
            <a:r>
              <a:rPr lang="en-US"/>
              <a:t> </a:t>
            </a:r>
            <a:r>
              <a:rPr lang="en-US" err="1"/>
              <a:t>ошибки</a:t>
            </a:r>
            <a:r>
              <a:rPr lang="en-US"/>
              <a:t> в </a:t>
            </a:r>
            <a:r>
              <a:rPr lang="en-US" err="1"/>
              <a:t>цитировании</a:t>
            </a:r>
            <a:r>
              <a:rPr lang="en-US"/>
              <a:t> </a:t>
            </a:r>
            <a:r>
              <a:rPr lang="en-US" err="1"/>
              <a:t>журнала</a:t>
            </a:r>
            <a:r>
              <a:rPr lang="en-US"/>
              <a:t>. </a:t>
            </a:r>
            <a:r>
              <a:rPr lang="en-US" err="1"/>
              <a:t>Здесь</a:t>
            </a:r>
            <a:r>
              <a:rPr lang="en-US"/>
              <a:t> </a:t>
            </a:r>
            <a:r>
              <a:rPr lang="en-US" err="1"/>
              <a:t>опечатка</a:t>
            </a:r>
            <a:r>
              <a:rPr lang="en-US"/>
              <a:t> в </a:t>
            </a:r>
            <a:r>
              <a:rPr lang="en-US" err="1"/>
              <a:t>названии</a:t>
            </a:r>
            <a:r>
              <a:rPr lang="en-US"/>
              <a:t> </a:t>
            </a:r>
            <a:r>
              <a:rPr lang="en-US" err="1"/>
              <a:t>журнала</a:t>
            </a:r>
            <a:r>
              <a:rPr lang="en-US"/>
              <a:t> и у 5 </a:t>
            </a:r>
            <a:r>
              <a:rPr lang="en-US" err="1"/>
              <a:t>авторов</a:t>
            </a:r>
            <a:r>
              <a:rPr lang="en-US"/>
              <a:t> в </a:t>
            </a:r>
            <a:r>
              <a:rPr lang="en-US" err="1"/>
              <a:t>списке</a:t>
            </a:r>
            <a:r>
              <a:rPr lang="en-US"/>
              <a:t> </a:t>
            </a:r>
            <a:r>
              <a:rPr lang="en-US" err="1"/>
              <a:t>литературы</a:t>
            </a:r>
            <a:r>
              <a:rPr lang="en-US"/>
              <a:t> </a:t>
            </a:r>
            <a:r>
              <a:rPr lang="en-US" err="1"/>
              <a:t>такая</a:t>
            </a:r>
            <a:r>
              <a:rPr lang="en-US"/>
              <a:t> </a:t>
            </a:r>
            <a:r>
              <a:rPr lang="en-US" err="1"/>
              <a:t>же</a:t>
            </a:r>
            <a:r>
              <a:rPr lang="en-US"/>
              <a:t> </a:t>
            </a:r>
            <a:r>
              <a:rPr lang="en-US" err="1"/>
              <a:t>ошибка</a:t>
            </a:r>
            <a:r>
              <a:rPr lang="en-US"/>
              <a:t>!, в)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сам</a:t>
            </a:r>
            <a:r>
              <a:rPr lang="en-US"/>
              <a:t> </a:t>
            </a:r>
            <a:r>
              <a:rPr lang="en-US" err="1"/>
              <a:t>автор</a:t>
            </a:r>
            <a:r>
              <a:rPr lang="en-US"/>
              <a:t> </a:t>
            </a:r>
            <a:r>
              <a:rPr lang="en-US" err="1"/>
              <a:t>допускает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точности</a:t>
            </a:r>
            <a:r>
              <a:rPr lang="en-US"/>
              <a:t> и </a:t>
            </a:r>
            <a:r>
              <a:rPr lang="en-US" err="1"/>
              <a:t>пропуски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 в </a:t>
            </a:r>
            <a:r>
              <a:rPr lang="en-US" err="1"/>
              <a:t>своих</a:t>
            </a:r>
            <a:r>
              <a:rPr lang="en-US"/>
              <a:t> </a:t>
            </a:r>
            <a:r>
              <a:rPr lang="en-US" err="1"/>
              <a:t>же</a:t>
            </a:r>
            <a:r>
              <a:rPr lang="en-US"/>
              <a:t> </a:t>
            </a:r>
            <a:r>
              <a:rPr lang="en-US" err="1"/>
              <a:t>работах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b="1" err="1"/>
              <a:t>Почему</a:t>
            </a:r>
            <a:r>
              <a:rPr lang="en-US" b="1"/>
              <a:t> </a:t>
            </a:r>
            <a:r>
              <a:rPr lang="en-US" b="1" err="1"/>
              <a:t>нужно</a:t>
            </a:r>
            <a:r>
              <a:rPr lang="en-US" b="1"/>
              <a:t> </a:t>
            </a:r>
            <a:r>
              <a:rPr lang="en-US" b="1" err="1"/>
              <a:t>периодически</a:t>
            </a:r>
            <a:r>
              <a:rPr lang="en-US" b="1"/>
              <a:t> </a:t>
            </a:r>
            <a:r>
              <a:rPr lang="en-US" b="1" err="1"/>
              <a:t>возвращаться</a:t>
            </a:r>
            <a:r>
              <a:rPr lang="en-US" b="1"/>
              <a:t> к </a:t>
            </a:r>
            <a:r>
              <a:rPr lang="en-US" b="1" err="1"/>
              <a:t>работе</a:t>
            </a:r>
            <a:r>
              <a:rPr lang="en-US" b="1"/>
              <a:t> с </a:t>
            </a:r>
            <a:r>
              <a:rPr lang="en-US" b="1" err="1"/>
              <a:t>конкретным</a:t>
            </a:r>
            <a:r>
              <a:rPr lang="en-US" b="1"/>
              <a:t> </a:t>
            </a:r>
            <a:r>
              <a:rPr lang="en-US" b="1" err="1"/>
              <a:t>автором</a:t>
            </a:r>
            <a:r>
              <a:rPr lang="en-US" b="1"/>
              <a:t> в </a:t>
            </a:r>
            <a:r>
              <a:rPr lang="en-US" b="1" err="1"/>
              <a:t>авторским</a:t>
            </a:r>
            <a:r>
              <a:rPr lang="en-US" b="1"/>
              <a:t> </a:t>
            </a:r>
            <a:r>
              <a:rPr lang="en-US" b="1" err="1"/>
              <a:t>указателем</a:t>
            </a:r>
            <a:r>
              <a:rPr lang="en-US" b="1"/>
              <a:t>?</a:t>
            </a:r>
            <a:r>
              <a:rPr lang="en-US"/>
              <a:t> </a:t>
            </a:r>
            <a:r>
              <a:rPr lang="en-US" err="1"/>
              <a:t>Так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 </a:t>
            </a:r>
            <a:r>
              <a:rPr lang="en-US" err="1"/>
              <a:t>пополняются</a:t>
            </a:r>
            <a:r>
              <a:rPr lang="en-US"/>
              <a:t> в </a:t>
            </a:r>
            <a:r>
              <a:rPr lang="en-US" err="1"/>
              <a:t>базе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 РИНЦ </a:t>
            </a:r>
            <a:r>
              <a:rPr lang="en-US" err="1"/>
              <a:t>постоянно</a:t>
            </a:r>
            <a:r>
              <a:rPr lang="en-US"/>
              <a:t>, </a:t>
            </a:r>
            <a:r>
              <a:rPr lang="en-US" err="1"/>
              <a:t>работа</a:t>
            </a:r>
            <a:r>
              <a:rPr lang="en-US"/>
              <a:t> с </a:t>
            </a:r>
            <a:r>
              <a:rPr lang="en-US" err="1"/>
              <a:t>профилями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/>
              <a:t> </a:t>
            </a:r>
            <a:r>
              <a:rPr lang="en-US" err="1"/>
              <a:t>требует</a:t>
            </a:r>
            <a:r>
              <a:rPr lang="en-US"/>
              <a:t> </a:t>
            </a:r>
            <a:r>
              <a:rPr lang="en-US" b="1" err="1"/>
              <a:t>постоянного</a:t>
            </a:r>
            <a:r>
              <a:rPr lang="en-US"/>
              <a:t> </a:t>
            </a:r>
            <a:r>
              <a:rPr lang="en-US" err="1"/>
              <a:t>внимания</a:t>
            </a:r>
            <a:r>
              <a:rPr lang="en-US"/>
              <a:t> и </a:t>
            </a:r>
            <a:r>
              <a:rPr lang="en-US" err="1"/>
              <a:t>периодического</a:t>
            </a:r>
            <a:r>
              <a:rPr lang="en-US"/>
              <a:t> </a:t>
            </a:r>
            <a:r>
              <a:rPr lang="en-US" err="1"/>
              <a:t>обновления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6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Работа</a:t>
            </a:r>
            <a:r>
              <a:rPr lang="en-US"/>
              <a:t> с </a:t>
            </a:r>
            <a:r>
              <a:rPr lang="en-US" err="1"/>
              <a:t>профилями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всегда</a:t>
            </a:r>
            <a:r>
              <a:rPr lang="en-US"/>
              <a:t> </a:t>
            </a:r>
            <a:r>
              <a:rPr lang="en-US" err="1"/>
              <a:t>результат</a:t>
            </a:r>
            <a:r>
              <a:rPr lang="en-US"/>
              <a:t> </a:t>
            </a:r>
            <a:r>
              <a:rPr lang="en-US" err="1"/>
              <a:t>повышение</a:t>
            </a:r>
            <a:r>
              <a:rPr lang="en-US"/>
              <a:t> </a:t>
            </a:r>
            <a:r>
              <a:rPr lang="en-US" err="1"/>
              <a:t>индекса</a:t>
            </a:r>
            <a:r>
              <a:rPr lang="en-US"/>
              <a:t> </a:t>
            </a:r>
            <a:r>
              <a:rPr lang="en-US" err="1"/>
              <a:t>Хирша</a:t>
            </a:r>
            <a:r>
              <a:rPr lang="en-US"/>
              <a:t>, </a:t>
            </a:r>
            <a:r>
              <a:rPr lang="en-US" err="1"/>
              <a:t>хотя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конечно</a:t>
            </a:r>
            <a:r>
              <a:rPr lang="en-US"/>
              <a:t> </a:t>
            </a:r>
            <a:r>
              <a:rPr lang="en-US" err="1"/>
              <a:t>главная</a:t>
            </a:r>
            <a:r>
              <a:rPr lang="en-US"/>
              <a:t> </a:t>
            </a:r>
            <a:r>
              <a:rPr lang="en-US" err="1"/>
              <a:t>задача</a:t>
            </a:r>
            <a:r>
              <a:rPr lang="en-US"/>
              <a:t>. </a:t>
            </a:r>
            <a:r>
              <a:rPr lang="en-US" err="1"/>
              <a:t>Иногда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понижение</a:t>
            </a:r>
            <a:r>
              <a:rPr lang="en-US"/>
              <a:t>.</a:t>
            </a:r>
          </a:p>
          <a:p>
            <a:r>
              <a:rPr lang="en-US" err="1"/>
              <a:t>Пример</a:t>
            </a:r>
            <a:r>
              <a:rPr lang="en-US"/>
              <a:t> с </a:t>
            </a:r>
            <a:r>
              <a:rPr lang="en-US" err="1"/>
              <a:t>автором</a:t>
            </a:r>
            <a:r>
              <a:rPr lang="en-US"/>
              <a:t> </a:t>
            </a:r>
            <a:r>
              <a:rPr lang="en-US" b="1"/>
              <a:t>ВОРОБЬЕВ ЭДУАРД ИГОРЕВИЧ. </a:t>
            </a:r>
            <a:r>
              <a:rPr lang="en-US"/>
              <a:t>В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профиле</a:t>
            </a:r>
            <a:r>
              <a:rPr lang="en-US"/>
              <a:t> </a:t>
            </a:r>
            <a:r>
              <a:rPr lang="en-US" err="1"/>
              <a:t>всего</a:t>
            </a:r>
            <a:r>
              <a:rPr lang="en-US"/>
              <a:t> </a:t>
            </a:r>
            <a:r>
              <a:rPr lang="en-US" err="1"/>
              <a:t>было</a:t>
            </a:r>
            <a:r>
              <a:rPr lang="en-US"/>
              <a:t> в 2 </a:t>
            </a:r>
            <a:r>
              <a:rPr lang="en-US" err="1"/>
              <a:t>раза</a:t>
            </a:r>
            <a:r>
              <a:rPr lang="en-US"/>
              <a:t> </a:t>
            </a:r>
            <a:r>
              <a:rPr lang="en-US" err="1"/>
              <a:t>больше</a:t>
            </a:r>
            <a:r>
              <a:rPr lang="en-US"/>
              <a:t> - </a:t>
            </a:r>
            <a:r>
              <a:rPr lang="en-US" err="1"/>
              <a:t>работ</a:t>
            </a:r>
            <a:r>
              <a:rPr lang="en-US"/>
              <a:t>, </a:t>
            </a:r>
            <a:r>
              <a:rPr lang="en-US" err="1"/>
              <a:t>цитирований</a:t>
            </a:r>
            <a:r>
              <a:rPr lang="en-US"/>
              <a:t>, </a:t>
            </a:r>
            <a:r>
              <a:rPr lang="en-US" err="1"/>
              <a:t>индекс</a:t>
            </a:r>
            <a:r>
              <a:rPr lang="en-US"/>
              <a:t> </a:t>
            </a:r>
            <a:r>
              <a:rPr lang="en-US" err="1"/>
              <a:t>Хирша</a:t>
            </a:r>
            <a:r>
              <a:rPr lang="en-US"/>
              <a:t>. </a:t>
            </a:r>
            <a:r>
              <a:rPr lang="en-US" err="1"/>
              <a:t>Много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 </a:t>
            </a:r>
            <a:r>
              <a:rPr lang="en-US" err="1"/>
              <a:t>было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привязано</a:t>
            </a:r>
            <a:r>
              <a:rPr lang="en-US"/>
              <a:t>, а </a:t>
            </a:r>
            <a:r>
              <a:rPr lang="en-US" err="1"/>
              <a:t>многие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 </a:t>
            </a:r>
            <a:r>
              <a:rPr lang="en-US" err="1"/>
              <a:t>были</a:t>
            </a:r>
            <a:r>
              <a:rPr lang="en-US"/>
              <a:t> </a:t>
            </a:r>
            <a:r>
              <a:rPr lang="en-US" b="1" err="1"/>
              <a:t>ошибочно</a:t>
            </a:r>
            <a:r>
              <a:rPr lang="en-US"/>
              <a:t> </a:t>
            </a:r>
            <a:r>
              <a:rPr lang="en-US" err="1"/>
              <a:t>привязаны</a:t>
            </a:r>
            <a:r>
              <a:rPr lang="en-US"/>
              <a:t>. </a:t>
            </a:r>
            <a:r>
              <a:rPr lang="en-US" err="1"/>
              <a:t>Причина</a:t>
            </a:r>
            <a:r>
              <a:rPr lang="en-US"/>
              <a:t> – </a:t>
            </a:r>
            <a:r>
              <a:rPr lang="en-US" err="1"/>
              <a:t>однофамильцы</a:t>
            </a:r>
            <a:r>
              <a:rPr lang="en-US"/>
              <a:t> и </a:t>
            </a:r>
            <a:r>
              <a:rPr lang="en-US" err="1"/>
              <a:t>то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в </a:t>
            </a:r>
            <a:r>
              <a:rPr lang="en-US" err="1"/>
              <a:t>основном</a:t>
            </a:r>
            <a:r>
              <a:rPr lang="en-US"/>
              <a:t>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английском</a:t>
            </a:r>
            <a:r>
              <a:rPr lang="en-US"/>
              <a:t> </a:t>
            </a:r>
            <a:r>
              <a:rPr lang="en-US" err="1"/>
              <a:t>языке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английски</a:t>
            </a:r>
            <a:r>
              <a:rPr lang="en-US"/>
              <a:t> </a:t>
            </a:r>
            <a:r>
              <a:rPr lang="en-US" err="1"/>
              <a:t>фамилию</a:t>
            </a:r>
            <a:r>
              <a:rPr lang="en-US"/>
              <a:t> </a:t>
            </a:r>
            <a:r>
              <a:rPr lang="en-US" err="1"/>
              <a:t>можно</a:t>
            </a:r>
            <a:r>
              <a:rPr lang="en-US"/>
              <a:t> </a:t>
            </a:r>
            <a:r>
              <a:rPr lang="en-US" err="1"/>
              <a:t>писать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разному</a:t>
            </a:r>
            <a:r>
              <a:rPr lang="en-US"/>
              <a:t> </a:t>
            </a:r>
            <a:r>
              <a:rPr lang="en-US" b="1"/>
              <a:t>Vorobyov E.I., </a:t>
            </a:r>
            <a:r>
              <a:rPr lang="en-US" b="1" err="1"/>
              <a:t>Vorobiev</a:t>
            </a:r>
            <a:r>
              <a:rPr lang="en-US" b="1"/>
              <a:t> E.I.</a:t>
            </a:r>
            <a:r>
              <a:rPr lang="en-US"/>
              <a:t>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b="1" err="1"/>
              <a:t>Vorobiev</a:t>
            </a:r>
            <a:r>
              <a:rPr lang="en-US" b="1"/>
              <a:t> E. </a:t>
            </a:r>
            <a:r>
              <a:rPr lang="en-US" err="1"/>
              <a:t>Так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инициалы</a:t>
            </a:r>
            <a:r>
              <a:rPr lang="en-US"/>
              <a:t> Е и Э </a:t>
            </a:r>
            <a:r>
              <a:rPr lang="en-US" err="1"/>
              <a:t>будут</a:t>
            </a:r>
            <a:r>
              <a:rPr lang="en-US"/>
              <a:t> </a:t>
            </a:r>
            <a:r>
              <a:rPr lang="en-US" err="1"/>
              <a:t>обозначены</a:t>
            </a:r>
            <a:r>
              <a:rPr lang="en-US"/>
              <a:t> </a:t>
            </a:r>
            <a:r>
              <a:rPr lang="en-US" err="1"/>
              <a:t>одной</a:t>
            </a:r>
            <a:r>
              <a:rPr lang="en-US"/>
              <a:t> </a:t>
            </a:r>
            <a:r>
              <a:rPr lang="en-US" err="1"/>
              <a:t>буквой</a:t>
            </a:r>
            <a:r>
              <a:rPr lang="en-US"/>
              <a:t> E. – </a:t>
            </a:r>
            <a:r>
              <a:rPr lang="en-US" err="1"/>
              <a:t>сюда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прикрепиться</a:t>
            </a:r>
            <a:r>
              <a:rPr lang="en-US"/>
              <a:t> и </a:t>
            </a:r>
            <a:r>
              <a:rPr lang="en-US" err="1"/>
              <a:t>другие</a:t>
            </a:r>
            <a:r>
              <a:rPr lang="en-US"/>
              <a:t> </a:t>
            </a:r>
            <a:r>
              <a:rPr lang="en-US" err="1"/>
              <a:t>авторы</a:t>
            </a:r>
            <a:r>
              <a:rPr lang="en-US"/>
              <a:t> с </a:t>
            </a:r>
            <a:r>
              <a:rPr lang="en-US" err="1"/>
              <a:t>такими</a:t>
            </a:r>
            <a:r>
              <a:rPr lang="en-US"/>
              <a:t> </a:t>
            </a:r>
            <a:r>
              <a:rPr lang="en-US" err="1"/>
              <a:t>же</a:t>
            </a:r>
            <a:r>
              <a:rPr lang="en-US"/>
              <a:t> </a:t>
            </a:r>
            <a:r>
              <a:rPr lang="en-US" err="1"/>
              <a:t>инициалами</a:t>
            </a:r>
            <a:r>
              <a:rPr lang="en-US"/>
              <a:t>.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экране</a:t>
            </a:r>
            <a:r>
              <a:rPr lang="en-US"/>
              <a:t> </a:t>
            </a:r>
            <a:r>
              <a:rPr lang="en-US" err="1"/>
              <a:t>вы</a:t>
            </a:r>
            <a:r>
              <a:rPr lang="en-US"/>
              <a:t> </a:t>
            </a:r>
            <a:r>
              <a:rPr lang="en-US" err="1"/>
              <a:t>видите</a:t>
            </a:r>
            <a:r>
              <a:rPr lang="en-US"/>
              <a:t> </a:t>
            </a:r>
            <a:r>
              <a:rPr lang="en-US" err="1"/>
              <a:t>пример</a:t>
            </a:r>
            <a:r>
              <a:rPr lang="en-US"/>
              <a:t> </a:t>
            </a:r>
            <a:r>
              <a:rPr lang="en-US" err="1"/>
              <a:t>сколько</a:t>
            </a:r>
            <a:r>
              <a:rPr lang="en-US"/>
              <a:t> </a:t>
            </a:r>
            <a:r>
              <a:rPr lang="en-US" err="1"/>
              <a:t>однофамильцев</a:t>
            </a:r>
            <a:r>
              <a:rPr lang="en-US"/>
              <a:t> </a:t>
            </a:r>
            <a:r>
              <a:rPr lang="en-US" err="1"/>
              <a:t>было</a:t>
            </a:r>
            <a:r>
              <a:rPr lang="en-US"/>
              <a:t> </a:t>
            </a:r>
            <a:r>
              <a:rPr lang="en-US" err="1"/>
              <a:t>найдено</a:t>
            </a:r>
            <a:r>
              <a:rPr lang="en-US"/>
              <a:t> в </a:t>
            </a:r>
            <a:r>
              <a:rPr lang="en-US" err="1"/>
              <a:t>числе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, </a:t>
            </a:r>
            <a:r>
              <a:rPr lang="en-US" err="1"/>
              <a:t>находящихся</a:t>
            </a:r>
            <a:r>
              <a:rPr lang="en-US"/>
              <a:t> в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профиле</a:t>
            </a:r>
            <a:r>
              <a:rPr lang="en-US"/>
              <a:t> в РИНЦ.</a:t>
            </a:r>
            <a:endParaRPr lang="en-US">
              <a:cs typeface="Calibri"/>
            </a:endParaRPr>
          </a:p>
          <a:p>
            <a:r>
              <a:rPr lang="en-US" err="1"/>
              <a:t>Поэтому</a:t>
            </a:r>
            <a:r>
              <a:rPr lang="en-US"/>
              <a:t> </a:t>
            </a:r>
            <a:r>
              <a:rPr lang="en-US" err="1"/>
              <a:t>физики</a:t>
            </a:r>
            <a:r>
              <a:rPr lang="en-US"/>
              <a:t> </a:t>
            </a:r>
            <a:r>
              <a:rPr lang="en-US" err="1"/>
              <a:t>разных</a:t>
            </a:r>
            <a:r>
              <a:rPr lang="en-US"/>
              <a:t> </a:t>
            </a:r>
            <a:r>
              <a:rPr lang="en-US" err="1"/>
              <a:t>областей</a:t>
            </a:r>
            <a:r>
              <a:rPr lang="en-US"/>
              <a:t>, </a:t>
            </a:r>
            <a:r>
              <a:rPr lang="en-US" err="1"/>
              <a:t>пишущие</a:t>
            </a:r>
            <a:r>
              <a:rPr lang="en-US"/>
              <a:t> в </a:t>
            </a:r>
            <a:r>
              <a:rPr lang="en-US" err="1"/>
              <a:t>области</a:t>
            </a:r>
            <a:r>
              <a:rPr lang="en-US"/>
              <a:t> </a:t>
            </a:r>
            <a:r>
              <a:rPr lang="en-US" err="1"/>
              <a:t>робототехники</a:t>
            </a:r>
            <a:r>
              <a:rPr lang="en-US"/>
              <a:t>, </a:t>
            </a:r>
            <a:r>
              <a:rPr lang="en-US" err="1"/>
              <a:t>медицины</a:t>
            </a:r>
            <a:r>
              <a:rPr lang="en-US"/>
              <a:t>, </a:t>
            </a:r>
            <a:r>
              <a:rPr lang="en-US" err="1"/>
              <a:t>экологии</a:t>
            </a:r>
            <a:r>
              <a:rPr lang="en-US"/>
              <a:t>, </a:t>
            </a:r>
            <a:r>
              <a:rPr lang="en-US" err="1"/>
              <a:t>химики</a:t>
            </a:r>
            <a:r>
              <a:rPr lang="en-US"/>
              <a:t> </a:t>
            </a:r>
            <a:r>
              <a:rPr lang="en-US" err="1"/>
              <a:t>Воробьевы</a:t>
            </a:r>
            <a:r>
              <a:rPr lang="en-US"/>
              <a:t> </a:t>
            </a:r>
            <a:r>
              <a:rPr lang="en-US" err="1"/>
              <a:t>были</a:t>
            </a:r>
            <a:r>
              <a:rPr lang="en-US"/>
              <a:t> </a:t>
            </a:r>
            <a:r>
              <a:rPr lang="en-US" err="1"/>
              <a:t>привязаны</a:t>
            </a:r>
            <a:r>
              <a:rPr lang="en-US"/>
              <a:t> к </a:t>
            </a:r>
            <a:r>
              <a:rPr lang="en-US" err="1"/>
              <a:t>Воробьеву</a:t>
            </a:r>
            <a:r>
              <a:rPr lang="en-US"/>
              <a:t> </a:t>
            </a:r>
            <a:r>
              <a:rPr lang="en-US" err="1"/>
              <a:t>астрофизику</a:t>
            </a:r>
            <a:r>
              <a:rPr lang="en-US"/>
              <a:t>. </a:t>
            </a:r>
            <a:r>
              <a:rPr lang="en-US" err="1"/>
              <a:t>Они</a:t>
            </a:r>
            <a:r>
              <a:rPr lang="en-US"/>
              <a:t> </a:t>
            </a:r>
            <a:r>
              <a:rPr lang="en-US" err="1"/>
              <a:t>были</a:t>
            </a:r>
            <a:r>
              <a:rPr lang="en-US"/>
              <a:t> </a:t>
            </a:r>
            <a:r>
              <a:rPr lang="en-US" err="1"/>
              <a:t>идентифицированы</a:t>
            </a:r>
            <a:r>
              <a:rPr lang="en-US"/>
              <a:t> с </a:t>
            </a:r>
            <a:r>
              <a:rPr lang="en-US" err="1"/>
              <a:t>ним</a:t>
            </a:r>
            <a:r>
              <a:rPr lang="en-US"/>
              <a:t> и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этому</a:t>
            </a:r>
            <a:r>
              <a:rPr lang="en-US"/>
              <a:t>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</a:t>
            </a:r>
            <a:r>
              <a:rPr lang="en-US" err="1"/>
              <a:t>попали</a:t>
            </a:r>
            <a:r>
              <a:rPr lang="en-US"/>
              <a:t> в </a:t>
            </a:r>
            <a:r>
              <a:rPr lang="en-US" b="1" err="1"/>
              <a:t>его</a:t>
            </a:r>
            <a:r>
              <a:rPr lang="en-US"/>
              <a:t> </a:t>
            </a:r>
            <a:r>
              <a:rPr lang="en-US" err="1"/>
              <a:t>список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. И </a:t>
            </a:r>
            <a:r>
              <a:rPr lang="en-US" err="1"/>
              <a:t>поэтому</a:t>
            </a:r>
            <a:r>
              <a:rPr lang="en-US"/>
              <a:t> в </a:t>
            </a:r>
            <a:r>
              <a:rPr lang="en-US" err="1"/>
              <a:t>списке</a:t>
            </a:r>
            <a:r>
              <a:rPr lang="en-US"/>
              <a:t> </a:t>
            </a:r>
            <a:r>
              <a:rPr lang="en-US" err="1"/>
              <a:t>цитирований</a:t>
            </a:r>
            <a:r>
              <a:rPr lang="en-US"/>
              <a:t>, </a:t>
            </a:r>
            <a:r>
              <a:rPr lang="en-US" err="1"/>
              <a:t>прицепились</a:t>
            </a:r>
            <a:r>
              <a:rPr lang="en-US"/>
              <a:t> </a:t>
            </a:r>
            <a:r>
              <a:rPr lang="en-US" err="1"/>
              <a:t>чужие</a:t>
            </a:r>
            <a:r>
              <a:rPr lang="en-US"/>
              <a:t> </a:t>
            </a:r>
            <a:r>
              <a:rPr lang="en-US" err="1"/>
              <a:t>цитирования</a:t>
            </a:r>
            <a:r>
              <a:rPr lang="en-US"/>
              <a:t>, </a:t>
            </a:r>
            <a:r>
              <a:rPr lang="en-US" err="1"/>
              <a:t>образовав</a:t>
            </a:r>
            <a:r>
              <a:rPr lang="en-US"/>
              <a:t> </a:t>
            </a:r>
            <a:r>
              <a:rPr lang="en-US" err="1"/>
              <a:t>огромный</a:t>
            </a:r>
            <a:r>
              <a:rPr lang="en-US"/>
              <a:t> </a:t>
            </a:r>
            <a:r>
              <a:rPr lang="en-US" err="1"/>
              <a:t>список</a:t>
            </a:r>
            <a:r>
              <a:rPr lang="en-US"/>
              <a:t> (</a:t>
            </a:r>
            <a:r>
              <a:rPr lang="en-US" err="1"/>
              <a:t>более</a:t>
            </a:r>
            <a:r>
              <a:rPr lang="en-US"/>
              <a:t> 9 </a:t>
            </a:r>
            <a:r>
              <a:rPr lang="en-US" err="1"/>
              <a:t>тыс</a:t>
            </a:r>
            <a:r>
              <a:rPr lang="en-US"/>
              <a:t>. </a:t>
            </a:r>
            <a:r>
              <a:rPr lang="en-US" err="1"/>
              <a:t>цитирований</a:t>
            </a:r>
            <a:r>
              <a:rPr lang="en-US"/>
              <a:t> ).</a:t>
            </a:r>
            <a:endParaRPr lang="en-US">
              <a:cs typeface="Calibri"/>
            </a:endParaRPr>
          </a:p>
          <a:p>
            <a:r>
              <a:rPr lang="en-US" err="1"/>
              <a:t>Уже</a:t>
            </a:r>
            <a:r>
              <a:rPr lang="en-US"/>
              <a:t> </a:t>
            </a:r>
            <a:r>
              <a:rPr lang="en-US" err="1"/>
              <a:t>один</a:t>
            </a:r>
            <a:r>
              <a:rPr lang="en-US"/>
              <a:t> </a:t>
            </a:r>
            <a:r>
              <a:rPr lang="en-US" err="1"/>
              <a:t>этот</a:t>
            </a:r>
            <a:r>
              <a:rPr lang="en-US"/>
              <a:t> </a:t>
            </a:r>
            <a:r>
              <a:rPr lang="en-US" err="1"/>
              <a:t>пример</a:t>
            </a:r>
            <a:r>
              <a:rPr lang="en-US"/>
              <a:t> </a:t>
            </a:r>
            <a:r>
              <a:rPr lang="en-US" err="1"/>
              <a:t>показывает</a:t>
            </a:r>
            <a:r>
              <a:rPr lang="en-US"/>
              <a:t>, </a:t>
            </a:r>
            <a:r>
              <a:rPr lang="en-US" err="1"/>
              <a:t>важность</a:t>
            </a:r>
            <a:r>
              <a:rPr lang="en-US"/>
              <a:t> и </a:t>
            </a:r>
            <a:r>
              <a:rPr lang="en-US" err="1"/>
              <a:t>необходимость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</a:t>
            </a:r>
            <a:r>
              <a:rPr lang="en-US" err="1"/>
              <a:t>со</a:t>
            </a:r>
            <a:r>
              <a:rPr lang="en-US"/>
              <a:t> </a:t>
            </a:r>
            <a:r>
              <a:rPr lang="en-US" err="1"/>
              <a:t>списками</a:t>
            </a:r>
            <a:r>
              <a:rPr lang="en-US"/>
              <a:t> </a:t>
            </a:r>
            <a:r>
              <a:rPr lang="en-US" err="1"/>
              <a:t>цитирования</a:t>
            </a:r>
            <a:r>
              <a:rPr lang="en-US"/>
              <a:t>, </a:t>
            </a:r>
            <a:r>
              <a:rPr lang="en-US" err="1"/>
              <a:t>необходимость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с</a:t>
            </a:r>
            <a:endParaRPr lang="en-US">
              <a:cs typeface="Calibri"/>
            </a:endParaRPr>
          </a:p>
          <a:p>
            <a:r>
              <a:rPr lang="en-US" err="1"/>
              <a:t>профилями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/>
              <a:t>. В </a:t>
            </a:r>
            <a:r>
              <a:rPr lang="en-US" err="1"/>
              <a:t>этом</a:t>
            </a:r>
            <a:r>
              <a:rPr lang="en-US"/>
              <a:t> </a:t>
            </a:r>
            <a:r>
              <a:rPr lang="en-US" err="1"/>
              <a:t>контексте</a:t>
            </a:r>
            <a:r>
              <a:rPr lang="en-US"/>
              <a:t> </a:t>
            </a:r>
            <a:r>
              <a:rPr lang="en-US" err="1"/>
              <a:t>добавление</a:t>
            </a:r>
            <a:r>
              <a:rPr lang="en-US"/>
              <a:t> </a:t>
            </a:r>
            <a:r>
              <a:rPr lang="en-US" err="1"/>
              <a:t>новых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 </a:t>
            </a:r>
            <a:r>
              <a:rPr lang="en-US" err="1"/>
              <a:t>является</a:t>
            </a:r>
            <a:r>
              <a:rPr lang="en-US"/>
              <a:t> </a:t>
            </a:r>
            <a:r>
              <a:rPr lang="en-US" err="1"/>
              <a:t>важной</a:t>
            </a:r>
            <a:r>
              <a:rPr lang="en-US"/>
              <a:t>,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самой</a:t>
            </a:r>
            <a:r>
              <a:rPr lang="en-US"/>
              <a:t> </a:t>
            </a:r>
            <a:r>
              <a:rPr lang="en-US" err="1"/>
              <a:t>трудной</a:t>
            </a:r>
            <a:r>
              <a:rPr lang="en-US"/>
              <a:t> </a:t>
            </a:r>
            <a:r>
              <a:rPr lang="en-US" err="1"/>
              <a:t>частью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работаем</a:t>
            </a:r>
            <a:r>
              <a:rPr lang="en-US"/>
              <a:t> с РИНЦ с 2014 </a:t>
            </a:r>
            <a:r>
              <a:rPr lang="en-US" err="1"/>
              <a:t>года</a:t>
            </a:r>
            <a:r>
              <a:rPr lang="en-US"/>
              <a:t>. В </a:t>
            </a:r>
            <a:r>
              <a:rPr lang="en-US" err="1"/>
              <a:t>настоящий</a:t>
            </a:r>
            <a:r>
              <a:rPr lang="en-US"/>
              <a:t> </a:t>
            </a:r>
            <a:r>
              <a:rPr lang="en-US" err="1"/>
              <a:t>момент</a:t>
            </a:r>
            <a:r>
              <a:rPr lang="en-US"/>
              <a:t> у </a:t>
            </a:r>
            <a:r>
              <a:rPr lang="en-US" err="1"/>
              <a:t>нас</a:t>
            </a:r>
            <a:r>
              <a:rPr lang="en-US"/>
              <a:t> 21 </a:t>
            </a:r>
            <a:r>
              <a:rPr lang="en-US" err="1"/>
              <a:t>дополнительный</a:t>
            </a:r>
            <a:r>
              <a:rPr lang="en-US"/>
              <a:t> </a:t>
            </a:r>
            <a:r>
              <a:rPr lang="en-US" err="1"/>
              <a:t>представитель</a:t>
            </a:r>
            <a:r>
              <a:rPr lang="en-US"/>
              <a:t>, </a:t>
            </a:r>
            <a:r>
              <a:rPr lang="en-US" err="1"/>
              <a:t>которые</a:t>
            </a:r>
            <a:r>
              <a:rPr lang="en-US"/>
              <a:t> </a:t>
            </a:r>
            <a:r>
              <a:rPr lang="en-US" err="1"/>
              <a:t>занимаются</a:t>
            </a:r>
            <a:r>
              <a:rPr lang="en-US"/>
              <a:t> </a:t>
            </a:r>
            <a:r>
              <a:rPr lang="en-US" err="1"/>
              <a:t>этой</a:t>
            </a:r>
            <a:r>
              <a:rPr lang="en-US"/>
              <a:t> </a:t>
            </a:r>
            <a:r>
              <a:rPr lang="en-US" err="1"/>
              <a:t>работой</a:t>
            </a:r>
            <a:r>
              <a:rPr lang="en-US"/>
              <a:t>, в </a:t>
            </a:r>
            <a:r>
              <a:rPr lang="en-US" err="1"/>
              <a:t>основном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сотрудники</a:t>
            </a:r>
            <a:r>
              <a:rPr lang="en-US"/>
              <a:t> </a:t>
            </a:r>
            <a:r>
              <a:rPr lang="en-US" err="1"/>
              <a:t>нашей</a:t>
            </a:r>
            <a:r>
              <a:rPr lang="en-US"/>
              <a:t> </a:t>
            </a:r>
            <a:r>
              <a:rPr lang="en-US" err="1"/>
              <a:t>библиотеки</a:t>
            </a:r>
            <a:r>
              <a:rPr lang="en-US"/>
              <a:t>. </a:t>
            </a:r>
            <a:r>
              <a:rPr lang="en-US" err="1"/>
              <a:t>За</a:t>
            </a:r>
            <a:r>
              <a:rPr lang="en-US"/>
              <a:t> 2021 </a:t>
            </a:r>
            <a:r>
              <a:rPr lang="en-US" err="1"/>
              <a:t>год</a:t>
            </a:r>
            <a:r>
              <a:rPr lang="en-US"/>
              <a:t> </a:t>
            </a:r>
            <a:r>
              <a:rPr lang="en-US" err="1"/>
              <a:t>всего</a:t>
            </a:r>
            <a:r>
              <a:rPr lang="en-US"/>
              <a:t> </a:t>
            </a:r>
            <a:r>
              <a:rPr lang="en-US" err="1"/>
              <a:t>было</a:t>
            </a:r>
            <a:r>
              <a:rPr lang="en-US"/>
              <a:t> </a:t>
            </a:r>
            <a:r>
              <a:rPr lang="en-US" err="1"/>
              <a:t>подтверждено</a:t>
            </a:r>
            <a:r>
              <a:rPr lang="en-US"/>
              <a:t> 13680 </a:t>
            </a:r>
            <a:r>
              <a:rPr lang="en-US" err="1"/>
              <a:t>публикаций</a:t>
            </a:r>
            <a:r>
              <a:rPr lang="en-US"/>
              <a:t> (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них</a:t>
            </a:r>
            <a:r>
              <a:rPr lang="en-US"/>
              <a:t> </a:t>
            </a:r>
            <a:r>
              <a:rPr lang="en-US" err="1"/>
              <a:t>новых</a:t>
            </a:r>
            <a:r>
              <a:rPr lang="en-US"/>
              <a:t> </a:t>
            </a:r>
            <a:r>
              <a:rPr lang="en-US" err="1"/>
              <a:t>было</a:t>
            </a:r>
            <a:r>
              <a:rPr lang="en-US"/>
              <a:t> </a:t>
            </a:r>
            <a:r>
              <a:rPr lang="en-US" err="1"/>
              <a:t>добавлено</a:t>
            </a:r>
            <a:r>
              <a:rPr lang="en-US"/>
              <a:t> 4126, </a:t>
            </a:r>
            <a:r>
              <a:rPr lang="en-US" err="1"/>
              <a:t>внесено</a:t>
            </a:r>
            <a:r>
              <a:rPr lang="en-US"/>
              <a:t> </a:t>
            </a:r>
            <a:r>
              <a:rPr lang="en-US" err="1"/>
              <a:t>изменений</a:t>
            </a:r>
            <a:r>
              <a:rPr lang="en-US"/>
              <a:t> 9554).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текущий</a:t>
            </a:r>
            <a:r>
              <a:rPr lang="en-US"/>
              <a:t> - </a:t>
            </a:r>
            <a:r>
              <a:rPr lang="en-US" err="1"/>
              <a:t>всего</a:t>
            </a:r>
            <a:r>
              <a:rPr lang="en-US"/>
              <a:t> 12877,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них</a:t>
            </a:r>
            <a:r>
              <a:rPr lang="en-US"/>
              <a:t> </a:t>
            </a:r>
            <a:r>
              <a:rPr lang="en-US" err="1"/>
              <a:t>новых</a:t>
            </a:r>
            <a:r>
              <a:rPr lang="en-US"/>
              <a:t> 3369, </a:t>
            </a:r>
            <a:r>
              <a:rPr lang="en-US" err="1"/>
              <a:t>изменений</a:t>
            </a:r>
            <a:r>
              <a:rPr lang="en-US"/>
              <a:t> 9508). </a:t>
            </a:r>
            <a:r>
              <a:rPr lang="en-US" err="1"/>
              <a:t>Работа</a:t>
            </a:r>
            <a:r>
              <a:rPr lang="en-US"/>
              <a:t> </a:t>
            </a:r>
            <a:r>
              <a:rPr lang="en-US" err="1"/>
              <a:t>эта</a:t>
            </a:r>
            <a:r>
              <a:rPr lang="en-US"/>
              <a:t> продолжается.</a:t>
            </a:r>
            <a:endParaRPr lang="en-US">
              <a:cs typeface="Calibri"/>
            </a:endParaRPr>
          </a:p>
          <a:p>
            <a:r>
              <a:rPr lang="en-US" err="1"/>
              <a:t>Спасибо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внимание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взаимоотношений </a:t>
            </a:r>
            <a:r>
              <a:rPr lang="ru-RU"/>
              <a:t>автора /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преподавателя и оператора</a:t>
            </a:r>
            <a:r>
              <a:rPr lang="ru-RU"/>
              <a:t>/ сотрудника библиотеки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выразить в простой схеме, где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Ринц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на вершине, (куда мы отправляем все добавления и изменения), а портал электронных ресурсов внизу вертикали (откуда мы берём новые публикации). Преподаватель и оператор находятся в горизонтальной плоскости. Они между собой взаимодействуют.</a:t>
            </a:r>
            <a:r>
              <a:rPr lang="ru-RU"/>
              <a:t> 1 </a:t>
            </a:r>
            <a:r>
              <a:rPr lang="ru-RU" b="1"/>
              <a:t>этап. Наш Автор использует Портал электронных ресурсов ЮФУ для подачи заявки на размещение публикации в РИНЦ. </a:t>
            </a:r>
            <a:r>
              <a:rPr lang="ru-RU"/>
              <a:t>В самом начале авторы университета обращались к нам на почту или лично. Но в дальнейшем и на сегодняшний момент - через услуги на основе автоматизированных сервисов, которые предоставляет Цифровой репозиторий ЮФУ, который располагается на </a:t>
            </a:r>
            <a:r>
              <a:rPr lang="ru-RU" b="1"/>
              <a:t>ПОРТАЛЕ ЭЛЕКТРОННЫХ РЕСУРСОВ </a:t>
            </a:r>
            <a:r>
              <a:rPr lang="ru-RU" b="1">
                <a:hlinkClick r:id="rId3"/>
              </a:rPr>
              <a:t>https://hub.sfedu.ru/</a:t>
            </a:r>
            <a:r>
              <a:rPr lang="ru-RU" b="1"/>
              <a:t>. </a:t>
            </a:r>
            <a:endParaRPr lang="ru-RU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разместить метаданные своей работы на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ХАБе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автор должен авторизоваться на Портале электронных ресурсов, сделать это могут все действующие сотрудники ЮФУ, имеющие корпоративную почту, где логином является логин от почты автора, а паролем – пароль от его почты.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размещении </a:t>
            </a:r>
            <a:r>
              <a:rPr lang="ru-RU" sz="1200" b="1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НАУЧНО-ОБРАЗОВАТЕЛЬНЫХ МАТЕРИАЛОВ В РЕПОЗИТОРИИ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авторы при необходимости могут сделать пометку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Прошу отправить сведения о размещаемом материале в РИНЦ.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5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размещения </a:t>
            </a:r>
            <a:r>
              <a:rPr lang="ru-RU"/>
              <a:t>своих работ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такой: авторы размещают публикации в виде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метаданных</a:t>
            </a:r>
            <a:r>
              <a:rPr lang="ru-RU" b="1"/>
              <a:t>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полного текста в формате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сотрудники библиотеки проверяют сведения и делают запрос в РИНЦ. После подтверждения операторами РИНЦ публикации она размещается в научной </a:t>
            </a:r>
            <a:r>
              <a:rPr lang="ru-RU"/>
              <a:t>коллекции репозитория 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прав на доступ к полному тексту, указанных автором при размещении. От выбора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публикации зависит вид метаданных, которые должен будет заполнить сотрудник университета</a:t>
            </a:r>
            <a:r>
              <a:rPr lang="ru-RU"/>
              <a:t>. Это может быть учебник, методическое пособие, монография, статья в журнале, сборнике, конференции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4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Ручные</a:t>
            </a:r>
            <a:r>
              <a:rPr lang="en-US"/>
              <a:t> </a:t>
            </a:r>
            <a:r>
              <a:rPr lang="en-US" err="1"/>
              <a:t>этапы</a:t>
            </a:r>
            <a:r>
              <a:rPr lang="en-US"/>
              <a:t> </a:t>
            </a:r>
            <a:r>
              <a:rPr lang="en-US" err="1"/>
              <a:t>обработки</a:t>
            </a:r>
            <a:r>
              <a:rPr lang="en-US"/>
              <a:t> </a:t>
            </a:r>
            <a:r>
              <a:rPr lang="en-US" err="1"/>
              <a:t>заданий</a:t>
            </a:r>
            <a:r>
              <a:rPr lang="en-US"/>
              <a:t> </a:t>
            </a:r>
            <a:r>
              <a:rPr lang="en-US" err="1"/>
              <a:t>выполняются</a:t>
            </a:r>
            <a:r>
              <a:rPr lang="en-US"/>
              <a:t> </a:t>
            </a:r>
            <a:r>
              <a:rPr lang="en-US" err="1"/>
              <a:t>операторами</a:t>
            </a:r>
            <a:r>
              <a:rPr lang="en-US"/>
              <a:t>, </a:t>
            </a:r>
            <a:r>
              <a:rPr lang="en-US" err="1"/>
              <a:t>сотрудниками</a:t>
            </a:r>
            <a:r>
              <a:rPr lang="en-US"/>
              <a:t> </a:t>
            </a:r>
            <a:r>
              <a:rPr lang="en-US" err="1"/>
              <a:t>библиотеки</a:t>
            </a:r>
            <a:r>
              <a:rPr lang="en-US"/>
              <a:t> ЮФУ. </a:t>
            </a:r>
          </a:p>
          <a:p>
            <a:r>
              <a:rPr lang="en-US" err="1"/>
              <a:t>Изменения</a:t>
            </a:r>
            <a:r>
              <a:rPr lang="en-US"/>
              <a:t> </a:t>
            </a:r>
            <a:r>
              <a:rPr lang="en-US" err="1"/>
              <a:t>задания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каждом</a:t>
            </a:r>
            <a:r>
              <a:rPr lang="en-US"/>
              <a:t> </a:t>
            </a:r>
            <a:r>
              <a:rPr lang="en-US" err="1"/>
              <a:t>этапе</a:t>
            </a:r>
            <a:r>
              <a:rPr lang="en-US"/>
              <a:t>, </a:t>
            </a:r>
            <a:r>
              <a:rPr lang="en-US" err="1"/>
              <a:t>поступают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почту</a:t>
            </a:r>
            <a:r>
              <a:rPr lang="en-US"/>
              <a:t> </a:t>
            </a:r>
            <a:r>
              <a:rPr lang="en-US" err="1"/>
              <a:t>оператора</a:t>
            </a:r>
            <a:r>
              <a:rPr lang="en-US"/>
              <a:t>, а в </a:t>
            </a:r>
            <a:r>
              <a:rPr lang="en-US" err="1"/>
              <a:t>случае</a:t>
            </a:r>
            <a:r>
              <a:rPr lang="en-US"/>
              <a:t> </a:t>
            </a:r>
            <a:r>
              <a:rPr lang="en-US" err="1"/>
              <a:t>уточнения</a:t>
            </a:r>
            <a:r>
              <a:rPr lang="en-US"/>
              <a:t> </a:t>
            </a:r>
            <a:r>
              <a:rPr lang="en-US" err="1"/>
              <a:t>задания</a:t>
            </a:r>
            <a:r>
              <a:rPr lang="en-US"/>
              <a:t>, </a:t>
            </a:r>
            <a:r>
              <a:rPr lang="en-US" err="1"/>
              <a:t>отправляются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почту</a:t>
            </a:r>
            <a:r>
              <a:rPr lang="en-US"/>
              <a:t> </a:t>
            </a:r>
            <a:r>
              <a:rPr lang="en-US" err="1"/>
              <a:t>автору</a:t>
            </a:r>
            <a:r>
              <a:rPr lang="en-US"/>
              <a:t> </a:t>
            </a:r>
            <a:r>
              <a:rPr lang="en-US" err="1"/>
              <a:t>заявки</a:t>
            </a:r>
            <a:r>
              <a:rPr lang="en-US"/>
              <a:t>.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публикация</a:t>
            </a:r>
            <a:r>
              <a:rPr lang="en-US"/>
              <a:t> </a:t>
            </a:r>
            <a:r>
              <a:rPr lang="en-US" err="1"/>
              <a:t>подтверждена</a:t>
            </a:r>
            <a:r>
              <a:rPr lang="en-US"/>
              <a:t> в РИНЦ, </a:t>
            </a:r>
            <a:r>
              <a:rPr lang="en-US" err="1"/>
              <a:t>либо</a:t>
            </a:r>
            <a:r>
              <a:rPr lang="en-US"/>
              <a:t> </a:t>
            </a:r>
            <a:r>
              <a:rPr lang="en-US" err="1"/>
              <a:t>возвращена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доработку</a:t>
            </a:r>
            <a:r>
              <a:rPr lang="en-US"/>
              <a:t>,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почту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 </a:t>
            </a:r>
            <a:r>
              <a:rPr lang="en-US" err="1"/>
              <a:t>приходит</a:t>
            </a:r>
            <a:r>
              <a:rPr lang="en-US"/>
              <a:t> </a:t>
            </a:r>
            <a:r>
              <a:rPr lang="en-US" err="1"/>
              <a:t>уведомление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Итак</a:t>
            </a:r>
            <a:r>
              <a:rPr lang="en-US"/>
              <a:t>, </a:t>
            </a:r>
            <a:r>
              <a:rPr lang="en-US" err="1"/>
              <a:t>автор</a:t>
            </a:r>
            <a:r>
              <a:rPr lang="en-US"/>
              <a:t> </a:t>
            </a:r>
            <a:r>
              <a:rPr lang="en-US" err="1"/>
              <a:t>разместил</a:t>
            </a:r>
            <a:r>
              <a:rPr lang="en-US"/>
              <a:t> </a:t>
            </a:r>
            <a:r>
              <a:rPr lang="en-US" err="1"/>
              <a:t>публикацию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b="1" err="1"/>
              <a:t>Портале</a:t>
            </a:r>
            <a:r>
              <a:rPr lang="en-US" b="1"/>
              <a:t> </a:t>
            </a:r>
            <a:r>
              <a:rPr lang="en-US" b="1" err="1"/>
              <a:t>электронных</a:t>
            </a:r>
            <a:r>
              <a:rPr lang="en-US" b="1"/>
              <a:t> </a:t>
            </a:r>
            <a:r>
              <a:rPr lang="en-US" b="1" err="1"/>
              <a:t>ресурсов</a:t>
            </a:r>
            <a:r>
              <a:rPr lang="en-US"/>
              <a:t>, </a:t>
            </a:r>
            <a:r>
              <a:rPr lang="en-US" err="1"/>
              <a:t>оператор</a:t>
            </a:r>
            <a:r>
              <a:rPr lang="en-US"/>
              <a:t> </a:t>
            </a:r>
            <a:r>
              <a:rPr lang="en-US" err="1"/>
              <a:t>заполняет</a:t>
            </a:r>
            <a:r>
              <a:rPr lang="en-US"/>
              <a:t> </a:t>
            </a:r>
            <a:r>
              <a:rPr lang="en-US" err="1"/>
              <a:t>соответствующие</a:t>
            </a:r>
            <a:r>
              <a:rPr lang="en-US"/>
              <a:t> </a:t>
            </a:r>
            <a:r>
              <a:rPr lang="en-US" err="1"/>
              <a:t>поля</a:t>
            </a:r>
            <a:r>
              <a:rPr lang="en-US"/>
              <a:t> </a:t>
            </a:r>
            <a:r>
              <a:rPr lang="en-US" err="1"/>
              <a:t>анкеты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сайте</a:t>
            </a:r>
            <a:r>
              <a:rPr lang="en-US"/>
              <a:t> eLIBRARY.RU и </a:t>
            </a:r>
            <a:r>
              <a:rPr lang="en-US" err="1"/>
              <a:t>отправляет</a:t>
            </a:r>
            <a:r>
              <a:rPr lang="en-US"/>
              <a:t> в РИНЦ.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Следующий</a:t>
            </a:r>
            <a:r>
              <a:rPr lang="en-US" b="1"/>
              <a:t> </a:t>
            </a:r>
            <a:r>
              <a:rPr lang="en-US" b="1" err="1"/>
              <a:t>этап</a:t>
            </a:r>
            <a:r>
              <a:rPr lang="en-US" b="1"/>
              <a:t> – </a:t>
            </a:r>
            <a:r>
              <a:rPr lang="en-US" b="1" err="1"/>
              <a:t>непосредственная</a:t>
            </a:r>
            <a:r>
              <a:rPr lang="en-US" b="1"/>
              <a:t> </a:t>
            </a:r>
            <a:r>
              <a:rPr lang="en-US" b="1" err="1"/>
              <a:t>работа</a:t>
            </a:r>
            <a:r>
              <a:rPr lang="en-US" b="1"/>
              <a:t> </a:t>
            </a:r>
            <a:r>
              <a:rPr lang="en-US" b="1" err="1"/>
              <a:t>оператора</a:t>
            </a:r>
            <a:r>
              <a:rPr lang="en-US" b="1"/>
              <a:t> </a:t>
            </a:r>
            <a:r>
              <a:rPr lang="en-US" b="1" err="1"/>
              <a:t>сотрудника</a:t>
            </a:r>
            <a:r>
              <a:rPr lang="en-US" b="1"/>
              <a:t> </a:t>
            </a:r>
            <a:r>
              <a:rPr lang="en-US" b="1" err="1"/>
              <a:t>библиотеки</a:t>
            </a:r>
            <a:r>
              <a:rPr lang="en-US" b="1"/>
              <a:t> с РИНЦ</a:t>
            </a:r>
            <a:r>
              <a:rPr lang="en-US"/>
              <a:t>. </a:t>
            </a:r>
          </a:p>
          <a:p>
            <a:r>
              <a:rPr lang="en-US" err="1"/>
              <a:t>Напомню</a:t>
            </a:r>
            <a:r>
              <a:rPr lang="en-US"/>
              <a:t> </a:t>
            </a:r>
            <a:r>
              <a:rPr lang="en-US" b="1" err="1"/>
              <a:t>Научная</a:t>
            </a:r>
            <a:r>
              <a:rPr lang="en-US" b="1"/>
              <a:t> </a:t>
            </a:r>
            <a:r>
              <a:rPr lang="en-US" b="1" err="1"/>
              <a:t>электронная</a:t>
            </a:r>
            <a:r>
              <a:rPr lang="en-US" b="1"/>
              <a:t> </a:t>
            </a:r>
            <a:r>
              <a:rPr lang="en-US" b="1" err="1"/>
              <a:t>библиотека</a:t>
            </a:r>
            <a:r>
              <a:rPr lang="en-US" b="1"/>
              <a:t> eLIBRARY.RU</a:t>
            </a:r>
            <a:r>
              <a:rPr lang="en-US"/>
              <a:t> -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российский</a:t>
            </a:r>
            <a:r>
              <a:rPr lang="en-US"/>
              <a:t> </a:t>
            </a:r>
            <a:r>
              <a:rPr lang="en-US" err="1"/>
              <a:t>информационно-аналитический</a:t>
            </a:r>
            <a:r>
              <a:rPr lang="en-US"/>
              <a:t> </a:t>
            </a:r>
            <a:r>
              <a:rPr lang="en-US" err="1"/>
              <a:t>портал</a:t>
            </a:r>
            <a:r>
              <a:rPr lang="en-US"/>
              <a:t>, </a:t>
            </a:r>
            <a:r>
              <a:rPr lang="en-US" err="1"/>
              <a:t>созданный</a:t>
            </a:r>
            <a:r>
              <a:rPr lang="en-US"/>
              <a:t> в 1999 </a:t>
            </a:r>
            <a:r>
              <a:rPr lang="en-US" err="1"/>
              <a:t>году</a:t>
            </a:r>
            <a:r>
              <a:rPr lang="en-US"/>
              <a:t>, </a:t>
            </a:r>
            <a:r>
              <a:rPr lang="en-US" err="1"/>
              <a:t>он</a:t>
            </a:r>
            <a:r>
              <a:rPr lang="en-US"/>
              <a:t> </a:t>
            </a:r>
            <a:r>
              <a:rPr lang="en-US" err="1"/>
              <a:t>разработан</a:t>
            </a:r>
            <a:r>
              <a:rPr lang="en-US"/>
              <a:t> и </a:t>
            </a:r>
            <a:r>
              <a:rPr lang="en-US" err="1"/>
              <a:t>поддерживается</a:t>
            </a:r>
            <a:r>
              <a:rPr lang="en-US"/>
              <a:t> </a:t>
            </a:r>
            <a:r>
              <a:rPr lang="en-US" err="1"/>
              <a:t>компанией</a:t>
            </a:r>
            <a:r>
              <a:rPr lang="en-US"/>
              <a:t> НЭБ "</a:t>
            </a:r>
            <a:r>
              <a:rPr lang="en-US" err="1"/>
              <a:t>Научная</a:t>
            </a:r>
            <a:r>
              <a:rPr lang="en-US"/>
              <a:t> </a:t>
            </a:r>
            <a:r>
              <a:rPr lang="en-US" err="1"/>
              <a:t>электронная</a:t>
            </a:r>
            <a:r>
              <a:rPr lang="en-US"/>
              <a:t> </a:t>
            </a:r>
            <a:r>
              <a:rPr lang="en-US" err="1"/>
              <a:t>библиотека</a:t>
            </a:r>
            <a:r>
              <a:rPr lang="en-US"/>
              <a:t>".</a:t>
            </a:r>
            <a:endParaRPr lang="en-US">
              <a:cs typeface="Calibri"/>
            </a:endParaRPr>
          </a:p>
          <a:p>
            <a:r>
              <a:rPr lang="en-US" err="1"/>
              <a:t>Вот</a:t>
            </a:r>
            <a:r>
              <a:rPr lang="en-US"/>
              <a:t> </a:t>
            </a:r>
            <a:r>
              <a:rPr lang="en-US" err="1"/>
              <a:t>начальная</a:t>
            </a:r>
            <a:r>
              <a:rPr lang="en-US"/>
              <a:t> </a:t>
            </a:r>
            <a:r>
              <a:rPr lang="en-US" err="1"/>
              <a:t>страница</a:t>
            </a:r>
            <a:r>
              <a:rPr lang="en-US"/>
              <a:t> </a:t>
            </a:r>
            <a:r>
              <a:rPr lang="en-US">
                <a:hlinkClick r:id="rId3"/>
              </a:rPr>
              <a:t>www.elibrary.ru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9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Портал</a:t>
            </a:r>
            <a:r>
              <a:rPr lang="en-US"/>
              <a:t> </a:t>
            </a:r>
            <a:r>
              <a:rPr lang="en-US" err="1"/>
              <a:t>предоставляет</a:t>
            </a:r>
            <a:r>
              <a:rPr lang="en-US"/>
              <a:t> </a:t>
            </a:r>
            <a:r>
              <a:rPr lang="en-US" err="1"/>
              <a:t>сервисы</a:t>
            </a:r>
            <a:r>
              <a:rPr lang="en-US"/>
              <a:t>,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портале</a:t>
            </a:r>
            <a:r>
              <a:rPr lang="en-US"/>
              <a:t> </a:t>
            </a:r>
            <a:r>
              <a:rPr lang="en-US" err="1"/>
              <a:t>elibrary</a:t>
            </a:r>
            <a:r>
              <a:rPr lang="en-US"/>
              <a:t> </a:t>
            </a:r>
            <a:r>
              <a:rPr lang="en-US" err="1"/>
              <a:t>размещены</a:t>
            </a:r>
            <a:r>
              <a:rPr lang="en-US"/>
              <a:t> </a:t>
            </a:r>
            <a:r>
              <a:rPr lang="en-US" err="1"/>
              <a:t>следующие</a:t>
            </a:r>
            <a:r>
              <a:rPr lang="en-US"/>
              <a:t> </a:t>
            </a:r>
            <a:r>
              <a:rPr lang="en-US" err="1"/>
              <a:t>проекты</a:t>
            </a:r>
            <a:r>
              <a:rPr lang="en-US"/>
              <a:t>.</a:t>
            </a:r>
          </a:p>
          <a:p>
            <a:r>
              <a:rPr lang="en-US" b="1">
                <a:hlinkClick r:id="rId3"/>
              </a:rPr>
              <a:t>РОССИЙСКИЙ ИНДЕКС НАУЧНОГО ЦИТИРОВАНИЯ</a:t>
            </a:r>
            <a:r>
              <a:rPr lang="en-US"/>
              <a:t> РИНЦ - </a:t>
            </a:r>
            <a:r>
              <a:rPr lang="en-US" err="1"/>
              <a:t>это</a:t>
            </a:r>
            <a:r>
              <a:rPr lang="en-US"/>
              <a:t> </a:t>
            </a:r>
            <a:r>
              <a:rPr lang="en-US" b="1" err="1"/>
              <a:t>библиографическая</a:t>
            </a:r>
            <a:r>
              <a:rPr lang="en-US" b="1"/>
              <a:t> </a:t>
            </a:r>
            <a:r>
              <a:rPr lang="en-US" b="1" err="1"/>
              <a:t>реферативная</a:t>
            </a:r>
            <a:r>
              <a:rPr lang="en-US" b="1"/>
              <a:t> </a:t>
            </a:r>
            <a:r>
              <a:rPr lang="en-US" b="1" err="1"/>
              <a:t>база</a:t>
            </a:r>
            <a:r>
              <a:rPr lang="en-US" b="1"/>
              <a:t> </a:t>
            </a:r>
            <a:r>
              <a:rPr lang="en-US" b="1" err="1"/>
              <a:t>данных</a:t>
            </a:r>
            <a:r>
              <a:rPr lang="en-US"/>
              <a:t>, в </a:t>
            </a:r>
            <a:r>
              <a:rPr lang="en-US" err="1"/>
              <a:t>которой</a:t>
            </a:r>
            <a:r>
              <a:rPr lang="en-US"/>
              <a:t> </a:t>
            </a:r>
            <a:r>
              <a:rPr lang="en-US" err="1"/>
              <a:t>индексируются</a:t>
            </a:r>
            <a:r>
              <a:rPr lang="en-US"/>
              <a:t> </a:t>
            </a:r>
            <a:r>
              <a:rPr lang="en-US" err="1"/>
              <a:t>статьи</a:t>
            </a:r>
            <a:r>
              <a:rPr lang="en-US"/>
              <a:t>. С </a:t>
            </a:r>
            <a:r>
              <a:rPr lang="en-US" err="1"/>
              <a:t>которой</a:t>
            </a:r>
            <a:r>
              <a:rPr lang="en-US"/>
              <a:t> </a:t>
            </a:r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работаем</a:t>
            </a:r>
            <a:r>
              <a:rPr lang="en-US"/>
              <a:t>.</a:t>
            </a:r>
            <a:endParaRPr lang="en-US">
              <a:cs typeface="+mn-lt"/>
            </a:endParaRPr>
          </a:p>
          <a:p>
            <a:r>
              <a:rPr lang="en-US" b="1">
                <a:hlinkClick r:id="rId4"/>
              </a:rPr>
              <a:t>SCIENCE INDEX ДЛЯ ОРГАНИЗАЦИЙ</a:t>
            </a:r>
            <a:r>
              <a:rPr lang="en-US"/>
              <a:t> </a:t>
            </a:r>
            <a:r>
              <a:rPr lang="en-US" err="1"/>
              <a:t>Информационно-аналитическая</a:t>
            </a:r>
            <a:r>
              <a:rPr lang="en-US"/>
              <a:t> </a:t>
            </a:r>
            <a:r>
              <a:rPr lang="en-US" err="1"/>
              <a:t>система</a:t>
            </a:r>
            <a:r>
              <a:rPr lang="en-US"/>
              <a:t> Science Index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анализа</a:t>
            </a:r>
            <a:r>
              <a:rPr lang="en-US"/>
              <a:t> </a:t>
            </a:r>
            <a:r>
              <a:rPr lang="en-US" err="1"/>
              <a:t>публикационной</a:t>
            </a:r>
            <a:r>
              <a:rPr lang="en-US"/>
              <a:t> </a:t>
            </a:r>
            <a:r>
              <a:rPr lang="en-US" err="1"/>
              <a:t>активности</a:t>
            </a:r>
            <a:r>
              <a:rPr lang="en-US"/>
              <a:t> и </a:t>
            </a:r>
            <a:r>
              <a:rPr lang="en-US" err="1"/>
              <a:t>цитируемости</a:t>
            </a:r>
            <a:r>
              <a:rPr lang="en-US"/>
              <a:t> </a:t>
            </a:r>
            <a:r>
              <a:rPr lang="en-US" err="1"/>
              <a:t>научных</a:t>
            </a:r>
            <a:r>
              <a:rPr lang="en-US"/>
              <a:t> </a:t>
            </a:r>
            <a:r>
              <a:rPr lang="en-US" err="1"/>
              <a:t>организаций</a:t>
            </a:r>
            <a:r>
              <a:rPr lang="en-US"/>
              <a:t>. И </a:t>
            </a:r>
            <a:r>
              <a:rPr lang="en-US" err="1"/>
              <a:t>одновременно</a:t>
            </a:r>
            <a:r>
              <a:rPr lang="en-US"/>
              <a:t> </a:t>
            </a:r>
            <a:r>
              <a:rPr lang="en-US" err="1"/>
              <a:t>инструменты</a:t>
            </a:r>
            <a:r>
              <a:rPr lang="en-US"/>
              <a:t> и </a:t>
            </a:r>
            <a:r>
              <a:rPr lang="en-US" err="1"/>
              <a:t>сервисы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организаций</a:t>
            </a:r>
            <a:r>
              <a:rPr lang="en-US"/>
              <a:t>. </a:t>
            </a:r>
          </a:p>
          <a:p>
            <a:r>
              <a:rPr lang="en-US" b="1">
                <a:hlinkClick r:id="rId5"/>
              </a:rPr>
              <a:t>SCIENCE INDEX ДЛЯ АВТОРОВ</a:t>
            </a:r>
            <a:r>
              <a:rPr lang="en-US"/>
              <a:t> Инструменты и сервисы, предлагаемые для зарегистрированных авторов научных публикаций</a:t>
            </a:r>
            <a:endParaRPr lang="en-US">
              <a:cs typeface="Calibri"/>
            </a:endParaRPr>
          </a:p>
          <a:p>
            <a:r>
              <a:rPr lang="en-US" b="1">
                <a:hlinkClick r:id="rId6"/>
              </a:rPr>
              <a:t>SCIENCE SPACE ДЛЯ ИЗДАТЕЛЬСТВ -</a:t>
            </a:r>
            <a:r>
              <a:rPr lang="en-US"/>
              <a:t> </a:t>
            </a:r>
            <a:r>
              <a:rPr lang="en-US" err="1"/>
              <a:t>инструменты</a:t>
            </a:r>
            <a:r>
              <a:rPr lang="en-US"/>
              <a:t> и </a:t>
            </a:r>
            <a:r>
              <a:rPr lang="en-US" err="1"/>
              <a:t>сервисы</a:t>
            </a:r>
            <a:r>
              <a:rPr lang="en-US"/>
              <a:t> </a:t>
            </a:r>
            <a:r>
              <a:rPr lang="en-US" err="1"/>
              <a:t>для</a:t>
            </a:r>
            <a:r>
              <a:rPr lang="en-US"/>
              <a:t> </a:t>
            </a:r>
            <a:r>
              <a:rPr lang="en-US" err="1"/>
              <a:t>организаций</a:t>
            </a:r>
            <a:r>
              <a:rPr lang="en-US"/>
              <a:t>.</a:t>
            </a:r>
          </a:p>
          <a:p>
            <a:r>
              <a:rPr lang="en-US" b="1">
                <a:hlinkClick r:id="rId7"/>
              </a:rPr>
              <a:t>RUSSIAN SCIENCE CITATION INDEX</a:t>
            </a:r>
            <a:r>
              <a:rPr lang="en-US"/>
              <a:t> коллекция лучших российских журналов на </a:t>
            </a:r>
            <a:r>
              <a:rPr lang="en-US" err="1"/>
              <a:t>платформе</a:t>
            </a:r>
            <a:r>
              <a:rPr lang="en-US"/>
              <a:t> Web of Science</a:t>
            </a:r>
            <a:endParaRPr lang="en-US">
              <a:cs typeface="Calibri"/>
            </a:endParaRPr>
          </a:p>
          <a:p>
            <a:r>
              <a:rPr lang="en-US" b="1">
                <a:hlinkClick r:id="rId8"/>
              </a:rPr>
              <a:t>ПОДПИСКА НА НАУЧНЫЕ ЖУРНАЛЫ</a:t>
            </a:r>
            <a:endParaRPr lang="en-US"/>
          </a:p>
          <a:p>
            <a:r>
              <a:rPr lang="en-US" b="1">
                <a:hlinkClick r:id="rId9"/>
              </a:rPr>
              <a:t>ЖУРНАЛЫ ОТКРЫТОГО ДОСТУПА</a:t>
            </a:r>
            <a:endParaRPr lang="en-US"/>
          </a:p>
          <a:p>
            <a:r>
              <a:rPr lang="en-US" b="1">
                <a:hlinkClick r:id="rId10"/>
              </a:rPr>
              <a:t>КНИЖНАЯ КОЛЛЕКЦИЯ</a:t>
            </a:r>
            <a:endParaRPr lang="en-US"/>
          </a:p>
          <a:p>
            <a:r>
              <a:rPr lang="en-US" b="1">
                <a:hlinkClick r:id="rId11"/>
              </a:rPr>
              <a:t>КОНФЕРЕНЦИИ И СЕМИНАРЫ</a:t>
            </a:r>
            <a:endParaRPr lang="en-US"/>
          </a:p>
          <a:p>
            <a:r>
              <a:rPr lang="en-US" b="1">
                <a:hlinkClick r:id="rId12"/>
              </a:rPr>
              <a:t>ТРЕНИНГ-ЦЕНТР</a:t>
            </a:r>
            <a:endParaRPr lang="en-US"/>
          </a:p>
          <a:p>
            <a:r>
              <a:rPr lang="en-US" b="1"/>
              <a:t>SCIENCE INDEX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организаций</a:t>
            </a:r>
            <a:r>
              <a:rPr lang="en-US"/>
              <a:t>, </a:t>
            </a:r>
            <a:r>
              <a:rPr lang="en-US" err="1"/>
              <a:t>авторов</a:t>
            </a:r>
            <a:r>
              <a:rPr lang="en-US"/>
              <a:t> и </a:t>
            </a:r>
            <a:r>
              <a:rPr lang="en-US" b="1"/>
              <a:t>SCIENCE</a:t>
            </a:r>
            <a:r>
              <a:rPr lang="en-US"/>
              <a:t> </a:t>
            </a:r>
            <a:r>
              <a:rPr lang="en-US" b="1"/>
              <a:t>SPACE </a:t>
            </a:r>
            <a:r>
              <a:rPr lang="en-US" err="1"/>
              <a:t>издательств</a:t>
            </a:r>
            <a:r>
              <a:rPr lang="en-US"/>
              <a:t>, </a:t>
            </a:r>
            <a:r>
              <a:rPr lang="en-US" err="1"/>
              <a:t>имеет</a:t>
            </a:r>
            <a:r>
              <a:rPr lang="en-US"/>
              <a:t> </a:t>
            </a:r>
            <a:r>
              <a:rPr lang="en-US" err="1"/>
              <a:t>свои</a:t>
            </a:r>
            <a:r>
              <a:rPr lang="en-US"/>
              <a:t> </a:t>
            </a:r>
            <a:r>
              <a:rPr lang="en-US" err="1"/>
              <a:t>особенности</a:t>
            </a:r>
            <a:r>
              <a:rPr lang="en-US"/>
              <a:t>, в </a:t>
            </a:r>
            <a:r>
              <a:rPr lang="en-US" err="1"/>
              <a:t>зависимости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условий</a:t>
            </a:r>
            <a:r>
              <a:rPr lang="en-US"/>
              <a:t> </a:t>
            </a:r>
            <a:r>
              <a:rPr lang="en-US" err="1"/>
              <a:t>договора</a:t>
            </a:r>
            <a:r>
              <a:rPr lang="en-US"/>
              <a:t>, </a:t>
            </a:r>
            <a:r>
              <a:rPr lang="en-US" err="1"/>
              <a:t>свой</a:t>
            </a:r>
            <a:r>
              <a:rPr lang="en-US"/>
              <a:t> </a:t>
            </a:r>
            <a:r>
              <a:rPr lang="en-US" err="1"/>
              <a:t>набор</a:t>
            </a:r>
            <a:r>
              <a:rPr lang="en-US"/>
              <a:t> </a:t>
            </a:r>
            <a:r>
              <a:rPr lang="en-US" err="1"/>
              <a:t>инструментов</a:t>
            </a:r>
            <a:r>
              <a:rPr lang="en-US"/>
              <a:t>. </a:t>
            </a:r>
            <a:r>
              <a:rPr lang="en-US" err="1"/>
              <a:t>Так</a:t>
            </a:r>
            <a:r>
              <a:rPr lang="en-US"/>
              <a:t>, </a:t>
            </a:r>
            <a:r>
              <a:rPr lang="en-US" err="1"/>
              <a:t>согласно</a:t>
            </a:r>
            <a:r>
              <a:rPr lang="en-US"/>
              <a:t> </a:t>
            </a:r>
            <a:r>
              <a:rPr lang="en-US" err="1"/>
              <a:t>договору</a:t>
            </a:r>
            <a:r>
              <a:rPr lang="en-US"/>
              <a:t> с РИНЦ, </a:t>
            </a:r>
            <a:r>
              <a:rPr lang="en-US" err="1"/>
              <a:t>наша</a:t>
            </a:r>
            <a:r>
              <a:rPr lang="en-US"/>
              <a:t> </a:t>
            </a:r>
            <a:r>
              <a:rPr lang="en-US" err="1"/>
              <a:t>библиотека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добавлять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b="1" err="1"/>
              <a:t>метаданные</a:t>
            </a:r>
            <a:r>
              <a:rPr lang="en-US" b="1"/>
              <a:t> </a:t>
            </a:r>
            <a:r>
              <a:rPr lang="en-US" b="1" err="1"/>
              <a:t>публикаций</a:t>
            </a:r>
            <a:r>
              <a:rPr lang="en-US"/>
              <a:t>, а </a:t>
            </a:r>
            <a:r>
              <a:rPr lang="en-US" err="1"/>
              <a:t>издательство</a:t>
            </a:r>
            <a:r>
              <a:rPr lang="en-US"/>
              <a:t> ЮФУ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добавлять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 с </a:t>
            </a:r>
            <a:r>
              <a:rPr lang="en-US" b="1" err="1"/>
              <a:t>полными</a:t>
            </a:r>
            <a:r>
              <a:rPr lang="en-US" b="1"/>
              <a:t> </a:t>
            </a:r>
            <a:r>
              <a:rPr lang="en-US" b="1" err="1"/>
              <a:t>текстами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7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 </a:t>
            </a:r>
            <a:r>
              <a:rPr lang="en-US" b="1"/>
              <a:t>SCIENCE INDEX </a:t>
            </a:r>
            <a:r>
              <a:rPr lang="en-US" err="1"/>
              <a:t>каждая</a:t>
            </a:r>
            <a:r>
              <a:rPr lang="en-US"/>
              <a:t> </a:t>
            </a:r>
            <a:r>
              <a:rPr lang="en-US" err="1"/>
              <a:t>организация</a:t>
            </a:r>
            <a:r>
              <a:rPr lang="en-US"/>
              <a:t> </a:t>
            </a:r>
            <a:r>
              <a:rPr lang="en-US" err="1"/>
              <a:t>имеет</a:t>
            </a:r>
            <a:r>
              <a:rPr lang="en-US"/>
              <a:t> </a:t>
            </a:r>
            <a:r>
              <a:rPr lang="en-US" err="1"/>
              <a:t>свой</a:t>
            </a:r>
            <a:r>
              <a:rPr lang="en-US"/>
              <a:t> </a:t>
            </a:r>
            <a:r>
              <a:rPr lang="en-US" err="1"/>
              <a:t>профиль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Чтобы</a:t>
            </a:r>
            <a:r>
              <a:rPr lang="en-US"/>
              <a:t> </a:t>
            </a:r>
            <a:r>
              <a:rPr lang="en-US" err="1"/>
              <a:t>начать</a:t>
            </a:r>
            <a:r>
              <a:rPr lang="en-US"/>
              <a:t> </a:t>
            </a:r>
            <a:r>
              <a:rPr lang="en-US" err="1"/>
              <a:t>работу</a:t>
            </a:r>
            <a:r>
              <a:rPr lang="en-US"/>
              <a:t> с </a:t>
            </a:r>
            <a:r>
              <a:rPr lang="en-US" err="1"/>
              <a:t>публикациями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/>
              <a:t>, </a:t>
            </a:r>
            <a:r>
              <a:rPr lang="en-US" err="1"/>
              <a:t>необходимо</a:t>
            </a:r>
            <a:r>
              <a:rPr lang="en-US"/>
              <a:t> </a:t>
            </a:r>
            <a:r>
              <a:rPr lang="en-US" err="1"/>
              <a:t>соблюсти</a:t>
            </a:r>
            <a:r>
              <a:rPr lang="en-US"/>
              <a:t> </a:t>
            </a:r>
            <a:r>
              <a:rPr lang="en-US" b="1"/>
              <a:t>3 </a:t>
            </a:r>
            <a:r>
              <a:rPr lang="en-US" b="1" err="1"/>
              <a:t>важных</a:t>
            </a:r>
            <a:r>
              <a:rPr lang="en-US" b="1"/>
              <a:t> </a:t>
            </a:r>
            <a:r>
              <a:rPr lang="en-US" b="1" err="1"/>
              <a:t>условия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функционирования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в РИНЦ – </a:t>
            </a:r>
            <a:r>
              <a:rPr lang="en-US" err="1"/>
              <a:t>авторы</a:t>
            </a:r>
            <a:r>
              <a:rPr lang="en-US"/>
              <a:t> </a:t>
            </a:r>
            <a:r>
              <a:rPr lang="en-US" err="1"/>
              <a:t>должны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зарегистрированы</a:t>
            </a:r>
            <a:r>
              <a:rPr lang="en-US"/>
              <a:t> В SCIENCE INDEX, </a:t>
            </a:r>
            <a:r>
              <a:rPr lang="en-US" err="1"/>
              <a:t>они</a:t>
            </a:r>
            <a:r>
              <a:rPr lang="en-US"/>
              <a:t> </a:t>
            </a:r>
            <a:r>
              <a:rPr lang="en-US" err="1"/>
              <a:t>должны</a:t>
            </a:r>
            <a:r>
              <a:rPr lang="en-US"/>
              <a:t> </a:t>
            </a:r>
            <a:r>
              <a:rPr lang="en-US" err="1"/>
              <a:t>числиться</a:t>
            </a:r>
            <a:r>
              <a:rPr lang="en-US"/>
              <a:t> в </a:t>
            </a:r>
            <a:r>
              <a:rPr lang="en-US" err="1"/>
              <a:t>вашей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 и </a:t>
            </a:r>
            <a:r>
              <a:rPr lang="en-US" err="1"/>
              <a:t>должна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создана</a:t>
            </a:r>
            <a:r>
              <a:rPr lang="en-US"/>
              <a:t> </a:t>
            </a:r>
            <a:r>
              <a:rPr lang="en-US" err="1"/>
              <a:t>структура</a:t>
            </a:r>
            <a:r>
              <a:rPr lang="en-US"/>
              <a:t> </a:t>
            </a:r>
            <a:r>
              <a:rPr lang="en-US" err="1"/>
              <a:t>вашей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. </a:t>
            </a:r>
            <a:r>
              <a:rPr lang="en-US" err="1"/>
              <a:t>Понятно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большая</a:t>
            </a:r>
            <a:r>
              <a:rPr lang="en-US"/>
              <a:t> </a:t>
            </a:r>
            <a:r>
              <a:rPr lang="en-US" err="1"/>
              <a:t>работа</a:t>
            </a:r>
            <a:r>
              <a:rPr lang="en-US"/>
              <a:t> и </a:t>
            </a:r>
            <a:r>
              <a:rPr lang="en-US" err="1"/>
              <a:t>одномоментно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сделать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возможно</a:t>
            </a:r>
            <a:r>
              <a:rPr lang="en-US"/>
              <a:t>,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мере</a:t>
            </a:r>
            <a:r>
              <a:rPr lang="en-US"/>
              <a:t> </a:t>
            </a:r>
            <a:r>
              <a:rPr lang="en-US" err="1"/>
              <a:t>поступления</a:t>
            </a:r>
            <a:r>
              <a:rPr lang="en-US"/>
              <a:t> </a:t>
            </a:r>
            <a:r>
              <a:rPr lang="en-US" err="1"/>
              <a:t>запросов</a:t>
            </a:r>
            <a:r>
              <a:rPr lang="en-US"/>
              <a:t> и </a:t>
            </a:r>
            <a:r>
              <a:rPr lang="en-US" err="1"/>
              <a:t>список</a:t>
            </a:r>
            <a:r>
              <a:rPr lang="en-US"/>
              <a:t> </a:t>
            </a:r>
            <a:r>
              <a:rPr lang="en-US" err="1"/>
              <a:t>сотрудников</a:t>
            </a:r>
            <a:r>
              <a:rPr lang="en-US"/>
              <a:t> и </a:t>
            </a:r>
            <a:r>
              <a:rPr lang="en-US" err="1"/>
              <a:t>структура</a:t>
            </a:r>
            <a:r>
              <a:rPr lang="en-US"/>
              <a:t> </a:t>
            </a:r>
            <a:r>
              <a:rPr lang="en-US" err="1"/>
              <a:t>организации</a:t>
            </a:r>
            <a:r>
              <a:rPr lang="en-US"/>
              <a:t> </a:t>
            </a:r>
            <a:r>
              <a:rPr lang="en-US" err="1"/>
              <a:t>пополняется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r>
              <a:rPr lang="en-US" err="1"/>
              <a:t>Сотрудник</a:t>
            </a:r>
            <a:r>
              <a:rPr lang="en-US"/>
              <a:t> </a:t>
            </a:r>
            <a:r>
              <a:rPr lang="en-US" err="1"/>
              <a:t>библиотеки</a:t>
            </a:r>
            <a:r>
              <a:rPr lang="en-US"/>
              <a:t> </a:t>
            </a:r>
            <a:r>
              <a:rPr lang="en-US" err="1"/>
              <a:t>тоже</a:t>
            </a:r>
            <a:r>
              <a:rPr lang="en-US"/>
              <a:t> </a:t>
            </a:r>
            <a:r>
              <a:rPr lang="en-US" err="1"/>
              <a:t>должен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зарегистрированным</a:t>
            </a:r>
            <a:r>
              <a:rPr lang="en-US"/>
              <a:t> в НЭБ и в </a:t>
            </a:r>
            <a:r>
              <a:rPr lang="en-US" err="1"/>
              <a:t>системе</a:t>
            </a:r>
            <a:r>
              <a:rPr lang="en-US"/>
              <a:t> </a:t>
            </a:r>
            <a:r>
              <a:rPr lang="en-US" b="1"/>
              <a:t>SCIENCE INDEX</a:t>
            </a:r>
            <a:r>
              <a:rPr lang="en-US"/>
              <a:t>. </a:t>
            </a:r>
            <a:r>
              <a:rPr lang="en-US" b="1" err="1"/>
              <a:t>Представитель</a:t>
            </a:r>
            <a:r>
              <a:rPr lang="en-US" b="1"/>
              <a:t> </a:t>
            </a:r>
            <a:r>
              <a:rPr lang="en-US" b="1" err="1"/>
              <a:t>организации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добавить</a:t>
            </a:r>
            <a:r>
              <a:rPr lang="en-US"/>
              <a:t> </a:t>
            </a:r>
            <a:r>
              <a:rPr lang="en-US" b="1" err="1"/>
              <a:t>несколько</a:t>
            </a:r>
            <a:r>
              <a:rPr lang="en-US" b="1"/>
              <a:t> </a:t>
            </a:r>
            <a:r>
              <a:rPr lang="en-US" b="1" err="1"/>
              <a:t>дополнительных</a:t>
            </a:r>
            <a:r>
              <a:rPr lang="en-US" b="1"/>
              <a:t> </a:t>
            </a:r>
            <a:r>
              <a:rPr lang="en-US" b="1" err="1"/>
              <a:t>представителей</a:t>
            </a:r>
            <a:r>
              <a:rPr lang="en-US"/>
              <a:t>,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библиотекари</a:t>
            </a:r>
            <a:r>
              <a:rPr lang="en-US"/>
              <a:t> и </a:t>
            </a:r>
            <a:r>
              <a:rPr lang="en-US" err="1"/>
              <a:t>сотрудников</a:t>
            </a:r>
            <a:r>
              <a:rPr lang="en-US"/>
              <a:t> </a:t>
            </a:r>
            <a:r>
              <a:rPr lang="en-US" err="1"/>
              <a:t>Вуза</a:t>
            </a:r>
            <a:r>
              <a:rPr lang="en-US"/>
              <a:t> в </a:t>
            </a:r>
            <a:r>
              <a:rPr lang="en-US" err="1"/>
              <a:t>качестве</a:t>
            </a:r>
            <a:r>
              <a:rPr lang="en-US"/>
              <a:t> </a:t>
            </a:r>
            <a:r>
              <a:rPr lang="en-US" err="1"/>
              <a:t>операторов</a:t>
            </a:r>
            <a:r>
              <a:rPr lang="en-US"/>
              <a:t>, с </a:t>
            </a:r>
            <a:r>
              <a:rPr lang="en-US" err="1"/>
              <a:t>соответствующими</a:t>
            </a:r>
            <a:r>
              <a:rPr lang="en-US"/>
              <a:t> </a:t>
            </a:r>
            <a:r>
              <a:rPr lang="en-US" err="1"/>
              <a:t>возможностями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в РИНЦ. </a:t>
            </a:r>
            <a:endParaRPr lang="en-US">
              <a:cs typeface="Calibri"/>
            </a:endParaRPr>
          </a:p>
          <a:p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в </a:t>
            </a:r>
            <a:r>
              <a:rPr lang="en-US" err="1"/>
              <a:t>рамках</a:t>
            </a:r>
            <a:r>
              <a:rPr lang="en-US"/>
              <a:t> </a:t>
            </a:r>
            <a:r>
              <a:rPr lang="en-US" err="1"/>
              <a:t>проекта</a:t>
            </a:r>
            <a:r>
              <a:rPr lang="en-US"/>
              <a:t> </a:t>
            </a:r>
            <a:r>
              <a:rPr lang="en-US" b="1"/>
              <a:t>SCIENCE INDEX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весь</a:t>
            </a:r>
            <a:r>
              <a:rPr lang="en-US"/>
              <a:t> </a:t>
            </a:r>
            <a:r>
              <a:rPr lang="en-US" err="1"/>
              <a:t>необходимый</a:t>
            </a:r>
            <a:r>
              <a:rPr lang="en-US"/>
              <a:t> </a:t>
            </a:r>
            <a:r>
              <a:rPr lang="en-US" err="1"/>
              <a:t>инструментарий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с </a:t>
            </a:r>
            <a:r>
              <a:rPr lang="en-US" err="1"/>
              <a:t>профилями</a:t>
            </a:r>
            <a:r>
              <a:rPr lang="en-US"/>
              <a:t> </a:t>
            </a:r>
            <a:r>
              <a:rPr lang="en-US" err="1"/>
              <a:t>авторов</a:t>
            </a:r>
            <a:r>
              <a:rPr lang="en-US" b="1"/>
              <a:t>. С </a:t>
            </a:r>
            <a:r>
              <a:rPr lang="en-US" b="1" err="1"/>
              <a:t>ними</a:t>
            </a:r>
            <a:r>
              <a:rPr lang="en-US" b="1"/>
              <a:t> </a:t>
            </a:r>
            <a:r>
              <a:rPr lang="en-US" b="1" err="1"/>
              <a:t>можно</a:t>
            </a:r>
            <a:r>
              <a:rPr lang="en-US" b="1"/>
              <a:t> и </a:t>
            </a:r>
            <a:r>
              <a:rPr lang="en-US" b="1" err="1"/>
              <a:t>нужно</a:t>
            </a:r>
            <a:r>
              <a:rPr lang="en-US" b="1"/>
              <a:t> </a:t>
            </a:r>
            <a:r>
              <a:rPr lang="en-US" b="1" err="1"/>
              <a:t>работать</a:t>
            </a:r>
            <a:r>
              <a:rPr lang="en-US" b="1"/>
              <a:t>.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1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Условие</a:t>
            </a:r>
            <a:r>
              <a:rPr lang="en-US"/>
              <a:t>: </a:t>
            </a:r>
            <a:r>
              <a:rPr lang="en-US" err="1"/>
              <a:t>Автор</a:t>
            </a:r>
            <a:r>
              <a:rPr lang="en-US"/>
              <a:t> </a:t>
            </a:r>
            <a:r>
              <a:rPr lang="en-US" err="1"/>
              <a:t>должен</a:t>
            </a:r>
            <a:r>
              <a:rPr lang="en-US"/>
              <a:t> </a:t>
            </a:r>
            <a:r>
              <a:rPr lang="en-US" err="1"/>
              <a:t>иметь</a:t>
            </a:r>
            <a:r>
              <a:rPr lang="en-US"/>
              <a:t> </a:t>
            </a:r>
            <a:r>
              <a:rPr lang="en-US" err="1"/>
              <a:t>профиль</a:t>
            </a:r>
            <a:r>
              <a:rPr lang="en-US"/>
              <a:t> в </a:t>
            </a:r>
            <a:r>
              <a:rPr lang="en-US" b="1"/>
              <a:t>SCIENCE INDEX.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экране</a:t>
            </a:r>
            <a:r>
              <a:rPr lang="en-US"/>
              <a:t> </a:t>
            </a:r>
            <a:r>
              <a:rPr lang="en-US" err="1"/>
              <a:t>вы</a:t>
            </a:r>
            <a:r>
              <a:rPr lang="en-US"/>
              <a:t> </a:t>
            </a:r>
            <a:r>
              <a:rPr lang="en-US" err="1"/>
              <a:t>видите</a:t>
            </a:r>
            <a:r>
              <a:rPr lang="en-US"/>
              <a:t> </a:t>
            </a:r>
            <a:r>
              <a:rPr lang="en-US" err="1"/>
              <a:t>пример</a:t>
            </a:r>
            <a:r>
              <a:rPr lang="en-US"/>
              <a:t> </a:t>
            </a:r>
            <a:r>
              <a:rPr lang="en-US" err="1"/>
              <a:t>того</a:t>
            </a:r>
            <a:r>
              <a:rPr lang="en-US"/>
              <a:t> </a:t>
            </a:r>
            <a:r>
              <a:rPr lang="en-US" err="1"/>
              <a:t>как</a:t>
            </a:r>
            <a:r>
              <a:rPr lang="en-US"/>
              <a:t> </a:t>
            </a:r>
            <a:r>
              <a:rPr lang="en-US" err="1"/>
              <a:t>выглядит</a:t>
            </a:r>
            <a:r>
              <a:rPr lang="en-US"/>
              <a:t> </a:t>
            </a:r>
            <a:r>
              <a:rPr lang="en-US" err="1"/>
              <a:t>профиль</a:t>
            </a:r>
            <a:r>
              <a:rPr lang="en-US"/>
              <a:t> </a:t>
            </a:r>
            <a:r>
              <a:rPr lang="en-US" err="1"/>
              <a:t>автора</a:t>
            </a:r>
            <a:r>
              <a:rPr lang="en-US"/>
              <a:t> в </a:t>
            </a:r>
            <a:r>
              <a:rPr lang="en-US" err="1"/>
              <a:t>авторском</a:t>
            </a:r>
            <a:r>
              <a:rPr lang="en-US"/>
              <a:t> </a:t>
            </a:r>
            <a:r>
              <a:rPr lang="en-US" err="1"/>
              <a:t>указателе</a:t>
            </a:r>
            <a:r>
              <a:rPr lang="en-US"/>
              <a:t>. </a:t>
            </a:r>
            <a:r>
              <a:rPr lang="en-US" err="1"/>
              <a:t>Фамилия</a:t>
            </a:r>
            <a:r>
              <a:rPr lang="en-US"/>
              <a:t>, </a:t>
            </a:r>
            <a:r>
              <a:rPr lang="en-US" err="1"/>
              <a:t>число</a:t>
            </a:r>
            <a:r>
              <a:rPr lang="en-US"/>
              <a:t> </a:t>
            </a:r>
            <a:r>
              <a:rPr lang="en-US" err="1"/>
              <a:t>публикаций</a:t>
            </a:r>
            <a:r>
              <a:rPr lang="en-US"/>
              <a:t>, </a:t>
            </a:r>
            <a:r>
              <a:rPr lang="en-US" err="1"/>
              <a:t>число</a:t>
            </a:r>
            <a:r>
              <a:rPr lang="en-US"/>
              <a:t> </a:t>
            </a:r>
            <a:r>
              <a:rPr lang="en-US" err="1"/>
              <a:t>цитирований</a:t>
            </a:r>
            <a:r>
              <a:rPr lang="en-US"/>
              <a:t>, </a:t>
            </a:r>
            <a:r>
              <a:rPr lang="en-US" err="1"/>
              <a:t>число</a:t>
            </a:r>
            <a:r>
              <a:rPr lang="en-US"/>
              <a:t> </a:t>
            </a:r>
            <a:r>
              <a:rPr lang="en-US" err="1"/>
              <a:t>Хирша</a:t>
            </a:r>
            <a:r>
              <a:rPr lang="en-US"/>
              <a:t>.</a:t>
            </a:r>
          </a:p>
          <a:p>
            <a:r>
              <a:rPr lang="en-US" err="1"/>
              <a:t>Бывает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 </a:t>
            </a:r>
            <a:r>
              <a:rPr lang="en-US" b="1" err="1"/>
              <a:t>нет</a:t>
            </a:r>
            <a:r>
              <a:rPr lang="en-US"/>
              <a:t> в </a:t>
            </a:r>
            <a:r>
              <a:rPr lang="en-US" err="1"/>
              <a:t>авторском</a:t>
            </a:r>
            <a:r>
              <a:rPr lang="en-US"/>
              <a:t> </a:t>
            </a:r>
            <a:r>
              <a:rPr lang="en-US" err="1"/>
              <a:t>указателе</a:t>
            </a:r>
            <a:r>
              <a:rPr lang="en-US"/>
              <a:t>, а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публикации</a:t>
            </a:r>
            <a:r>
              <a:rPr lang="en-US"/>
              <a:t> </a:t>
            </a:r>
            <a:r>
              <a:rPr lang="en-US" b="1" err="1"/>
              <a:t>есть</a:t>
            </a:r>
            <a:r>
              <a:rPr lang="en-US"/>
              <a:t> в РИНЦ. </a:t>
            </a:r>
            <a:r>
              <a:rPr lang="en-US" err="1"/>
              <a:t>Автор</a:t>
            </a:r>
            <a:r>
              <a:rPr lang="en-US"/>
              <a:t> </a:t>
            </a:r>
            <a:r>
              <a:rPr lang="en-US" err="1"/>
              <a:t>даже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знать</a:t>
            </a:r>
            <a:r>
              <a:rPr lang="en-US"/>
              <a:t> о </a:t>
            </a:r>
            <a:r>
              <a:rPr lang="en-US" err="1"/>
              <a:t>существовании</a:t>
            </a:r>
            <a:r>
              <a:rPr lang="en-US"/>
              <a:t> </a:t>
            </a:r>
            <a:r>
              <a:rPr lang="en-US" err="1"/>
              <a:t>своих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 в РИНЦ. </a:t>
            </a:r>
            <a:r>
              <a:rPr lang="en-US" err="1"/>
              <a:t>Наша</a:t>
            </a:r>
            <a:r>
              <a:rPr lang="en-US"/>
              <a:t> </a:t>
            </a:r>
            <a:r>
              <a:rPr lang="en-US" err="1"/>
              <a:t>задача</a:t>
            </a:r>
            <a:r>
              <a:rPr lang="en-US"/>
              <a:t> </a:t>
            </a:r>
            <a:r>
              <a:rPr lang="en-US" err="1"/>
              <a:t>эту</a:t>
            </a:r>
            <a:r>
              <a:rPr lang="en-US"/>
              <a:t> </a:t>
            </a:r>
            <a:r>
              <a:rPr lang="en-US" err="1"/>
              <a:t>ситуацию</a:t>
            </a:r>
            <a:r>
              <a:rPr lang="en-US"/>
              <a:t> </a:t>
            </a:r>
            <a:r>
              <a:rPr lang="en-US" err="1"/>
              <a:t>изменить</a:t>
            </a:r>
            <a:r>
              <a:rPr lang="en-US"/>
              <a:t>. </a:t>
            </a:r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работаем</a:t>
            </a:r>
            <a:r>
              <a:rPr lang="en-US"/>
              <a:t> с </a:t>
            </a:r>
            <a:r>
              <a:rPr lang="en-US" b="1" err="1"/>
              <a:t>публикациями</a:t>
            </a:r>
            <a:r>
              <a:rPr lang="en-US" b="1"/>
              <a:t> и </a:t>
            </a:r>
            <a:r>
              <a:rPr lang="en-US" b="1" err="1"/>
              <a:t>цитированием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правильного</a:t>
            </a:r>
            <a:r>
              <a:rPr lang="en-US"/>
              <a:t> </a:t>
            </a:r>
            <a:r>
              <a:rPr lang="en-US" err="1"/>
              <a:t>соответствия</a:t>
            </a:r>
            <a:r>
              <a:rPr lang="en-US"/>
              <a:t> </a:t>
            </a:r>
            <a:r>
              <a:rPr lang="en-US" err="1"/>
              <a:t>этих</a:t>
            </a:r>
            <a:r>
              <a:rPr lang="en-US"/>
              <a:t> </a:t>
            </a:r>
            <a:r>
              <a:rPr lang="en-US" err="1"/>
              <a:t>показателей</a:t>
            </a:r>
            <a:r>
              <a:rPr lang="en-US"/>
              <a:t> (</a:t>
            </a:r>
            <a:r>
              <a:rPr lang="en-US" err="1"/>
              <a:t>чтобы</a:t>
            </a:r>
            <a:r>
              <a:rPr lang="en-US"/>
              <a:t> к </a:t>
            </a:r>
            <a:r>
              <a:rPr lang="en-US" err="1"/>
              <a:t>автору</a:t>
            </a:r>
            <a:r>
              <a:rPr lang="en-US"/>
              <a:t> </a:t>
            </a:r>
            <a:r>
              <a:rPr lang="en-US" err="1"/>
              <a:t>относились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и </a:t>
            </a:r>
            <a:r>
              <a:rPr lang="en-US" err="1"/>
              <a:t>соответственно</a:t>
            </a:r>
            <a:r>
              <a:rPr lang="en-US"/>
              <a:t> - </a:t>
            </a:r>
            <a:r>
              <a:rPr lang="en-US" err="1"/>
              <a:t>цитировались</a:t>
            </a:r>
            <a:r>
              <a:rPr lang="en-US"/>
              <a:t> и </a:t>
            </a:r>
            <a:r>
              <a:rPr lang="en-US" err="1"/>
              <a:t>учитывались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его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). </a:t>
            </a:r>
            <a:r>
              <a:rPr lang="en-US" err="1"/>
              <a:t>Основная</a:t>
            </a:r>
            <a:r>
              <a:rPr lang="en-US"/>
              <a:t> </a:t>
            </a:r>
            <a:r>
              <a:rPr lang="en-US" err="1"/>
              <a:t>задача</a:t>
            </a:r>
            <a:r>
              <a:rPr lang="en-US"/>
              <a:t> -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конечно</a:t>
            </a:r>
            <a:r>
              <a:rPr lang="en-US"/>
              <a:t> </a:t>
            </a:r>
            <a:r>
              <a:rPr lang="en-US" err="1"/>
              <a:t>увеличения</a:t>
            </a:r>
            <a:r>
              <a:rPr lang="en-US"/>
              <a:t> </a:t>
            </a:r>
            <a:r>
              <a:rPr lang="en-US" b="1" err="1"/>
              <a:t>индекса</a:t>
            </a:r>
            <a:r>
              <a:rPr lang="en-US" b="1"/>
              <a:t> ХИРША</a:t>
            </a:r>
            <a:r>
              <a:rPr lang="en-US"/>
              <a:t> </a:t>
            </a:r>
            <a:r>
              <a:rPr lang="en-US" err="1"/>
              <a:t>автора</a:t>
            </a:r>
            <a:r>
              <a:rPr lang="en-US"/>
              <a:t>. </a:t>
            </a:r>
            <a:r>
              <a:rPr lang="en-US" err="1"/>
              <a:t>Индекс</a:t>
            </a:r>
            <a:r>
              <a:rPr lang="en-US"/>
              <a:t> </a:t>
            </a:r>
            <a:r>
              <a:rPr lang="en-US" err="1"/>
              <a:t>Хирша</a:t>
            </a:r>
            <a:r>
              <a:rPr lang="en-US"/>
              <a:t> </a:t>
            </a:r>
            <a:r>
              <a:rPr lang="en-US" err="1"/>
              <a:t>является</a:t>
            </a:r>
            <a:r>
              <a:rPr lang="en-US"/>
              <a:t> </a:t>
            </a:r>
            <a:r>
              <a:rPr lang="en-US" b="1" err="1"/>
              <a:t>количественной</a:t>
            </a:r>
            <a:r>
              <a:rPr lang="en-US" b="1"/>
              <a:t> </a:t>
            </a:r>
            <a:r>
              <a:rPr lang="en-US" err="1"/>
              <a:t>характеристикой</a:t>
            </a:r>
            <a:r>
              <a:rPr lang="en-US"/>
              <a:t> </a:t>
            </a:r>
            <a:r>
              <a:rPr lang="en-US" err="1"/>
              <a:t>продуктивности</a:t>
            </a:r>
            <a:r>
              <a:rPr lang="en-US"/>
              <a:t> </a:t>
            </a:r>
            <a:r>
              <a:rPr lang="en-US" err="1"/>
              <a:t>учёного</a:t>
            </a:r>
            <a:r>
              <a:rPr lang="en-US"/>
              <a:t>, </a:t>
            </a:r>
            <a:r>
              <a:rPr lang="en-US" err="1"/>
              <a:t>основанной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количестве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 и </a:t>
            </a:r>
            <a:r>
              <a:rPr lang="en-US" err="1"/>
              <a:t>количестве</a:t>
            </a:r>
            <a:r>
              <a:rPr lang="en-US"/>
              <a:t> </a:t>
            </a:r>
            <a:r>
              <a:rPr lang="en-US" err="1"/>
              <a:t>цитирований</a:t>
            </a:r>
            <a:r>
              <a:rPr lang="en-US"/>
              <a:t> </a:t>
            </a:r>
            <a:r>
              <a:rPr lang="en-US" err="1"/>
              <a:t>этих</a:t>
            </a:r>
            <a:r>
              <a:rPr lang="en-US"/>
              <a:t> </a:t>
            </a:r>
            <a:r>
              <a:rPr lang="en-US" err="1"/>
              <a:t>публикаций</a:t>
            </a:r>
            <a:r>
              <a:rPr lang="en-US"/>
              <a:t>. </a:t>
            </a:r>
            <a:r>
              <a:rPr lang="en-US" i="1" err="1"/>
              <a:t>Индекс</a:t>
            </a:r>
            <a:r>
              <a:rPr lang="en-US" i="1"/>
              <a:t> h </a:t>
            </a:r>
            <a:r>
              <a:rPr lang="en-US" i="1" err="1"/>
              <a:t>вычисляется</a:t>
            </a:r>
            <a:r>
              <a:rPr lang="en-US" i="1"/>
              <a:t> </a:t>
            </a:r>
            <a:r>
              <a:rPr lang="en-US" i="1" err="1"/>
              <a:t>путем</a:t>
            </a:r>
            <a:r>
              <a:rPr lang="en-US" i="1"/>
              <a:t> </a:t>
            </a:r>
            <a:r>
              <a:rPr lang="en-US" i="1" err="1"/>
              <a:t>расположения</a:t>
            </a:r>
            <a:r>
              <a:rPr lang="en-US" i="1"/>
              <a:t> </a:t>
            </a:r>
            <a:r>
              <a:rPr lang="en-US" i="1" err="1"/>
              <a:t>статей</a:t>
            </a:r>
            <a:r>
              <a:rPr lang="en-US" i="1"/>
              <a:t> </a:t>
            </a:r>
            <a:r>
              <a:rPr lang="en-US" i="1" err="1"/>
              <a:t>по</a:t>
            </a:r>
            <a:r>
              <a:rPr lang="en-US" i="1"/>
              <a:t> </a:t>
            </a:r>
            <a:r>
              <a:rPr lang="en-US" i="1" err="1"/>
              <a:t>количеству</a:t>
            </a:r>
            <a:r>
              <a:rPr lang="en-US" i="1"/>
              <a:t> </a:t>
            </a:r>
            <a:r>
              <a:rPr lang="en-US" i="1" err="1"/>
              <a:t>цитирований</a:t>
            </a:r>
            <a:r>
              <a:rPr lang="en-US" i="1"/>
              <a:t> </a:t>
            </a:r>
            <a:r>
              <a:rPr lang="en-US" i="1" err="1"/>
              <a:t>от</a:t>
            </a:r>
            <a:r>
              <a:rPr lang="en-US" i="1"/>
              <a:t> </a:t>
            </a:r>
            <a:r>
              <a:rPr lang="en-US" i="1" err="1"/>
              <a:t>большего</a:t>
            </a:r>
            <a:r>
              <a:rPr lang="en-US" i="1"/>
              <a:t> к </a:t>
            </a:r>
            <a:r>
              <a:rPr lang="en-US" i="1" err="1"/>
              <a:t>меньшему</a:t>
            </a:r>
            <a:r>
              <a:rPr lang="en-US" i="1"/>
              <a:t>. </a:t>
            </a:r>
            <a:r>
              <a:rPr lang="en-US" i="1" err="1"/>
              <a:t>Итоговый</a:t>
            </a:r>
            <a:r>
              <a:rPr lang="en-US" i="1"/>
              <a:t> </a:t>
            </a:r>
            <a:r>
              <a:rPr lang="en-US" i="1" err="1"/>
              <a:t>индекс</a:t>
            </a:r>
            <a:r>
              <a:rPr lang="en-US" i="1"/>
              <a:t> – </a:t>
            </a:r>
            <a:r>
              <a:rPr lang="en-US" i="1" err="1"/>
              <a:t>это</a:t>
            </a:r>
            <a:r>
              <a:rPr lang="en-US" i="1"/>
              <a:t> </a:t>
            </a:r>
            <a:r>
              <a:rPr lang="en-US" i="1" err="1"/>
              <a:t>число</a:t>
            </a:r>
            <a:r>
              <a:rPr lang="en-US" i="1"/>
              <a:t> </a:t>
            </a:r>
            <a:r>
              <a:rPr lang="en-US" i="1" err="1"/>
              <a:t>публикации</a:t>
            </a:r>
            <a:r>
              <a:rPr lang="en-US" i="1"/>
              <a:t>, </a:t>
            </a:r>
            <a:r>
              <a:rPr lang="en-US" i="1" err="1"/>
              <a:t>порядковый</a:t>
            </a:r>
            <a:r>
              <a:rPr lang="en-US" i="1"/>
              <a:t> </a:t>
            </a:r>
            <a:r>
              <a:rPr lang="en-US" i="1" err="1"/>
              <a:t>номер</a:t>
            </a:r>
            <a:r>
              <a:rPr lang="en-US" i="1"/>
              <a:t> </a:t>
            </a:r>
            <a:r>
              <a:rPr lang="en-US" i="1" err="1"/>
              <a:t>которой</a:t>
            </a:r>
            <a:r>
              <a:rPr lang="en-US" i="1"/>
              <a:t> </a:t>
            </a:r>
            <a:r>
              <a:rPr lang="en-US" i="1" err="1"/>
              <a:t>равен</a:t>
            </a:r>
            <a:r>
              <a:rPr lang="en-US" i="1"/>
              <a:t> </a:t>
            </a:r>
            <a:r>
              <a:rPr lang="en-US" i="1" err="1"/>
              <a:t>количеству</a:t>
            </a:r>
            <a:r>
              <a:rPr lang="en-US" i="1"/>
              <a:t> </a:t>
            </a:r>
            <a:r>
              <a:rPr lang="en-US" i="1" err="1"/>
              <a:t>ее</a:t>
            </a:r>
            <a:r>
              <a:rPr lang="en-US" i="1"/>
              <a:t> </a:t>
            </a:r>
            <a:r>
              <a:rPr lang="en-US" i="1" err="1"/>
              <a:t>цитирований</a:t>
            </a:r>
            <a:r>
              <a:rPr lang="en-US" i="1"/>
              <a:t>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52F-B497-425C-80CB-5D72FF633C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4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83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6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03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9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1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7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8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0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E91E60-FBF6-472C-BCA6-A5B80CA03E3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F03BFA-4874-4A4B-AA5B-0655E345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80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project_org_tools.asp?orgsid=3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334" y="601134"/>
            <a:ext cx="9821332" cy="2827866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Работа Вузовской библиотеки с базой данных РИНЦ и корректировка авторских профилей. Опыт Зональной научной библиотеки ЮФУ</a:t>
            </a:r>
            <a:endParaRPr lang="ru-RU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0968" y="5933822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Бондарева Татьяна Валентиновна,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гл. библиограф отдела электронных ресурсов ЗНБ ЮФУ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6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7260" t="9735" r="30299" b="3711"/>
          <a:stretch/>
        </p:blipFill>
        <p:spPr bwMode="auto">
          <a:xfrm>
            <a:off x="3454400" y="179484"/>
            <a:ext cx="5300563" cy="6052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4995" y="6304478"/>
            <a:ext cx="439601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r>
              <a:rPr lang="ru-RU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 ОРГАНИЗАЦИИ</a:t>
            </a:r>
            <a:endParaRPr lang="ru-RU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8715" t="9406" r="11297" b="7876"/>
          <a:stretch/>
        </p:blipFill>
        <p:spPr bwMode="auto">
          <a:xfrm>
            <a:off x="1538516" y="273758"/>
            <a:ext cx="9268325" cy="5391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7425" y="5807102"/>
            <a:ext cx="409349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СОТРУДНИКОВ ОРГАНИЗАЦИИ</a:t>
            </a:r>
            <a:endParaRPr lang="ru-RU" sz="1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8293" y="5789423"/>
            <a:ext cx="452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  <a:cs typeface="Calibri" panose="020F0502020204030204" pitchFamily="34" charset="0"/>
              </a:rPr>
              <a:t>ИДЕНТИФИКАЦИЯ АВТОРА В ПУБЛИКАЦИИ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9562" t="35471" r="25281" b="48898"/>
          <a:stretch>
            <a:fillRect/>
          </a:stretch>
        </p:blipFill>
        <p:spPr bwMode="auto">
          <a:xfrm>
            <a:off x="3283670" y="420916"/>
            <a:ext cx="5833570" cy="132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2074" t="29259" r="24516" b="18637"/>
          <a:stretch>
            <a:fillRect/>
          </a:stretch>
        </p:blipFill>
        <p:spPr bwMode="auto">
          <a:xfrm>
            <a:off x="3811587" y="1887086"/>
            <a:ext cx="4817216" cy="375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08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18439" t="35872" r="24944" b="34669"/>
          <a:stretch>
            <a:fillRect/>
          </a:stretch>
        </p:blipFill>
        <p:spPr bwMode="auto">
          <a:xfrm>
            <a:off x="2149228" y="1107757"/>
            <a:ext cx="7893543" cy="32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4785" y="4550619"/>
            <a:ext cx="418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  <a:cs typeface="Calibri" panose="020F0502020204030204" pitchFamily="34" charset="0"/>
              </a:rPr>
              <a:t>АФФИЛЯЦИЯ АВТОРА С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307303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7962" t="33412" r="29826" b="6045"/>
          <a:stretch/>
        </p:blipFill>
        <p:spPr bwMode="auto">
          <a:xfrm>
            <a:off x="2716455" y="435428"/>
            <a:ext cx="6759089" cy="5452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338" y="6045590"/>
            <a:ext cx="6889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>
                <a:latin typeface="Calibri" panose="020F0502020204030204" pitchFamily="34" charset="0"/>
                <a:cs typeface="Calibri" panose="020F0502020204030204" pitchFamily="34" charset="0"/>
              </a:rPr>
              <a:t>ПРИМЕР ОДНОЙ ОШИБКИ В ЦИТИРОВАНИИ ЖУРНАЛА У РАЗНЫХ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85698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087" y="4814012"/>
            <a:ext cx="6702317" cy="3921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Calibri"/>
                <a:ea typeface="Calibri" panose="020F0502020204030204" pitchFamily="34" charset="0"/>
                <a:cs typeface="Times New Roman"/>
              </a:rPr>
              <a:t>Пример с автором </a:t>
            </a:r>
            <a:r>
              <a:rPr lang="ru-RU" b="1">
                <a:latin typeface="Calibri"/>
                <a:ea typeface="Calibri" panose="020F0502020204030204" pitchFamily="34" charset="0"/>
                <a:cs typeface="Times New Roman"/>
              </a:rPr>
              <a:t>ВОРОБЬЕВ ЭДУАРД ИГОРЕВИЧ. </a:t>
            </a:r>
            <a:endParaRPr lang="ru-RU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9568" t="57820" r="30750" b="26412"/>
          <a:stretch/>
        </p:blipFill>
        <p:spPr bwMode="auto">
          <a:xfrm>
            <a:off x="1679946" y="178158"/>
            <a:ext cx="8810708" cy="196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0812" t="62800" r="32306" b="27240"/>
          <a:stretch/>
        </p:blipFill>
        <p:spPr bwMode="auto">
          <a:xfrm>
            <a:off x="2065282" y="3365317"/>
            <a:ext cx="8192761" cy="124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28945" t="55604" r="33115" b="37477"/>
          <a:stretch/>
        </p:blipFill>
        <p:spPr bwMode="auto">
          <a:xfrm>
            <a:off x="2552069" y="2372775"/>
            <a:ext cx="7219189" cy="740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97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1765" y="6125385"/>
            <a:ext cx="558037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ВЗАИМОДЕЙСТВИЯ АВТОРА И БИБЛИОТЕКАРЯ</a:t>
            </a:r>
            <a:endParaRPr lang="ru-RU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10" y="382346"/>
            <a:ext cx="5686029" cy="5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72518" t="9682" b="76485"/>
          <a:stretch/>
        </p:blipFill>
        <p:spPr bwMode="auto">
          <a:xfrm>
            <a:off x="7434205" y="651198"/>
            <a:ext cx="3334435" cy="90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31" y="1793631"/>
            <a:ext cx="9310709" cy="24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5899" y="4466604"/>
            <a:ext cx="520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ЭЛЕКТРОННЫХ РЕСУРСОВ. АВТОРИЗАЦИЯ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22077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5909" t="10513" r="26548" b="5386"/>
          <a:stretch/>
        </p:blipFill>
        <p:spPr bwMode="auto">
          <a:xfrm>
            <a:off x="2981642" y="158265"/>
            <a:ext cx="6300316" cy="6277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5117" y="6447118"/>
            <a:ext cx="40914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ПОДАЧИ ЗАЯВКИ АВТОРОМ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0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3454" t="48137" r="16667" b="4135"/>
          <a:stretch/>
        </p:blipFill>
        <p:spPr bwMode="auto">
          <a:xfrm>
            <a:off x="1181658" y="873369"/>
            <a:ext cx="9828684" cy="3776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9806" y="4863674"/>
            <a:ext cx="529613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ДЛЯ ОПЕРАТОРА. ОЖИДАЮЩИЕ ЗАЯВКИ</a:t>
            </a:r>
            <a:endParaRPr lang="ru-RU" sz="1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3064" t="9682" r="14781" b="4279"/>
          <a:stretch/>
        </p:blipFill>
        <p:spPr bwMode="auto">
          <a:xfrm>
            <a:off x="2127739" y="281909"/>
            <a:ext cx="7877908" cy="5283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3785" y="5908702"/>
            <a:ext cx="35845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СТРАНИЦА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elibrary.ru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0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13308" t="8552" r="14057" b="3649"/>
          <a:stretch/>
        </p:blipFill>
        <p:spPr bwMode="auto">
          <a:xfrm>
            <a:off x="1708639" y="173092"/>
            <a:ext cx="8774719" cy="5966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3620" y="6298782"/>
            <a:ext cx="536281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ПРОЕКТЫ НА ПЛАТФОРМЕ eLIBRARY.RU </a:t>
            </a:r>
            <a:endParaRPr lang="ru-RU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6001" y="5816992"/>
            <a:ext cx="4559998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/>
            </a:r>
            <a:br>
              <a:rPr lang="ru-RU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ru-RU" b="1">
                <a:latin typeface="Calibri" panose="020F0502020204030204" pitchFamily="34" charset="0"/>
                <a:cs typeface="Calibri" panose="020F0502020204030204" pitchFamily="34" charset="0"/>
              </a:rPr>
              <a:t>ПРОФИЛЬ ОРГАНИЗАЦИИ В SCIENCE INDEX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27544" t="29049" r="48335" b="4001"/>
          <a:stretch/>
        </p:blipFill>
        <p:spPr bwMode="auto">
          <a:xfrm>
            <a:off x="4223238" y="147514"/>
            <a:ext cx="3745523" cy="5847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36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7855" t="62247" r="30283" b="23091"/>
          <a:stretch/>
        </p:blipFill>
        <p:spPr bwMode="auto">
          <a:xfrm>
            <a:off x="2320741" y="0"/>
            <a:ext cx="7550517" cy="1487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637" y="1569818"/>
            <a:ext cx="468666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АВТОРА В АВТОРСКОМ УКАЗАТЕЛЕ</a:t>
            </a:r>
            <a:endParaRPr lang="ru-RU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13384" t="3043" r="14565" b="3449"/>
          <a:stretch/>
        </p:blipFill>
        <p:spPr bwMode="auto">
          <a:xfrm>
            <a:off x="238014" y="1961977"/>
            <a:ext cx="5619971" cy="4102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12857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ПУБЛИКАЦИЙ АВТОРОВ, ВЫСТРОЕННЫЙ ПО ЧИСЛУ ЦИТИРОВАНИЯ, ПО УБЫВАНИЮ</a:t>
            </a:r>
            <a:endParaRPr lang="ru-RU" sz="11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13228" r="15967" b="4555"/>
          <a:stretch/>
        </p:blipFill>
        <p:spPr bwMode="auto">
          <a:xfrm>
            <a:off x="6095999" y="1961976"/>
            <a:ext cx="5917248" cy="4102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27066" y="6128570"/>
            <a:ext cx="345511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ЦИТИРОВАНИЙ АВТОРА</a:t>
            </a:r>
            <a:endParaRPr 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17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A6402676E6AF4FA860B1A0233E5196" ma:contentTypeVersion="10" ma:contentTypeDescription="Создание документа." ma:contentTypeScope="" ma:versionID="038c56e87d6bab43e967afaf4c06d46e">
  <xsd:schema xmlns:xsd="http://www.w3.org/2001/XMLSchema" xmlns:xs="http://www.w3.org/2001/XMLSchema" xmlns:p="http://schemas.microsoft.com/office/2006/metadata/properties" xmlns:ns3="e53f557c-b7c8-4100-956c-eb1bb501b6dc" xmlns:ns4="d6131613-b3ca-48fa-941d-85bd6816486c" targetNamespace="http://schemas.microsoft.com/office/2006/metadata/properties" ma:root="true" ma:fieldsID="28ff8052bb1ae3e65619ccb1d03afce6" ns3:_="" ns4:_="">
    <xsd:import namespace="e53f557c-b7c8-4100-956c-eb1bb501b6dc"/>
    <xsd:import namespace="d6131613-b3ca-48fa-941d-85bd681648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557c-b7c8-4100-956c-eb1bb501b6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1613-b3ca-48fa-941d-85bd68164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AACCC5-6F52-4AF8-ACAA-38AFFC24C7C5}">
  <ds:schemaRefs>
    <ds:schemaRef ds:uri="d6131613-b3ca-48fa-941d-85bd6816486c"/>
    <ds:schemaRef ds:uri="e53f557c-b7c8-4100-956c-eb1bb501b6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0676FD-2AE9-422C-8FEA-701A47649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74884E-8290-4058-854A-D9DC9E440FD9}">
  <ds:schemaRefs>
    <ds:schemaRef ds:uri="e53f557c-b7c8-4100-956c-eb1bb501b6d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6131613-b3ca-48fa-941d-85bd6816486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1959</Words>
  <Application>Microsoft Office PowerPoint</Application>
  <PresentationFormat>Широкоэкранный</PresentationFormat>
  <Paragraphs>89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Вузовской библиотеки с базой данных РИНЦ и корректировка авторских профилей</dc:title>
  <dc:creator>Бондарева Татьяна Валентиновна</dc:creator>
  <cp:lastModifiedBy>Бондарева Татьяна Валентиновна</cp:lastModifiedBy>
  <cp:revision>2</cp:revision>
  <dcterms:created xsi:type="dcterms:W3CDTF">2022-10-28T07:43:27Z</dcterms:created>
  <dcterms:modified xsi:type="dcterms:W3CDTF">2022-11-07T10:24:54Z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0x01010061A6402676E6AF4FA860B1A0233E5196</vt:lpwstr>
  </property>
</Properties>
</file>