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9" r:id="rId6"/>
    <p:sldId id="276" r:id="rId7"/>
    <p:sldId id="274" r:id="rId8"/>
    <p:sldId id="306" r:id="rId9"/>
    <p:sldId id="294" r:id="rId10"/>
    <p:sldId id="296" r:id="rId11"/>
    <p:sldId id="297" r:id="rId12"/>
    <p:sldId id="298" r:id="rId13"/>
    <p:sldId id="271" r:id="rId14"/>
    <p:sldId id="278" r:id="rId15"/>
    <p:sldId id="279" r:id="rId16"/>
    <p:sldId id="275" r:id="rId17"/>
    <p:sldId id="272" r:id="rId18"/>
    <p:sldId id="273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5" r:id="rId30"/>
    <p:sldId id="290" r:id="rId31"/>
    <p:sldId id="291" r:id="rId32"/>
    <p:sldId id="292" r:id="rId33"/>
    <p:sldId id="293" r:id="rId34"/>
    <p:sldId id="277" r:id="rId35"/>
    <p:sldId id="307" r:id="rId36"/>
    <p:sldId id="299" r:id="rId37"/>
    <p:sldId id="301" r:id="rId38"/>
    <p:sldId id="302" r:id="rId39"/>
    <p:sldId id="266" r:id="rId4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1D19B-576E-4093-9303-483B582DAEF0}" v="1" dt="2024-05-23T06:10:50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701" autoAdjust="0"/>
  </p:normalViewPr>
  <p:slideViewPr>
    <p:cSldViewPr snapToGrid="0" showGuides="1"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23.05.2024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23.05.2024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0392" y="1943794"/>
            <a:ext cx="6007672" cy="3302000"/>
          </a:xfrm>
        </p:spPr>
        <p:txBody>
          <a:bodyPr rtlCol="0" anchor="ctr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«Хранители               </a:t>
            </a:r>
            <a:br>
              <a:rPr lang="ru-RU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мудрости»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695313" y="132469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Ткачева Вера Афанасьева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1" y="1600199"/>
            <a:ext cx="3446442" cy="43264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8933" y="1600200"/>
            <a:ext cx="6688667" cy="45719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     </a:t>
            </a:r>
            <a:r>
              <a:rPr lang="ru-RU" sz="2200" i="1" dirty="0">
                <a:solidFill>
                  <a:srgbClr val="0070C0"/>
                </a:solidFill>
              </a:rPr>
              <a:t>Вера  Афанасьевна – ветеран библиотеки, человек уважаемый. Славная трудовая судьба у этой скромной женщины.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70C0"/>
                </a:solidFill>
              </a:rPr>
              <a:t>    А начиналось все в далекие 20-е. 14-летняя девочка вступила в пионерскую организацию в родном Новочеркасске, в 1928 году стала комсомолкой, затем учеба в Москве. В начале 30-х годов поступила на работу в Комплексную экспедицию ЦНИИ аэросъемки, геодезии и картографии.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70C0"/>
                </a:solidFill>
              </a:rPr>
              <a:t>    В начале 1932 года комсомольская организация дала ей ответственное поручение участвовать в работе бригады по разбору писем в Объединенном бюро жалоб наркомата рабоче-крестьянской инспекции.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70C0"/>
                </a:solidFill>
              </a:rPr>
              <a:t>      40 лет трудового стажа Веры Афанасьевны принадлежат университетской библиотеке.</a:t>
            </a:r>
          </a:p>
          <a:p>
            <a:pPr marL="0" indent="0" algn="just">
              <a:buNone/>
            </a:pPr>
            <a:r>
              <a:rPr lang="ru-RU" sz="2200" i="1" dirty="0">
                <a:solidFill>
                  <a:srgbClr val="0070C0"/>
                </a:solidFill>
              </a:rPr>
              <a:t>     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0933182" cy="109696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        Меерович Фаина Иосифовна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1600199"/>
            <a:ext cx="2823634" cy="42926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6800" y="1600200"/>
            <a:ext cx="74803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В августе 1937 года в соответствии с изменениями структуры управления все факультетские библиотеки и библиотеки общежитий вошли в фонд Научной библиотеки. Вся учебная литература была сосредоточена в библиотеке учебных пособий, расположенной в здании физико-математического факультета на ул. М. Горького, заведующей этим фондом была Фаина Иосифовна.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В послевоенный период она проводила работу по организации отдела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. Был выполнен огромный объем работы по размещению и расстановке фонда, его оформлению и созданию справочного аппарата.</a:t>
            </a:r>
          </a:p>
        </p:txBody>
      </p:sp>
    </p:spTree>
    <p:extLst>
      <p:ext uri="{BB962C8B-B14F-4D97-AF65-F5344CB8AC3E}">
        <p14:creationId xmlns:p14="http://schemas.microsoft.com/office/powerpoint/2010/main" val="15464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066" y="76200"/>
            <a:ext cx="9578515" cy="109696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Кашлакова</a:t>
            </a:r>
            <a:r>
              <a:rPr lang="ru-RU" sz="4800" b="1" dirty="0">
                <a:solidFill>
                  <a:srgbClr val="7030A0"/>
                </a:solidFill>
              </a:rPr>
              <a:t> Тамара Сергеевна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4" y="1422400"/>
            <a:ext cx="3929126" cy="501226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867" y="2353732"/>
            <a:ext cx="6705600" cy="4301067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Ни одно событие библиотеки не оставалось без внимания Тамары Сергеевны, заведующей сектором массовой работы. Съезды партии, пленумы, календарные праздники, юбилеи, выставки, вечера отдыха, шумные диспуты – и всегда Тамара Сергеевна начинает.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Работая в книгохранилище, она заинтересовалась фондом редких книг. Много пришлось поработать, чтобы выделить редкие книги из общего фонда, найти их, составить каталог.</a:t>
            </a:r>
          </a:p>
        </p:txBody>
      </p:sp>
    </p:spTree>
    <p:extLst>
      <p:ext uri="{BB962C8B-B14F-4D97-AF65-F5344CB8AC3E}">
        <p14:creationId xmlns:p14="http://schemas.microsoft.com/office/powerpoint/2010/main" val="1094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76200"/>
            <a:ext cx="11683999" cy="109696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  Алексеевская Анастасия Семеновна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1464733"/>
            <a:ext cx="4114800" cy="44111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6133" y="1600200"/>
            <a:ext cx="6040967" cy="457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     Анастасия Семеновна вернулась с фронта зенитчицей. Она относилась к «золотому» фонду библиотеки.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     Она поддерживала традиции библиотеки, испытывая постоянную потребность в выполнении главного предназначения – помогать учиться студентам и решать задачи не только дня текущего, но и будущего.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     Анастасия Семеновна организовала работу отдела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 таким образом, что справочный аппарат – индикатор отдела – отражал размещение фондов по всем филиалам. Это позволяло осуществлять систему централизованного распределения фондов и производить контроль в форме переучетов.</a:t>
            </a:r>
          </a:p>
        </p:txBody>
      </p:sp>
    </p:spTree>
    <p:extLst>
      <p:ext uri="{BB962C8B-B14F-4D97-AF65-F5344CB8AC3E}">
        <p14:creationId xmlns:p14="http://schemas.microsoft.com/office/powerpoint/2010/main" val="3355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Миесерова</a:t>
            </a:r>
            <a:r>
              <a:rPr lang="ru-RU" sz="4800" b="1" dirty="0">
                <a:solidFill>
                  <a:srgbClr val="7030A0"/>
                </a:solidFill>
              </a:rPr>
              <a:t> Софья Ивановна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733971"/>
            <a:ext cx="2802890" cy="346456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5733" y="1600200"/>
            <a:ext cx="7010400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Она многие годы возглавляла  сектор плановой библиографии в составе НБО. Софья Ивановна удивительный человек и высокопрофессиональный библиограф.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Кроме того, именно Софье  Ивановне принадлежит идея создания картотек имен ученых Варшавского-Донского-Северо-Кавказского-Ростовского университета с 1869 года. По этим картотекам можно проследить развитие науки в университете и судьбы ученных.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Именно С.И. </a:t>
            </a:r>
            <a:r>
              <a:rPr lang="ru-RU" i="1" dirty="0" err="1">
                <a:solidFill>
                  <a:srgbClr val="0070C0"/>
                </a:solidFill>
              </a:rPr>
              <a:t>Миесерова</a:t>
            </a:r>
            <a:r>
              <a:rPr lang="ru-RU" i="1" dirty="0">
                <a:solidFill>
                  <a:srgbClr val="0070C0"/>
                </a:solidFill>
              </a:rPr>
              <a:t> и В.А. Ткачева оказали большую помощь ректору РГУ С.Е. Белозерову в его работе над книгой «Очерки Ростовского университета (1959 г.).</a:t>
            </a:r>
          </a:p>
        </p:txBody>
      </p:sp>
    </p:spTree>
    <p:extLst>
      <p:ext uri="{BB962C8B-B14F-4D97-AF65-F5344CB8AC3E}">
        <p14:creationId xmlns:p14="http://schemas.microsoft.com/office/powerpoint/2010/main" val="11032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2" y="76200"/>
            <a:ext cx="11915316" cy="109696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7030A0"/>
                </a:solidFill>
              </a:rPr>
              <a:t>Цюпко</a:t>
            </a:r>
            <a:r>
              <a:rPr lang="ru-RU" sz="4000" b="1" dirty="0">
                <a:solidFill>
                  <a:srgbClr val="7030A0"/>
                </a:solidFill>
              </a:rPr>
              <a:t>                                      </a:t>
            </a:r>
            <a:r>
              <a:rPr lang="ru-RU" sz="4000" b="1" dirty="0" err="1">
                <a:solidFill>
                  <a:srgbClr val="7030A0"/>
                </a:solidFill>
              </a:rPr>
              <a:t>Скульт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Александра </a:t>
            </a:r>
            <a:r>
              <a:rPr lang="ru-RU" sz="4000" b="1" dirty="0" err="1">
                <a:solidFill>
                  <a:srgbClr val="7030A0"/>
                </a:solidFill>
              </a:rPr>
              <a:t>Евстафьевна</a:t>
            </a:r>
            <a:r>
              <a:rPr lang="ru-RU" sz="4000" b="1" dirty="0">
                <a:solidFill>
                  <a:srgbClr val="7030A0"/>
                </a:solidFill>
              </a:rPr>
              <a:t>  Тамара Семеновна             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73400"/>
            <a:ext cx="2889848" cy="361526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4732"/>
            <a:ext cx="1625599" cy="2904068"/>
          </a:xfrm>
        </p:spPr>
      </p:pic>
      <p:sp>
        <p:nvSpPr>
          <p:cNvPr id="11" name="TextBox 10"/>
          <p:cNvSpPr txBox="1"/>
          <p:nvPr/>
        </p:nvSpPr>
        <p:spPr>
          <a:xfrm>
            <a:off x="2082801" y="1464732"/>
            <a:ext cx="9951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      Александра </a:t>
            </a:r>
            <a:r>
              <a:rPr lang="ru-RU" sz="2000" i="1" dirty="0" err="1">
                <a:solidFill>
                  <a:srgbClr val="0070C0"/>
                </a:solidFill>
              </a:rPr>
              <a:t>Евстафьевна</a:t>
            </a:r>
            <a:r>
              <a:rPr lang="ru-RU" sz="2000" i="1" dirty="0">
                <a:solidFill>
                  <a:srgbClr val="0070C0"/>
                </a:solidFill>
              </a:rPr>
              <a:t> воспитала себе хорошую смену, была высоким профессионалом, знающим, умным, пытливым библиографом. Она учила культуре общения с читателем.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   Она нередко говорила своим сотрудникам: «В крайнем случае можно читателю и отказать в его просьбе, но сделать это надо так, чтобы ему вновь захотелось сюда прийти».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532" y="4368800"/>
            <a:ext cx="8822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</a:rPr>
              <a:t>    «Великий, могучий, правдивый и свободный» русский язык оказывается бессильным для того чтобы рассказать об этом человеке. Тамару Семеновну знали студенты, сотрудники. И она знала ВСЕ!!! И щедро делилась своими знаниями.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     Обладая высокими профессиональными знаниями, с удивительным терпением вела она читателя – от студента до профессора – по извилистой тропе библиографического разыскания.</a:t>
            </a:r>
          </a:p>
          <a:p>
            <a:pPr algn="just"/>
            <a:r>
              <a:rPr lang="ru-RU" sz="2000" dirty="0">
                <a:solidFill>
                  <a:srgbClr val="0070C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825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Шевкоплясова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Ружена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Золтановна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5300"/>
            <a:ext cx="2832100" cy="3543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63900" y="1600200"/>
            <a:ext cx="78232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В 1970 году в здание физического факультета был переведен экономико-философский факультет. В связи с этим фонды библиотеки физического факультета пополнились  экономической и философской литературой.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После размещения довольно большого объема фонда 3-х факультетов началась организация всех направлений работы теперь уже новой библиотеки. Такая библиотека была создана под руководством </a:t>
            </a:r>
            <a:r>
              <a:rPr lang="ru-RU" i="1" dirty="0" err="1">
                <a:solidFill>
                  <a:srgbClr val="0070C0"/>
                </a:solidFill>
              </a:rPr>
              <a:t>Ружены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Золтановны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Шевкоплясовой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Помещение библиотеки позволяло организовать работу читального зала для студентов, кабинета научных работников, абонемента,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 и необходимых пунктов выдачи.</a:t>
            </a:r>
          </a:p>
        </p:txBody>
      </p:sp>
    </p:spTree>
    <p:extLst>
      <p:ext uri="{BB962C8B-B14F-4D97-AF65-F5344CB8AC3E}">
        <p14:creationId xmlns:p14="http://schemas.microsoft.com/office/powerpoint/2010/main" val="2370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76200"/>
            <a:ext cx="11811000" cy="1096962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Кошеверова</a:t>
            </a:r>
            <a:r>
              <a:rPr lang="ru-RU" sz="4800" b="1" dirty="0">
                <a:solidFill>
                  <a:srgbClr val="7030A0"/>
                </a:solidFill>
              </a:rPr>
              <a:t> Светлана Владимировна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2800" y="1600200"/>
            <a:ext cx="8572500" cy="51435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</a:t>
            </a:r>
            <a:r>
              <a:rPr lang="ru-RU" i="1" dirty="0">
                <a:solidFill>
                  <a:srgbClr val="0070C0"/>
                </a:solidFill>
              </a:rPr>
              <a:t>В 1963 году Светлана Владимировна пришла в библиотеку. Когда работа интересна и захватывает тебя целиком, совсем не думаешь о времени. Вся жизнь в библиотеке. Эта работа стала для нее любимым делом, служением и призванием.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1969 году в структуре библиотеки был выделен сектор редких книг, позднее ставший отделом редких изданий, который и возглавила Светлана Владимировна. Ее рукой написаны все каталоги этого отдела, а это около 20 тысяч карточек, составлены и описаны уникальные коллекции книг, оформлен «Музей редкой книги».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Делом всей ее жизни стал поиск материалов о книгоиздательской деятельности Н.Е. Парамонова. Около 20 лет она посвятила этому исследованию. В 1999 году результаты данной многолетней работы были опубликованы – </a:t>
            </a:r>
            <a:r>
              <a:rPr lang="ru-RU" i="1" dirty="0" err="1">
                <a:solidFill>
                  <a:srgbClr val="0070C0"/>
                </a:solidFill>
              </a:rPr>
              <a:t>Кошеверова</a:t>
            </a:r>
            <a:r>
              <a:rPr lang="ru-RU" i="1" dirty="0">
                <a:solidFill>
                  <a:srgbClr val="0070C0"/>
                </a:solidFill>
              </a:rPr>
              <a:t> С.В., Тарасова М.Н., Бондарева Т.В. Каталог издательства «Донская речь» Н.Е. Парамонова в Ростове-на-Дону. Ростов н/Дону: Эверест, 1999.   </a:t>
            </a:r>
          </a:p>
        </p:txBody>
      </p:sp>
      <p:pic>
        <p:nvPicPr>
          <p:cNvPr id="8" name="Объект 7" descr="Изображение выглядит как человек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0C3CA3B-4819-04C6-3022-4DC7EE0CB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4" y="1986094"/>
            <a:ext cx="2208814" cy="3122801"/>
          </a:xfrm>
        </p:spPr>
      </p:pic>
    </p:spTree>
    <p:extLst>
      <p:ext uri="{BB962C8B-B14F-4D97-AF65-F5344CB8AC3E}">
        <p14:creationId xmlns:p14="http://schemas.microsoft.com/office/powerpoint/2010/main" val="36445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Ермачкова Светлана Павловна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00200"/>
            <a:ext cx="3378200" cy="4064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05300" y="1600200"/>
            <a:ext cx="72771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Много лет Светлана Павловна заведовала читальным залом. Обладая повышенным чувством ответственности, она делала все возможное для удовлетворения читательских запросов и предотвращения очередей у пунктов выдачи.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Время работы читального зала в новом здании на ул. Пушкинской было установлено с 9 до 22 часов, без выходных, в дни сессии – до 23 часов.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Светлана Павловна сумела создать ядро коллектива из творческих и инициативных сотрудников, которые обеспечивали четкое обслуживание читателей, массовую пропаганду книги, рационально размещали фонд, что значительно сокращало время для подбора книг к семинарским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31137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Коганова – </a:t>
            </a:r>
            <a:r>
              <a:rPr lang="ru-RU" sz="4000" b="1" dirty="0" err="1">
                <a:solidFill>
                  <a:srgbClr val="7030A0"/>
                </a:solidFill>
              </a:rPr>
              <a:t>Дягтяр</a:t>
            </a:r>
            <a:r>
              <a:rPr lang="ru-RU" sz="4000" b="1" dirty="0">
                <a:solidFill>
                  <a:srgbClr val="7030A0"/>
                </a:solidFill>
              </a:rPr>
              <a:t> Софья Григорьевна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65300"/>
            <a:ext cx="2628900" cy="3924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94100" y="1358900"/>
            <a:ext cx="8356600" cy="54991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Софья Григорьевна много лет посвятила библиотеке. Начинила работать еще с Даниилом Савельевичем </a:t>
            </a:r>
            <a:r>
              <a:rPr lang="ru-RU" i="1" dirty="0" err="1">
                <a:solidFill>
                  <a:srgbClr val="0070C0"/>
                </a:solidFill>
              </a:rPr>
              <a:t>Фатилевичем</a:t>
            </a:r>
            <a:r>
              <a:rPr lang="ru-RU" i="1" dirty="0">
                <a:solidFill>
                  <a:srgbClr val="0070C0"/>
                </a:solidFill>
              </a:rPr>
              <a:t>, который был назначен директором библиотеки  в 1938 году. В 1940 году она стала заведующей абонементом.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 Послевоенные годы были тяжелыми для всей страны, в том числе и для библиотеки. В эти годы библиотеку посещало большое количество читателей, которые стремились закончить прерванное войной образование.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1946 году Софья Григорьевна была заведующей абонементом научных работников. В целях оперативного обслуживания читателей научной и художественной литературой и широкой ее пропагандой в 70-х годах был организован абонемент научной и художественной литературы.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Много лет заведовала работой этого  отдела Софья Григорьевна, вся ее жизнь была связаны с библиотекой. На абонементе постоянно оформлялись тематические подборки книг, откуда читатели могли выбрать интересовавшие их издания.</a:t>
            </a:r>
          </a:p>
        </p:txBody>
      </p:sp>
    </p:spTree>
    <p:extLst>
      <p:ext uri="{BB962C8B-B14F-4D97-AF65-F5344CB8AC3E}">
        <p14:creationId xmlns:p14="http://schemas.microsoft.com/office/powerpoint/2010/main" val="39983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Павлова Наталья </a:t>
            </a:r>
            <a:r>
              <a:rPr lang="ru-RU" sz="4800" b="1" dirty="0" err="1">
                <a:solidFill>
                  <a:srgbClr val="7030A0"/>
                </a:solidFill>
              </a:rPr>
              <a:t>Клавдиевна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" y="1600199"/>
            <a:ext cx="5019634" cy="38523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3467" y="1600200"/>
            <a:ext cx="5994400" cy="4571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/>
              <a:t>        </a:t>
            </a:r>
            <a:r>
              <a:rPr lang="ru-RU" i="1" dirty="0">
                <a:solidFill>
                  <a:srgbClr val="0070C0"/>
                </a:solidFill>
              </a:rPr>
              <a:t>В 1937 году работала в научной библиотеке РГУ в должности заведующей библиотекой учебных пособий, одновременно обучалась на заочном отделении Московского библиотечного института.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 В период Великой Отечественной войны воевала в составе 56-й Северо-Кавказского фронта, принимала участие в штурме городов Майкопа, Туапсе, Новороссийска, Батайска и Ростова-на-Дону.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 С февраля 1944 года работала на должности директора Научной библиотеки РГУ в течении 36 лет. Присвоено почетное звание «Заслуженный работник культуры РСФСР» в 1971 году.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815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Котлярова  Любовь </a:t>
            </a:r>
            <a:r>
              <a:rPr lang="ru-RU" sz="4800" b="1" dirty="0" err="1">
                <a:solidFill>
                  <a:srgbClr val="7030A0"/>
                </a:solidFill>
              </a:rPr>
              <a:t>Демьяновна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9" y="1600200"/>
            <a:ext cx="2954322" cy="4572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4982" y="2057400"/>
            <a:ext cx="8294618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В 1971 году в отдел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 пришла Любовь </a:t>
            </a:r>
            <a:r>
              <a:rPr lang="ru-RU" i="1" dirty="0" err="1">
                <a:solidFill>
                  <a:srgbClr val="0070C0"/>
                </a:solidFill>
              </a:rPr>
              <a:t>Демьяновна</a:t>
            </a:r>
            <a:r>
              <a:rPr lang="ru-RU" i="1" dirty="0">
                <a:solidFill>
                  <a:srgbClr val="0070C0"/>
                </a:solidFill>
              </a:rPr>
              <a:t> Котлярова. Став за 10 лет профессионалом, она в 1981 году была назначена руководителем отдела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. Она обладала способностью работать спокойно, ритмично, доводить начатое дело до конца.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Трудолюбие, преданность делу, логика в рассуждениях и поступках, организаторские способности Любовь </a:t>
            </a:r>
            <a:r>
              <a:rPr lang="ru-RU" i="1" dirty="0" err="1">
                <a:solidFill>
                  <a:srgbClr val="0070C0"/>
                </a:solidFill>
              </a:rPr>
              <a:t>Демьяновны</a:t>
            </a:r>
            <a:r>
              <a:rPr lang="ru-RU" i="1" dirty="0">
                <a:solidFill>
                  <a:srgbClr val="0070C0"/>
                </a:solidFill>
              </a:rPr>
              <a:t> способствовали созданию работоспособного дружного коллектива, который являлся одним из лучших отделов библиотеки. </a:t>
            </a:r>
          </a:p>
        </p:txBody>
      </p:sp>
    </p:spTree>
    <p:extLst>
      <p:ext uri="{BB962C8B-B14F-4D97-AF65-F5344CB8AC3E}">
        <p14:creationId xmlns:p14="http://schemas.microsoft.com/office/powerpoint/2010/main" val="39355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Эристова Екатерина Петровна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0" y="1490133"/>
            <a:ext cx="3319949" cy="5080000"/>
          </a:xfrm>
        </p:spPr>
      </p:pic>
      <p:sp>
        <p:nvSpPr>
          <p:cNvPr id="5" name="TextBox 4"/>
          <p:cNvSpPr txBox="1"/>
          <p:nvPr/>
        </p:nvSpPr>
        <p:spPr>
          <a:xfrm>
            <a:off x="4099984" y="1490133"/>
            <a:ext cx="7755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        После Великой отечественной войны и завершения архитектурно-строительных и восстановительных работ вместе со всем коллективом библиотеки Екатерина Петровна участвовала в расчистке и благоустройстве территории. Они освобождали подвалы от строительного мусора, переносили тяжелые обломки разрушенных частей здания, грузили их на машины для вывоза.</a:t>
            </a:r>
          </a:p>
          <a:p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      Трудолюбивый и ответственный сотрудник отдела </a:t>
            </a:r>
            <a:r>
              <a:rPr lang="ru-RU" sz="2000" i="1" dirty="0" err="1">
                <a:solidFill>
                  <a:srgbClr val="0070C0"/>
                </a:solidFill>
              </a:rPr>
              <a:t>книгохранения</a:t>
            </a:r>
            <a:r>
              <a:rPr lang="ru-RU" sz="2000" i="1" dirty="0">
                <a:solidFill>
                  <a:srgbClr val="0070C0"/>
                </a:solidFill>
              </a:rPr>
              <a:t> после прохождения стажировки стала заведующей отдела обработки. </a:t>
            </a:r>
          </a:p>
          <a:p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>
                <a:solidFill>
                  <a:srgbClr val="0070C0"/>
                </a:solidFill>
              </a:rPr>
              <a:t>       Екатерина Петровна Эристова внесла свою заметную лепту в создание уникальной библиотеки Ростовского государственного университета в тяжелые послевоенные годы.</a:t>
            </a:r>
          </a:p>
          <a:p>
            <a:endParaRPr lang="ru-RU" sz="2000" i="1" dirty="0">
              <a:solidFill>
                <a:srgbClr val="0070C0"/>
              </a:solidFill>
            </a:endParaRPr>
          </a:p>
          <a:p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938" y="71372"/>
            <a:ext cx="9980682" cy="109696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Ковалева Татьяна Владимировна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600200"/>
            <a:ext cx="3029458" cy="4445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8600" y="2286001"/>
            <a:ext cx="7340600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</a:t>
            </a:r>
            <a:r>
              <a:rPr lang="ru-RU" i="1" dirty="0">
                <a:solidFill>
                  <a:srgbClr val="0070C0"/>
                </a:solidFill>
              </a:rPr>
              <a:t>Татьяна Владимировна пришла в библиотеку в 1984 году в отдел научной обработки старшим библиотекарем. С 1989 года по 2004 работала заведующей научно-библиографическим отделом научной библиотеки.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70C0"/>
                </a:solidFill>
              </a:rPr>
              <a:t>   Она является автором более 30 публикаций в периодических изданиях и сборниках, составитель указателей литературы. Сфера исследовательских интересов: история Ростовского государственного университета, история России, отечественная культура, литература, искусство.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Буткова</a:t>
            </a:r>
            <a:r>
              <a:rPr lang="ru-RU" sz="4800" b="1" dirty="0">
                <a:solidFill>
                  <a:srgbClr val="7030A0"/>
                </a:solidFill>
              </a:rPr>
              <a:t> Мария Александровна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714500"/>
            <a:ext cx="2971800" cy="37973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2200" y="2209800"/>
            <a:ext cx="8140700" cy="39623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В 1938 году в библиотеке был создан специальный отдел комплектования, которым заведовала Мария Александровна. Организация специального отдела комплектования позволила сконцентрировать в нем всю работу по формированию фонда.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После войны в библиотеке возобновилась деятельность межбиблиотечного абонемента (МБА). Появилась возможность получать издания из крупнейших книгохранилищ страны и поэтому в структуру библиотеки был введен сектор МБА, которым много лет руководила Мария Александровна </a:t>
            </a:r>
            <a:r>
              <a:rPr lang="ru-RU" i="1" dirty="0" err="1">
                <a:solidFill>
                  <a:srgbClr val="0070C0"/>
                </a:solidFill>
              </a:rPr>
              <a:t>Буткова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</a:t>
            </a:r>
          </a:p>
          <a:p>
            <a:pPr marL="0" indent="0" algn="just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Балабекьян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Аракси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dirty="0" err="1">
                <a:solidFill>
                  <a:srgbClr val="7030A0"/>
                </a:solidFill>
              </a:rPr>
              <a:t>Арутюновна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1422400"/>
            <a:ext cx="3566160" cy="4953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92600" y="2286001"/>
            <a:ext cx="73660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В истории библиотеки навсегда останется имя </a:t>
            </a:r>
            <a:r>
              <a:rPr lang="ru-RU" i="1" dirty="0" err="1">
                <a:solidFill>
                  <a:srgbClr val="0070C0"/>
                </a:solidFill>
              </a:rPr>
              <a:t>Аракси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Арутюновны</a:t>
            </a:r>
            <a:r>
              <a:rPr lang="ru-RU" i="1" dirty="0">
                <a:solidFill>
                  <a:srgbClr val="0070C0"/>
                </a:solidFill>
              </a:rPr>
              <a:t>, которая много лет излучала доброту, внимание и к читателям, и ко всем работникам библиотеки. Все кто оказывался в затруднительном положении, находили у нее поддержку и соучастие.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Для расширения системы обслуживания в новом здании библиотеки открыли кабинет и читальный зал для научных работников. Это был первый опыт дифференцированного обслуживания читателей квалифицированным специалистом </a:t>
            </a:r>
            <a:r>
              <a:rPr lang="ru-RU" i="1" dirty="0" err="1">
                <a:solidFill>
                  <a:srgbClr val="0070C0"/>
                </a:solidFill>
              </a:rPr>
              <a:t>Аракси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Арутюновной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Балабекьян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1422400"/>
            <a:ext cx="356616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76200"/>
            <a:ext cx="11226800" cy="1096962"/>
          </a:xfrm>
        </p:spPr>
        <p:txBody>
          <a:bodyPr>
            <a:normAutofit fontScale="90000"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Кулабухова</a:t>
            </a:r>
            <a:r>
              <a:rPr lang="ru-RU" sz="4800" b="1" dirty="0">
                <a:solidFill>
                  <a:srgbClr val="7030A0"/>
                </a:solidFill>
              </a:rPr>
              <a:t> Александра Александровна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" y="1600200"/>
            <a:ext cx="2741930" cy="45719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94100" y="2082800"/>
            <a:ext cx="81153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Александра Александровна начинала свой трудовой путь в сплоченном коллективе читального зала. Была членом общества «Знание». Она с другими сотрудниками читала лекции просветительного характера на предприятиях, в учреждениях и учебных заведениях, в городах и селах Ростовской области.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1970 году Научной библиотеке РГУ  присвоили 2-ю категорию. В новом штатном расписании появилась должность старшего методиста. На эту должность и была назначена А.А. </a:t>
            </a:r>
            <a:r>
              <a:rPr lang="ru-RU" i="1" dirty="0" err="1">
                <a:solidFill>
                  <a:srgbClr val="0070C0"/>
                </a:solidFill>
              </a:rPr>
              <a:t>Кулабухова</a:t>
            </a:r>
            <a:r>
              <a:rPr lang="ru-RU" i="1" dirty="0">
                <a:solidFill>
                  <a:srgbClr val="0070C0"/>
                </a:solidFill>
              </a:rPr>
              <a:t>. Под ее руководством были определены и реализовывались широкий круг вопросов по практической деятельности библиотеки и разработке директивных материалов, типовых положений и инструкций.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38689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76200"/>
            <a:ext cx="11226800" cy="109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Валькова</a:t>
            </a:r>
            <a:r>
              <a:rPr lang="ru-RU" sz="4800" b="1" dirty="0">
                <a:solidFill>
                  <a:srgbClr val="7030A0"/>
                </a:solidFill>
              </a:rPr>
              <a:t> Нина Николаевна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00200"/>
            <a:ext cx="3452622" cy="42418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69088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   </a:t>
            </a:r>
            <a:r>
              <a:rPr lang="ru-RU" i="1" dirty="0">
                <a:solidFill>
                  <a:srgbClr val="0070C0"/>
                </a:solidFill>
              </a:rPr>
              <a:t>Долгие годы заведующей научно-методическим отделом работала Нина Николаевна </a:t>
            </a:r>
            <a:r>
              <a:rPr lang="ru-RU" i="1" dirty="0" err="1">
                <a:solidFill>
                  <a:srgbClr val="0070C0"/>
                </a:solidFill>
              </a:rPr>
              <a:t>Валькова</a:t>
            </a:r>
            <a:r>
              <a:rPr lang="ru-RU" i="1" dirty="0">
                <a:solidFill>
                  <a:srgbClr val="0070C0"/>
                </a:solidFill>
              </a:rPr>
              <a:t>. Она, будучи в составе комиссии по анализу работы библиотек региона, оказывала действенную помощь на местах, контролировала выполнение методических рекомендаций, составленных во время посещения библиотек, обучала методической работе молодых библиотекарей.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Инициативность, инновационный подход к решению библиотечных проблем вызывали уважение, привлекали и оказывали положительное влияние на взаимоотношение коллег и развитие библиотеки в целом.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10693400" cy="109696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Козлова Светлана Владимировна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21" y="1866900"/>
            <a:ext cx="3071657" cy="4572000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231900" y="2413000"/>
            <a:ext cx="7289800" cy="4838700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B0F0"/>
                </a:solidFill>
              </a:rPr>
              <a:t>       </a:t>
            </a:r>
            <a:r>
              <a:rPr lang="ru-RU" i="1" dirty="0">
                <a:solidFill>
                  <a:srgbClr val="0070C0"/>
                </a:solidFill>
              </a:rPr>
              <a:t>Светлана Владимировна Козлова пришла в библиотеку в 1951 году. Она работала во многих отделах: в отделе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, в кабинете научных работников, в отделе комплектования, в отделе научной обработки.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Создание каталогов – это большой интеллектуальный труд нескольких поколений библиотечных работников. В течении многих лет научную обработку литературы и ведение каталогов осуществляли опытные  библиотекари, среди них и Светлана Владимировна.</a:t>
            </a:r>
          </a:p>
        </p:txBody>
      </p:sp>
    </p:spTree>
    <p:extLst>
      <p:ext uri="{BB962C8B-B14F-4D97-AF65-F5344CB8AC3E}">
        <p14:creationId xmlns:p14="http://schemas.microsoft.com/office/powerpoint/2010/main" val="5404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Семенова Зинаида Алексеевна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00201"/>
            <a:ext cx="4826000" cy="3378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000" y="1600201"/>
            <a:ext cx="6756400" cy="5048251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В 1969 году в связи с переездом физического факультета в новое здание началась организация новой отраслевой библиотеки. Фонд этой библиотеки был создан методом перемещения фондов и отбора из основного </a:t>
            </a:r>
            <a:r>
              <a:rPr lang="ru-RU" i="1" dirty="0" err="1">
                <a:solidFill>
                  <a:srgbClr val="0070C0"/>
                </a:solidFill>
              </a:rPr>
              <a:t>книгохранения</a:t>
            </a:r>
            <a:r>
              <a:rPr lang="ru-RU" i="1" dirty="0">
                <a:solidFill>
                  <a:srgbClr val="0070C0"/>
                </a:solidFill>
              </a:rPr>
              <a:t>, после чего дальнейшее развитие и пополнение библиотеки производится традиционным путем через отдел комплектования.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Зинаида Алексеевна Семенова  в августе 1971 года пришла в библиотеку физического факультета библиотекарем, а в 1977 году стала заведующей.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Профессиональный библиотекарь, с большим опытом работы ушла на заслуженный отдых в 2017 году.</a:t>
            </a:r>
          </a:p>
        </p:txBody>
      </p:sp>
    </p:spTree>
    <p:extLst>
      <p:ext uri="{BB962C8B-B14F-4D97-AF65-F5344CB8AC3E}">
        <p14:creationId xmlns:p14="http://schemas.microsoft.com/office/powerpoint/2010/main" val="7051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Куршева</a:t>
            </a:r>
            <a:r>
              <a:rPr lang="ru-RU" sz="4800" b="1" dirty="0">
                <a:solidFill>
                  <a:srgbClr val="7030A0"/>
                </a:solidFill>
              </a:rPr>
              <a:t> Тамара Дмитриевна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98600"/>
            <a:ext cx="3429000" cy="4572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7658100" cy="4571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00B0F0"/>
                </a:solidFill>
              </a:rPr>
              <a:t>      </a:t>
            </a:r>
            <a:r>
              <a:rPr lang="ru-RU" i="1" dirty="0">
                <a:solidFill>
                  <a:srgbClr val="0070C0"/>
                </a:solidFill>
              </a:rPr>
              <a:t>К 1973 году относится создание библиотеки при геолого-географическом факультете РГУ. В первые годы существования библиотека располагалась в одной комнате, в которой выполнялись все функции библиотеки. Заведовала библиотекой А. М. </a:t>
            </a:r>
            <a:r>
              <a:rPr lang="ru-RU" i="1" dirty="0" err="1">
                <a:solidFill>
                  <a:srgbClr val="0070C0"/>
                </a:solidFill>
              </a:rPr>
              <a:t>Левинская</a:t>
            </a:r>
            <a:r>
              <a:rPr lang="ru-RU" i="1" dirty="0">
                <a:solidFill>
                  <a:srgbClr val="0070C0"/>
                </a:solidFill>
              </a:rPr>
              <a:t>, затем в 1975 году ее сменила выпускница этого же факультета Тамара Дмитриевна </a:t>
            </a:r>
            <a:r>
              <a:rPr lang="ru-RU" i="1" dirty="0" err="1">
                <a:solidFill>
                  <a:srgbClr val="0070C0"/>
                </a:solidFill>
              </a:rPr>
              <a:t>Куршева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Под ее руководством профессионально был сформирован необходимый фонд научной и учебной литературы с привлечение различных источников комплектования. Библиотека стала неотъемлемой частью информационной структуры факультета. Благодаря заведующей библиотекой и поддержке руководства, помещений было перестроено, в результате чего условия работы читателей улучшились.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2016 году Тамара Дмитриевна ушла на заслуженный отдых.</a:t>
            </a:r>
          </a:p>
        </p:txBody>
      </p:sp>
    </p:spTree>
    <p:extLst>
      <p:ext uri="{BB962C8B-B14F-4D97-AF65-F5344CB8AC3E}">
        <p14:creationId xmlns:p14="http://schemas.microsoft.com/office/powerpoint/2010/main" val="10684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659" y="0"/>
            <a:ext cx="9980682" cy="1096962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Олейникова</a:t>
            </a:r>
            <a:r>
              <a:rPr lang="ru-RU" sz="4800" b="1" dirty="0">
                <a:solidFill>
                  <a:srgbClr val="7030A0"/>
                </a:solidFill>
              </a:rPr>
              <a:t> Зинаида Алексеевна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7" y="1456265"/>
            <a:ext cx="3085338" cy="485986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4799" y="1600200"/>
            <a:ext cx="7806267" cy="5257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  </a:t>
            </a:r>
            <a:r>
              <a:rPr lang="ru-RU" i="1" dirty="0">
                <a:solidFill>
                  <a:srgbClr val="0070C0"/>
                </a:solidFill>
              </a:rPr>
              <a:t>С 1980 года деятельность Научной библиотеки осуществлялась под руководством Зинаиды Алексеевны, квалифицированного специалиста с большим опытом работы. Она много лет работала вместе с Н.К. Павловой.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Зинаида Алексеевна всячески способствовала развитию филиалов, под ее руководством организована библиотека общежития № 5, выделены абонемент художественной и научной литературы.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Основным направлением деятельности библиотеки в те годы было внедрение новых форм библиотечно-информационного обслуживания: открыт выставочный зал новых поступлений, справочный аппарат библиотеки переведен на новую систему ББК.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Сотрудники уважали ее как инициативного руководителя, бережно относящегося к лучшим традициям библиотеки.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932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76200"/>
            <a:ext cx="11544300" cy="109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Однодворская</a:t>
            </a:r>
            <a:r>
              <a:rPr lang="ru-RU" sz="4800" b="1" dirty="0">
                <a:solidFill>
                  <a:srgbClr val="7030A0"/>
                </a:solidFill>
              </a:rPr>
              <a:t> Лидия Николаевна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8" r="4135"/>
          <a:stretch/>
        </p:blipFill>
        <p:spPr>
          <a:xfrm>
            <a:off x="863600" y="1712912"/>
            <a:ext cx="2159000" cy="36861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6500" y="1600200"/>
            <a:ext cx="73406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Отраслевая библиотека химического факультета выделилась в самостоятельную библиотеку в 1978 году. Комплектование фонда проводилось по тематическому плану в рамках отрасли, а также по общественно-социальным наукам. С начала основания библиотеки и по 2017 год заведующей была Лидия Николаевна </a:t>
            </a:r>
            <a:r>
              <a:rPr lang="ru-RU" i="1" dirty="0" err="1">
                <a:solidFill>
                  <a:srgbClr val="0070C0"/>
                </a:solidFill>
              </a:rPr>
              <a:t>Однодворская</a:t>
            </a:r>
            <a:r>
              <a:rPr lang="ru-RU" i="1" dirty="0">
                <a:solidFill>
                  <a:srgbClr val="0070C0"/>
                </a:solidFill>
              </a:rPr>
              <a:t>, химик по специальности, что позволило ей профессионально направленно сформировать фонд.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 В результате совместной работы библиотека в настоящее время снабжена хорошим справочно-информационным фондом, в формировании которого принимали активное участие сотрудники кафедр химического факультета.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7030A0"/>
                </a:solidFill>
              </a:rPr>
              <a:t>Монченко</a:t>
            </a:r>
            <a:r>
              <a:rPr lang="ru-RU" sz="4800" b="1" dirty="0">
                <a:solidFill>
                  <a:srgbClr val="7030A0"/>
                </a:solidFill>
              </a:rPr>
              <a:t> Галина Васильевна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4027487"/>
            <a:ext cx="3419475" cy="25717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0" y="1362602"/>
            <a:ext cx="1822980" cy="2664885"/>
          </a:xfrm>
        </p:spPr>
      </p:pic>
      <p:sp>
        <p:nvSpPr>
          <p:cNvPr id="3" name="TextBox 2"/>
          <p:cNvSpPr txBox="1"/>
          <p:nvPr/>
        </p:nvSpPr>
        <p:spPr>
          <a:xfrm>
            <a:off x="2016389" y="1362602"/>
            <a:ext cx="10032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0070C0"/>
                </a:solidFill>
              </a:rPr>
              <a:t>       В 1968 году Галина Васильевна пришла работать в библиотеку. В 60-70-е годы активно развивались  все виды справочно-библиографической работы. Библиографы периодически проводили количественный и качественный анализ справочно-библиографического обслуживания под руководством заведующей отделом </a:t>
            </a:r>
            <a:r>
              <a:rPr lang="ru-RU" sz="2000" i="1" dirty="0" err="1">
                <a:solidFill>
                  <a:srgbClr val="0070C0"/>
                </a:solidFill>
              </a:rPr>
              <a:t>Монченко</a:t>
            </a:r>
            <a:r>
              <a:rPr lang="ru-RU" sz="2000" i="1" dirty="0">
                <a:solidFill>
                  <a:srgbClr val="0070C0"/>
                </a:solidFill>
              </a:rPr>
              <a:t> Г.В. В качестве метода исследования она использовала анализ справок, зафиксированных в тетрадях учета, таблицах статистических  отчетов. Результаты анализа использования справочно-библиографического аппарата давали возможность корректировать работу с картотеками в целях улучшения их качества.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224924"/>
            <a:ext cx="805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solidFill>
                  <a:srgbClr val="0070C0"/>
                </a:solidFill>
              </a:rPr>
              <a:t>       В 1989 году Галина Васильевна становится заместителем директора по научной работе. С ее стороны была выражена поддержка и единодушие в необходимости создания системы электронных ресурсов и готовность оказывать организационную помощь.</a:t>
            </a:r>
          </a:p>
          <a:p>
            <a:pPr algn="just"/>
            <a:r>
              <a:rPr lang="ru-RU" i="1" dirty="0">
                <a:solidFill>
                  <a:srgbClr val="0070C0"/>
                </a:solidFill>
              </a:rPr>
              <a:t>       Исключительно добросовестный и преданный сотрудник, Галина Васильевна работала с большой заинтересованностью в успехе библиотеки, она внесла определенный вклад в общее дело развития Зональной научной библиотеки им. Ю.А. Жданова. </a:t>
            </a:r>
          </a:p>
        </p:txBody>
      </p:sp>
    </p:spTree>
    <p:extLst>
      <p:ext uri="{BB962C8B-B14F-4D97-AF65-F5344CB8AC3E}">
        <p14:creationId xmlns:p14="http://schemas.microsoft.com/office/powerpoint/2010/main" val="8395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989D4E-CA7F-690D-4268-DEF00937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76200"/>
            <a:ext cx="10641082" cy="109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Шинкаренко Татьяна Николаевна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60500"/>
            <a:ext cx="3053334" cy="4546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44900" y="1600200"/>
            <a:ext cx="7442200" cy="4571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i="1" dirty="0">
                <a:solidFill>
                  <a:srgbClr val="0070C0"/>
                </a:solidFill>
              </a:rPr>
              <a:t>Татьяна Николаевна Шинкаренко в 1981 году пришла  работать в филиал библиотеки РГПУ в учебном корпусе № 3 на пос. Чкаловском в читальный зал библиотекарем. Затем свою трудовую деятельность она продолжила в отделе учебного абонемента.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Отзывчивый, понимающий человек 40 лет посвятил работе в библиотеке. Внимательное отношение к читателям, налаженная библиотечная и информационно-библиографическая работа, качественное комплектование фонда, новые информационные технологии привлекают пользователей в библиотеку – и в этом была большая заслуга Татьяны Николаевны.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В 2006 году присвоено звание «Ветеран труда».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8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Крамаренко Наталия Григорьевна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0" y="1435098"/>
            <a:ext cx="3055650" cy="51308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82" y="2286001"/>
            <a:ext cx="72263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Наталия Григорьевна относится к категории работников библиотеки, которые не так часто встречаются с читателями, но очень много делают для них. Она занималась слаженной и квалифицированной работой по созданию каталогов. Обучала студентов и сотрудников института работе с каталогами для поиска необходимой литературы.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Много сил, знаний и любви отдала она любознательным читателям и молодым сотрудникам. В 2006 году она получила звание «Ветеран труда»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823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Воронкова Анна Михайловна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447800"/>
            <a:ext cx="3149600" cy="42545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1300" y="1600200"/>
            <a:ext cx="7594600" cy="457199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Библиография – это научная деятельность, ремесло и высокое творчество. Анна Михайловна была тем человеком, который в своей деятельности сумел охватить все аспекты библиографии. Она была талантливой личностью и хорошим библиографом.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Анна Михайловна – человек высокой культуры, широкой эрудиции, интеллигентная и  отзывчивая. В книжные выставки она вкладывала столько тепла, творчества и информации, что можно было часами стоять у выставочных витрин, пораженный умением творчески преподнести информацию и  оригинальному оформительскому искусству.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В 2006 году Анне Михайловне присвоено звание «Ветеран труда».</a:t>
            </a:r>
          </a:p>
        </p:txBody>
      </p:sp>
    </p:spTree>
    <p:extLst>
      <p:ext uri="{BB962C8B-B14F-4D97-AF65-F5344CB8AC3E}">
        <p14:creationId xmlns:p14="http://schemas.microsoft.com/office/powerpoint/2010/main" val="28662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6000" b="1" dirty="0">
                <a:solidFill>
                  <a:srgbClr val="7030A0"/>
                </a:solidFill>
              </a:rPr>
              <a:t>Спасибо за внимание!!!</a:t>
            </a: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53673" y="1600200"/>
            <a:ext cx="3948223" cy="4572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dirty="0"/>
              <a:t>Презентация </a:t>
            </a:r>
            <a:r>
              <a:rPr lang="ru-RU" sz="3200" b="1" i="1" dirty="0"/>
              <a:t>«Хранители мудрости» </a:t>
            </a:r>
          </a:p>
          <a:p>
            <a:pPr algn="ctr" rtl="0"/>
            <a:r>
              <a:rPr lang="ru-RU" sz="2800" dirty="0"/>
              <a:t>подготовлена на основе   материалов фондов </a:t>
            </a:r>
          </a:p>
          <a:p>
            <a:pPr algn="ctr" rtl="0"/>
            <a:r>
              <a:rPr lang="ru-RU" sz="3200" dirty="0"/>
              <a:t>Зональной научной библиотеки </a:t>
            </a:r>
          </a:p>
          <a:p>
            <a:pPr algn="ctr" rtl="0"/>
            <a:r>
              <a:rPr lang="ru-RU" sz="3200" dirty="0"/>
              <a:t>имени Ю.А. Жданова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76200"/>
            <a:ext cx="11819467" cy="109696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Березовская Светлана Владимировна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1536698"/>
            <a:ext cx="3331634" cy="46355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3200" y="1600200"/>
            <a:ext cx="80264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i="1" dirty="0">
                <a:solidFill>
                  <a:srgbClr val="0070C0"/>
                </a:solidFill>
              </a:rPr>
              <a:t>Светлана Владимировна поступила на работу в Научную библиотеку РГУ в 1970 году. Она начала работать библиотекарем, затем старшим библиотекарем, заведовала сектором систематизации, отделом обработки, была заместителем директора по научной работе.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С конца 1984-го по 2004 год Светлана Владимировна Березовская была директором Зональной научной библиотеки Ростовского государственного университета.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За годы работы она награждена медалью «Ветеран труда» (1989 г.), нагрудным знаком «Почетный работник высшего образования России» (1997 г.), ей присвоено почетное звание «Заслуженный работник культуры Российской Федерации» (2001 г.).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7030A0"/>
                </a:solidFill>
              </a:rPr>
              <a:t>Бондаренко Светлана Александровна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600200"/>
            <a:ext cx="3085113" cy="4572000"/>
          </a:xfrm>
        </p:spPr>
      </p:pic>
      <p:sp>
        <p:nvSpPr>
          <p:cNvPr id="6" name="TextBox 5"/>
          <p:cNvSpPr txBox="1"/>
          <p:nvPr/>
        </p:nvSpPr>
        <p:spPr>
          <a:xfrm>
            <a:off x="4538133" y="1794932"/>
            <a:ext cx="68410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rgbClr val="0070C0"/>
                </a:solidFill>
              </a:rPr>
              <a:t>       В 1996 году Светлана Александровна была принята на работу в ЗНБ РГУ ведущим методистом.</a:t>
            </a: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  2000-й год – переведена на должность заведующей научно-методическим отделом; 2003-й год – на должность заместителя директора по научной работе.</a:t>
            </a: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   С 2005 по 2012 </a:t>
            </a:r>
            <a:r>
              <a:rPr lang="ru-RU" sz="2000" i="1">
                <a:solidFill>
                  <a:srgbClr val="0070C0"/>
                </a:solidFill>
              </a:rPr>
              <a:t>годы была </a:t>
            </a:r>
            <a:r>
              <a:rPr lang="ru-RU" sz="2000" i="1" dirty="0">
                <a:solidFill>
                  <a:srgbClr val="0070C0"/>
                </a:solidFill>
              </a:rPr>
              <a:t>директором Научной библиотеки Ростовского университета.</a:t>
            </a:r>
          </a:p>
          <a:p>
            <a:pPr algn="just"/>
            <a:endParaRPr lang="ru-RU" sz="2000" i="1" dirty="0">
              <a:solidFill>
                <a:srgbClr val="0070C0"/>
              </a:solidFill>
            </a:endParaRPr>
          </a:p>
          <a:p>
            <a:pPr algn="just"/>
            <a:endParaRPr lang="ru-RU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Чараева</a:t>
            </a:r>
            <a:r>
              <a:rPr lang="ru-RU" sz="4800" b="1" dirty="0">
                <a:solidFill>
                  <a:srgbClr val="7030A0"/>
                </a:solidFill>
              </a:rPr>
              <a:t> Елизавета Петровна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867900" cy="4571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i="1" dirty="0">
                <a:solidFill>
                  <a:srgbClr val="00B0F0"/>
                </a:solidFill>
              </a:rPr>
              <a:t>     </a:t>
            </a:r>
            <a:r>
              <a:rPr lang="ru-RU" i="1" dirty="0">
                <a:solidFill>
                  <a:srgbClr val="0070C0"/>
                </a:solidFill>
              </a:rPr>
              <a:t>Первой заведующей библиотекой Ростовского педагогического института была </a:t>
            </a:r>
            <a:r>
              <a:rPr lang="ru-RU" i="1" dirty="0" err="1">
                <a:solidFill>
                  <a:srgbClr val="0070C0"/>
                </a:solidFill>
              </a:rPr>
              <a:t>Чараева</a:t>
            </a:r>
            <a:r>
              <a:rPr lang="ru-RU" i="1" dirty="0">
                <a:solidFill>
                  <a:srgbClr val="0070C0"/>
                </a:solidFill>
              </a:rPr>
              <a:t> Елизавета Петровна, которая работала на этой должности с 15.02.1944 по  30.07.1947 года.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С марта 1944 года институт восстановил свое прежнее наименование Ростовского-на-Дону государственного педагогического и учительского института. Сотрудникам библиотеки приходилось заново создавать фонд библиотеки. Большую помощь библиотеке в этот период оказывали преподаватели и сотрудники института, приносившие книги из своих собственных библиотек.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1946 году благодаря интенсивной работе всего коллектива института удалось создать условия для проведения учебных занятий по стабильным учебным планам. В этом же году была открыта аспирантура при 5 кафедрах института, возобновились научные исследования.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К августу 1947 года библиотека имела фонд в 50 000 книг. В отделе редкого фонда сохранилось несколько книг этого периода.  </a:t>
            </a:r>
          </a:p>
        </p:txBody>
      </p:sp>
    </p:spTree>
    <p:extLst>
      <p:ext uri="{BB962C8B-B14F-4D97-AF65-F5344CB8AC3E}">
        <p14:creationId xmlns:p14="http://schemas.microsoft.com/office/powerpoint/2010/main" val="7318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Норкина</a:t>
            </a:r>
            <a:r>
              <a:rPr lang="ru-RU" sz="4800" b="1" dirty="0">
                <a:solidFill>
                  <a:srgbClr val="7030A0"/>
                </a:solidFill>
              </a:rPr>
              <a:t> Вера Соломоновна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2" y="1600200"/>
            <a:ext cx="3099816" cy="43037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7912100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00B0F0"/>
                </a:solidFill>
              </a:rPr>
              <a:t>     </a:t>
            </a:r>
            <a:r>
              <a:rPr lang="ru-RU" i="1" dirty="0">
                <a:solidFill>
                  <a:srgbClr val="0070C0"/>
                </a:solidFill>
              </a:rPr>
              <a:t>С 30.07.1947 года по 03.01.1977 года заведующей библиотекой педагогического института была Норкина Вера Соломоновна. В эти годы была заложена основа книжного фонда библиотеки, созданы отдел обработки, учебный абонемент, читальный зал № 1, сектор по обслуживанию преподавателей и сотрудников, справочно-библиографический отдел.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В середине 50-х годов библиотека стала играть значительную роль в обеспечении учебного процесса. Книжный фонд ее составлял 195 623 экземпляра.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Библиотека института оказывала большую помощь студентам: организовывались выставки литературы на общеуниверситетских и специальных кафедрах, создавались библиографические указатели, тематические подборки, готовилась наглядная агитация.</a:t>
            </a:r>
          </a:p>
        </p:txBody>
      </p:sp>
    </p:spTree>
    <p:extLst>
      <p:ext uri="{BB962C8B-B14F-4D97-AF65-F5344CB8AC3E}">
        <p14:creationId xmlns:p14="http://schemas.microsoft.com/office/powerpoint/2010/main" val="23405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Шаталова Тамара Федоровна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8" y="1600199"/>
            <a:ext cx="3137662" cy="45719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89400" y="1905000"/>
            <a:ext cx="7505700" cy="45719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rgbClr val="00B0F0"/>
                </a:solidFill>
              </a:rPr>
              <a:t>    </a:t>
            </a:r>
            <a:r>
              <a:rPr lang="ru-RU" i="1" dirty="0">
                <a:solidFill>
                  <a:srgbClr val="0070C0"/>
                </a:solidFill>
              </a:rPr>
              <a:t>В январе 1977 года библиотеку Ростовского педагогического института возглавила Шаталова Тамара Федоровна. В это время в фондах библиотеки насчитывалось около 750 000 печатных единиц по различным отраслям знаний. С начала 80-х годов проводилась  активная работа по совершенствованию структуры библиотеки и улучшению качества обслуживания читателей.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Значительным событием в жизни института было открытие специализированного совета по защите кандидатских диссертаций по специальности «Теория и история педагогики», что поспособствовало созданию диссертационного фонда в библиотеке.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 Посвятив библиотеке 35 лет Тамара Федоровна в 2012 году ушла на заслуженный отдых.</a:t>
            </a:r>
          </a:p>
          <a:p>
            <a:pPr marL="0" indent="0" algn="just">
              <a:buNone/>
            </a:pPr>
            <a:r>
              <a:rPr lang="ru-RU" i="1" dirty="0">
                <a:solidFill>
                  <a:srgbClr val="0070C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887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>
                <a:solidFill>
                  <a:srgbClr val="7030A0"/>
                </a:solidFill>
              </a:rPr>
              <a:t>Гурба</a:t>
            </a:r>
            <a:r>
              <a:rPr lang="ru-RU" sz="4800" b="1" dirty="0">
                <a:solidFill>
                  <a:srgbClr val="7030A0"/>
                </a:solidFill>
              </a:rPr>
              <a:t> Ирина Валерьевна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05100" cy="39751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8700" y="1173162"/>
            <a:ext cx="8369300" cy="485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     </a:t>
            </a:r>
            <a:r>
              <a:rPr lang="ru-RU" i="1" dirty="0">
                <a:solidFill>
                  <a:srgbClr val="0070C0"/>
                </a:solidFill>
              </a:rPr>
              <a:t>Трудовая деятельность Ирины Валерьевны в библиотеке Ростовского педагогического института  началась  17 декабря 1975 года.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0070C0"/>
                </a:solidFill>
              </a:rPr>
              <a:t>     В 1986 году она была  назначена заведующей библиотеки в новом учебном корпусе № 3 на пос. Чкаловский РГПИ. В 2000 году переведена на должность заместителя директора библиотеки РГПУ. С января 2011 года становится  директором  библиотеки Педагогического института.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0070C0"/>
                </a:solidFill>
              </a:rPr>
              <a:t>     В октябре 2012 года образовывается Библиотечно-информационный центр Южного федерального университета и Ирина Валерьевна получает должность директора. С 10 апреля 2013 года она занимает должность директора Зональной научной библиотеки им. Ю. А. Жданова.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rgbClr val="0070C0"/>
                </a:solidFill>
              </a:rPr>
              <a:t>      В 2005 году ей было  присвоено звание «Ветеран труда».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4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3201</Words>
  <Application>Microsoft Office PowerPoint</Application>
  <PresentationFormat>Широкоэкранный</PresentationFormat>
  <Paragraphs>143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«Хранители                мудрости»</vt:lpstr>
      <vt:lpstr>Павлова Наталья Клавдиевна</vt:lpstr>
      <vt:lpstr>Олейникова Зинаида Алексеевна</vt:lpstr>
      <vt:lpstr>Березовская Светлана Владимировна</vt:lpstr>
      <vt:lpstr>Бондаренко Светлана Александровна</vt:lpstr>
      <vt:lpstr>Чараева Елизавета Петровна</vt:lpstr>
      <vt:lpstr>Норкина Вера Соломоновна</vt:lpstr>
      <vt:lpstr>Шаталова Тамара Федоровна</vt:lpstr>
      <vt:lpstr>Гурба Ирина Валерьевна</vt:lpstr>
      <vt:lpstr>Ткачева Вера Афанасьева</vt:lpstr>
      <vt:lpstr>        Меерович Фаина Иосифовна</vt:lpstr>
      <vt:lpstr>Кашлакова Тамара Сергеевна</vt:lpstr>
      <vt:lpstr>  Алексеевская Анастасия Семеновна</vt:lpstr>
      <vt:lpstr>Миесерова Софья Ивановна</vt:lpstr>
      <vt:lpstr>Цюпко                                      Скульт Александра Евстафьевна  Тамара Семеновна              </vt:lpstr>
      <vt:lpstr>Шевкоплясова Ружена Золтановна</vt:lpstr>
      <vt:lpstr>Кошеверова Светлана Владимировна</vt:lpstr>
      <vt:lpstr>Ермачкова Светлана Павловна</vt:lpstr>
      <vt:lpstr>Коганова – Дягтяр Софья Григорьевна</vt:lpstr>
      <vt:lpstr>Котлярова  Любовь Демьяновна</vt:lpstr>
      <vt:lpstr>Эристова Екатерина Петровна</vt:lpstr>
      <vt:lpstr>Ковалева Татьяна Владимировна</vt:lpstr>
      <vt:lpstr>Буткова Мария Александровна</vt:lpstr>
      <vt:lpstr>Балабекьян Аракси Арутюновна</vt:lpstr>
      <vt:lpstr>Кулабухова Александра Александровна</vt:lpstr>
      <vt:lpstr>Валькова Нина Николаевна</vt:lpstr>
      <vt:lpstr>Козлова Светлана Владимировна</vt:lpstr>
      <vt:lpstr>Семенова Зинаида Алексеевна</vt:lpstr>
      <vt:lpstr>Куршева Тамара Дмитриевна</vt:lpstr>
      <vt:lpstr>Однодворская Лидия Николаевна</vt:lpstr>
      <vt:lpstr>Монченко Галина Васильевна</vt:lpstr>
      <vt:lpstr>Презентация PowerPoint</vt:lpstr>
      <vt:lpstr>Шинкаренко Татьяна Николаевна</vt:lpstr>
      <vt:lpstr>Крамаренко Наталия Григорьевна</vt:lpstr>
      <vt:lpstr>Воронкова Анна Михайловна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2018-05-24T07:40:14Z</dcterms:created>
  <dcterms:modified xsi:type="dcterms:W3CDTF">2024-05-23T06:11:24Z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