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3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4.xml" ContentType="application/vnd.openxmlformats-officedocument.theme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0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1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67" r:id="rId4"/>
    <p:sldMasterId id="2147485179" r:id="rId5"/>
    <p:sldMasterId id="2147485193" r:id="rId6"/>
    <p:sldMasterId id="2147485198" r:id="rId7"/>
    <p:sldMasterId id="2147485206" r:id="rId8"/>
    <p:sldMasterId id="2147485212" r:id="rId9"/>
    <p:sldMasterId id="2147485242" r:id="rId10"/>
    <p:sldMasterId id="2147485274" r:id="rId11"/>
    <p:sldMasterId id="2147485290" r:id="rId12"/>
    <p:sldMasterId id="2147485322" r:id="rId13"/>
    <p:sldMasterId id="2147485329" r:id="rId14"/>
    <p:sldMasterId id="2147485336" r:id="rId15"/>
    <p:sldMasterId id="2147485342" r:id="rId16"/>
    <p:sldMasterId id="2147485386" r:id="rId17"/>
    <p:sldMasterId id="2147485392" r:id="rId18"/>
    <p:sldMasterId id="2147485396" r:id="rId19"/>
    <p:sldMasterId id="2147485404" r:id="rId20"/>
    <p:sldMasterId id="2147485431" r:id="rId21"/>
    <p:sldMasterId id="2147485445" r:id="rId22"/>
    <p:sldMasterId id="2147485450" r:id="rId23"/>
    <p:sldMasterId id="2147485464" r:id="rId24"/>
    <p:sldMasterId id="2147485479" r:id="rId25"/>
  </p:sldMasterIdLst>
  <p:notesMasterIdLst>
    <p:notesMasterId r:id="rId62"/>
  </p:notesMasterIdLst>
  <p:handoutMasterIdLst>
    <p:handoutMasterId r:id="rId63"/>
  </p:handoutMasterIdLst>
  <p:sldIdLst>
    <p:sldId id="1032" r:id="rId26"/>
    <p:sldId id="1072" r:id="rId27"/>
    <p:sldId id="1405" r:id="rId28"/>
    <p:sldId id="1055" r:id="rId29"/>
    <p:sldId id="1056" r:id="rId30"/>
    <p:sldId id="1057" r:id="rId31"/>
    <p:sldId id="1395" r:id="rId32"/>
    <p:sldId id="1391" r:id="rId33"/>
    <p:sldId id="1394" r:id="rId34"/>
    <p:sldId id="688" r:id="rId35"/>
    <p:sldId id="455" r:id="rId36"/>
    <p:sldId id="702" r:id="rId37"/>
    <p:sldId id="703" r:id="rId38"/>
    <p:sldId id="704" r:id="rId39"/>
    <p:sldId id="705" r:id="rId40"/>
    <p:sldId id="780" r:id="rId41"/>
    <p:sldId id="738" r:id="rId42"/>
    <p:sldId id="386" r:id="rId43"/>
    <p:sldId id="1051" r:id="rId44"/>
    <p:sldId id="340" r:id="rId45"/>
    <p:sldId id="1399" r:id="rId46"/>
    <p:sldId id="1170" r:id="rId47"/>
    <p:sldId id="388" r:id="rId48"/>
    <p:sldId id="411" r:id="rId49"/>
    <p:sldId id="389" r:id="rId50"/>
    <p:sldId id="1402" r:id="rId51"/>
    <p:sldId id="1403" r:id="rId52"/>
    <p:sldId id="1392" r:id="rId53"/>
    <p:sldId id="1404" r:id="rId54"/>
    <p:sldId id="1406" r:id="rId55"/>
    <p:sldId id="1407" r:id="rId56"/>
    <p:sldId id="1068" r:id="rId57"/>
    <p:sldId id="1069" r:id="rId58"/>
    <p:sldId id="1070" r:id="rId59"/>
    <p:sldId id="1408" r:id="rId60"/>
    <p:sldId id="354" r:id="rId61"/>
  </p:sldIdLst>
  <p:sldSz cx="9144000" cy="6858000" type="screen4x3"/>
  <p:notesSz cx="7315200" cy="9601200"/>
  <p:custDataLst>
    <p:tags r:id="rId64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000000"/>
    <a:srgbClr val="215968"/>
    <a:srgbClr val="B7DEE8"/>
    <a:srgbClr val="10253F"/>
    <a:srgbClr val="A41829"/>
    <a:srgbClr val="570D16"/>
    <a:srgbClr val="1F58D7"/>
    <a:srgbClr val="07124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2713" autoAdjust="0"/>
  </p:normalViewPr>
  <p:slideViewPr>
    <p:cSldViewPr snapToGrid="0">
      <p:cViewPr varScale="1">
        <p:scale>
          <a:sx n="67" d="100"/>
          <a:sy n="67" d="100"/>
        </p:scale>
        <p:origin x="13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2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0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2BFAC09-2DCB-4A16-9145-5DFF1B8549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6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2FA5458-0C6F-4A67-9F5B-8329021F77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9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33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BBD1450-E6F0-4BF1-9AC4-881C16A86A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F6F02-F05E-49E6-81FA-209EF4D856C9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F119920-0789-483C-8844-5B2E3E9209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38E8E566-7509-4330-AD7F-5E7831A1C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CB98432-D098-4544-8749-2E48D306A9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555A8-895A-4701-AE16-D94D59FE872B}" type="slidenum"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47D0E4-96E6-49EB-90CF-78B172E4D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26512542-B777-4BA4-9D8B-6B79B1DB8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2535274-4F0D-4436-9AFB-90D05F43E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6FC282C-A237-4BC1-990D-B54528673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3" rIns="96649" bIns="48323"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xfrm>
            <a:off x="731856" y="4560901"/>
            <a:ext cx="5851490" cy="4319548"/>
          </a:xfrm>
          <a:noFill/>
          <a:ln/>
        </p:spPr>
        <p:txBody>
          <a:bodyPr lIns="96649" tIns="48323" rIns="96649" bIns="48323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 txBox="1">
            <a:spLocks noGrp="1"/>
          </p:cNvSpPr>
          <p:nvPr/>
        </p:nvSpPr>
        <p:spPr bwMode="auto">
          <a:xfrm>
            <a:off x="4143271" y="912015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9" tIns="48323" rIns="96649" bIns="48323" anchor="b"/>
          <a:lstStyle/>
          <a:p>
            <a:pPr marL="0" marR="0" lvl="0" indent="0" algn="r" defTabSz="9656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456B-F775-4956-87EF-F05307930423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pPr marL="0" marR="0" lvl="0" indent="0" algn="r" defTabSz="965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8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68309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9" y="1068309"/>
            <a:ext cx="4362971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8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5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4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6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935"/>
            <a:ext cx="78867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2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95939"/>
            <a:ext cx="38862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95939"/>
            <a:ext cx="38862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28384"/>
            <a:ext cx="78867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3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75130"/>
            <a:ext cx="78867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57193"/>
            <a:ext cx="3887391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2398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5936146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19" y="4701212"/>
            <a:ext cx="5510006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619" y="1808923"/>
            <a:ext cx="5510006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6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5"/>
          <a:stretch/>
        </p:blipFill>
        <p:spPr>
          <a:xfrm>
            <a:off x="0" y="0"/>
            <a:ext cx="9144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0294"/>
            <a:ext cx="7886700" cy="1092819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2298837"/>
            <a:ext cx="7886700" cy="97962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0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5"/>
          <a:stretch/>
        </p:blipFill>
        <p:spPr>
          <a:xfrm>
            <a:off x="0" y="0"/>
            <a:ext cx="9144000" cy="173959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2298837"/>
            <a:ext cx="7886700" cy="97962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46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520687"/>
            <a:ext cx="78867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1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2815"/>
            <a:ext cx="78867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57758"/>
            <a:ext cx="7885509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2086"/>
            <a:ext cx="78867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7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3265618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2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5336870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5336065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151"/>
            <a:ext cx="2610853" cy="2221333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645300"/>
            <a:ext cx="2610459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1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184" y="171484"/>
            <a:ext cx="4635166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84" y="1631981"/>
            <a:ext cx="463516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88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5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FF995-D7F6-40F2-A4F4-022F5108C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37"/>
          <a:stretch/>
        </p:blipFill>
        <p:spPr>
          <a:xfrm>
            <a:off x="953" y="1"/>
            <a:ext cx="9142095" cy="6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1" y="2541645"/>
            <a:ext cx="7772399" cy="457200"/>
          </a:xfrm>
        </p:spPr>
        <p:txBody>
          <a:bodyPr/>
          <a:lstStyle>
            <a:lvl1pPr marL="0" indent="0" algn="ctr">
              <a:buNone/>
              <a:defRPr sz="15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7" y="4881254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7" y="4070497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7774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828801"/>
            <a:ext cx="3779174" cy="3429000"/>
          </a:xfrm>
        </p:spPr>
        <p:txBody>
          <a:bodyPr/>
          <a:lstStyle>
            <a:lvl1pPr marL="68580" indent="-342900"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5411788"/>
            <a:ext cx="8058150" cy="531812"/>
          </a:xfrm>
        </p:spPr>
        <p:txBody>
          <a:bodyPr/>
          <a:lstStyle>
            <a:lvl1pPr marL="0" indent="0">
              <a:buNone/>
              <a:defRPr sz="105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088236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12845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60740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4043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9815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0780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03626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2C4D-F68F-4BE6-8E38-D57B38E3E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D75C9A-375E-4B57-9703-E70566BC57A0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DBB1A-103F-4976-A0D3-F527D9D6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36F6-FCD8-435A-BFCB-BA0D717B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A08DBC0-F208-4FAF-8C4F-302EB2F3E48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241824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F0B5-5CB6-47D5-B60B-9F938122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AB334-36CC-4586-9E86-B2A62F495B93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9F3FC-418D-4ABE-897D-444210CC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DA555-D552-464A-BE83-7B453DBB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7012976-D2BF-4CD6-B377-E6C03ECB56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717189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1C4A8-AAE2-408D-9888-9A75C3FC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EEAE78-3D01-4F2F-A781-9F5EE839B657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CD2C-AD55-464F-A203-03BAA32F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A7AAE-4E1D-4DD6-99F3-6C87EA33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4BF0DAD-F22C-471A-8FAB-E6B6B74F90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4571292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D3801-A5D4-47F1-80B0-1E20D923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6120E9-5E22-424A-B48F-BC2FC0757DD8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3A5D-F424-4302-80ED-2537741F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8170E-9E4A-496C-8D48-7564DE00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F37540F-94F6-45A7-9DA7-2FB13EE054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75961594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C239C3-40A8-4857-9C94-30CDDDE4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9F6BE4-8AAF-4ED2-AB9A-8738C3B92543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FCEB1-FE30-40C1-B296-6038CBC01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8438B-5E22-4502-85FA-EA22D74F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543213E-4BB2-429F-A1FC-6CEDC2A4E59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890136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94E10-A8E5-49CB-90E9-BD755CDB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5FBB1B-330F-4DBE-85DB-7EF2E218398A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C6FFC-AB77-4AB7-9CFD-3C85A3DA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8B650-A632-4CFF-90E5-E23E0732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DAAF9C0-5012-4229-A6D8-DBC8271DFE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193376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E6206-CB77-49B5-B95E-9A4CFE8F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02E18C0-BCE8-42F7-9C61-9BDED1F6E087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B9D97-02AB-4DE2-BAD5-1A83485B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A7D6-BE1B-43D4-A332-8CDDE850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4CD4381-A00E-4FAE-8E3F-C3A104420F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4127468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9144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58826"/>
            <a:ext cx="7772400" cy="121281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50059"/>
            <a:ext cx="6858000" cy="88652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95479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61685"/>
            <a:ext cx="77724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17689"/>
            <a:ext cx="77724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02704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283301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77031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8" y="977031"/>
            <a:ext cx="4362972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7393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5939"/>
            <a:ext cx="78867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65962"/>
            <a:ext cx="78867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16241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25004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68309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9" y="1068309"/>
            <a:ext cx="4362971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218600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5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9382583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17046"/>
            <a:ext cx="78867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935"/>
            <a:ext cx="78867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47397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30496"/>
            <a:ext cx="38862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0496"/>
            <a:ext cx="38862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56493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95939"/>
            <a:ext cx="38862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95939"/>
            <a:ext cx="38862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28384"/>
            <a:ext cx="78867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552128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75130"/>
            <a:ext cx="78867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57193"/>
            <a:ext cx="3868340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17789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57193"/>
            <a:ext cx="3887391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17789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22319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2398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5936146" y="1630496"/>
            <a:ext cx="2579204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12004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19" y="4701212"/>
            <a:ext cx="5510006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619" y="1808923"/>
            <a:ext cx="5510006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6539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6814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9144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0294"/>
            <a:ext cx="7886700" cy="1092819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2298837"/>
            <a:ext cx="7886700" cy="97962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211982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520687"/>
            <a:ext cx="78867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0853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42815"/>
            <a:ext cx="78867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557758"/>
            <a:ext cx="7885509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887000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2086"/>
            <a:ext cx="78867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3443743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3265618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3265125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968014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5336870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589322"/>
            <a:ext cx="5336065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879509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151"/>
            <a:ext cx="2610853" cy="2221333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2645300"/>
            <a:ext cx="2610459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48066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184" y="171484"/>
            <a:ext cx="4635166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84" y="1631981"/>
            <a:ext cx="463516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016497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651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43890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1" y="2541645"/>
            <a:ext cx="7772399" cy="457200"/>
          </a:xfrm>
        </p:spPr>
        <p:txBody>
          <a:bodyPr/>
          <a:lstStyle>
            <a:lvl1pPr marL="0" indent="0" algn="ctr">
              <a:buNone/>
              <a:defRPr sz="15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7" y="4881254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7" y="4070497"/>
            <a:ext cx="3345629" cy="457200"/>
          </a:xfrm>
        </p:spPr>
        <p:txBody>
          <a:bodyPr/>
          <a:lstStyle>
            <a:lvl1pPr marL="0" indent="0" algn="l">
              <a:buNone/>
              <a:defRPr sz="1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688044744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84522263"/>
      </p:ext>
    </p:extLst>
  </p:cSld>
  <p:clrMapOvr>
    <a:masterClrMapping/>
  </p:clrMapOvr>
  <p:transition advClick="0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6490767"/>
      </p:ext>
    </p:extLst>
  </p:cSld>
  <p:clrMapOvr>
    <a:masterClrMapping/>
  </p:clrMapOvr>
  <p:transition advClick="0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1752509"/>
      </p:ext>
    </p:extLst>
  </p:cSld>
  <p:clrMapOvr>
    <a:masterClrMapping/>
  </p:clrMapOvr>
  <p:transition advClick="0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4905994"/>
      </p:ext>
    </p:extLst>
  </p:cSld>
  <p:clrMapOvr>
    <a:masterClrMapping/>
  </p:clrMapOvr>
  <p:transition advClick="0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82161600"/>
      </p:ext>
    </p:extLst>
  </p:cSld>
  <p:clrMapOvr>
    <a:masterClrMapping/>
  </p:clrMapOvr>
  <p:transition advClick="0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10362631"/>
      </p:ext>
    </p:extLst>
  </p:cSld>
  <p:clrMapOvr>
    <a:masterClrMapping/>
  </p:clrMapOvr>
  <p:transition advClick="0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18874"/>
      </p:ext>
    </p:extLst>
  </p:cSld>
  <p:clrMapOvr>
    <a:masterClrMapping/>
  </p:clrMapOvr>
  <p:transition advClick="0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643701"/>
      </p:ext>
    </p:extLst>
  </p:cSld>
  <p:clrMapOvr>
    <a:masterClrMapping/>
  </p:clrMapOvr>
  <p:transition advClick="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5272205"/>
      </p:ext>
    </p:extLst>
  </p:cSld>
  <p:clrMapOvr>
    <a:masterClrMapping/>
  </p:clrMapOvr>
  <p:transition advClick="0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9015110"/>
      </p:ext>
    </p:extLst>
  </p:cSld>
  <p:clrMapOvr>
    <a:masterClrMapping/>
  </p:clrMapOvr>
  <p:transition advClick="0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667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667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2003344"/>
      </p:ext>
    </p:extLst>
  </p:cSld>
  <p:clrMapOvr>
    <a:masterClrMapping/>
  </p:clrMapOvr>
  <p:transition advClick="0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914400"/>
            <a:ext cx="9144000" cy="566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0320240"/>
      </p:ext>
    </p:extLst>
  </p:cSld>
  <p:clrMapOvr>
    <a:masterClrMapping/>
  </p:clrMapOvr>
  <p:transition advClick="0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055813"/>
            <a:ext cx="40386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39420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96255000"/>
      </p:ext>
    </p:extLst>
  </p:cSld>
  <p:clrMapOvr>
    <a:masterClrMapping/>
  </p:clrMapOvr>
  <p:transition advClick="0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2A040-4F75-47E4-B5CC-31C07D9C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A77531-4A10-43AD-B75F-D52EA649B620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594A7-83AF-4FDA-9D46-59535995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5D1C5-2BDE-4289-B822-13300FF3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8013C76D-FFF5-45AC-8996-452E139CD09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3354485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048D4-14D5-4BD6-AC4C-3FA4725B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59BD3-073E-423E-B611-100E532A9536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C6CFE-D8FB-4FA4-A51E-24F563CD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7152-0B09-4177-8B80-FAE69B46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fld id="{62CDA752-4BB3-4A11-A983-AC57A80828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4773863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809DB60B-CA89-4F21-8C49-41CE0DA3E4DF}"/>
              </a:ext>
            </a:extLst>
          </p:cNvPr>
          <p:cNvCxnSpPr/>
          <p:nvPr userDrawn="1"/>
        </p:nvCxnSpPr>
        <p:spPr>
          <a:xfrm>
            <a:off x="463550" y="938213"/>
            <a:ext cx="824071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9245" y="1374371"/>
            <a:ext cx="1908000" cy="159743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800600" y="1374371"/>
            <a:ext cx="1908000" cy="159743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24696" y="3741600"/>
            <a:ext cx="1908000" cy="1598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800600" y="3741600"/>
            <a:ext cx="1908000" cy="1598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919245" y="2955600"/>
            <a:ext cx="1908000" cy="57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1200" b="1">
                <a:solidFill>
                  <a:schemeClr val="tx1"/>
                </a:solidFill>
                <a:latin typeface="+mn-lt"/>
                <a:ea typeface="Franchise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2823419" y="1371600"/>
            <a:ext cx="1440000" cy="21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 sz="110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800600" y="2955600"/>
            <a:ext cx="1908000" cy="57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1200" b="1">
                <a:solidFill>
                  <a:schemeClr val="tx1"/>
                </a:solidFill>
                <a:latin typeface="+mn-lt"/>
                <a:ea typeface="Franchise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6688114" y="1371600"/>
            <a:ext cx="1440000" cy="21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 sz="110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919244" y="5325904"/>
            <a:ext cx="1908000" cy="57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1200" b="1">
                <a:solidFill>
                  <a:schemeClr val="tx1"/>
                </a:solidFill>
                <a:latin typeface="+mn-lt"/>
                <a:ea typeface="Franchise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2827200" y="3741904"/>
            <a:ext cx="1440000" cy="21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 sz="110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800600" y="5325904"/>
            <a:ext cx="1908000" cy="57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1200" b="1">
                <a:solidFill>
                  <a:schemeClr val="tx1"/>
                </a:solidFill>
                <a:latin typeface="+mn-lt"/>
                <a:ea typeface="Franchise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6686680" y="3741904"/>
            <a:ext cx="1440000" cy="216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 sz="110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57200" y="351150"/>
            <a:ext cx="8305800" cy="5905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000" b="1" spc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60473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10698-CF49-4332-A46E-5E53E7FB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9BFF1F-CC98-42FE-BAF8-52075B2AA8A9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72A2A-C0F2-424B-8773-3EA98C82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8FD2A-442C-4BDE-A1B8-5506F0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fld id="{E40AB5BF-9263-4B36-858F-CECDCB6CE0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738194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8740392"/>
      </p:ext>
    </p:extLst>
  </p:cSld>
  <p:clrMapOvr>
    <a:masterClrMapping/>
  </p:clrMapOvr>
  <p:transition advClick="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8536181"/>
      </p:ext>
    </p:extLst>
  </p:cSld>
  <p:clrMapOvr>
    <a:masterClrMapping/>
  </p:clrMapOvr>
  <p:transition advClick="0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5430822"/>
      </p:ext>
    </p:extLst>
  </p:cSld>
  <p:clrMapOvr>
    <a:masterClrMapping/>
  </p:clrMapOvr>
  <p:transition advClick="0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8918158"/>
      </p:ext>
    </p:extLst>
  </p:cSld>
  <p:clrMapOvr>
    <a:masterClrMapping/>
  </p:clrMapOvr>
  <p:transition advClick="0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274284"/>
      </p:ext>
    </p:extLst>
  </p:cSld>
  <p:clrMapOvr>
    <a:masterClrMapping/>
  </p:clrMapOvr>
  <p:transition advClick="0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19027217"/>
      </p:ext>
    </p:extLst>
  </p:cSld>
  <p:clrMapOvr>
    <a:masterClrMapping/>
  </p:clrMapOvr>
  <p:transition advClick="0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136161"/>
      </p:ext>
    </p:extLst>
  </p:cSld>
  <p:clrMapOvr>
    <a:masterClrMapping/>
  </p:clrMapOvr>
  <p:transition advClick="0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892098"/>
      </p:ext>
    </p:extLst>
  </p:cSld>
  <p:clrMapOvr>
    <a:masterClrMapping/>
  </p:clrMapOvr>
  <p:transition advClick="0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1638056"/>
      </p:ext>
    </p:extLst>
  </p:cSld>
  <p:clrMapOvr>
    <a:masterClrMapping/>
  </p:clrMapOvr>
  <p:transition advClick="0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0596469"/>
      </p:ext>
    </p:extLst>
  </p:cSld>
  <p:clrMapOvr>
    <a:masterClrMapping/>
  </p:clrMapOvr>
  <p:transition advClick="0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667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667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264046"/>
      </p:ext>
    </p:extLst>
  </p:cSld>
  <p:clrMapOvr>
    <a:masterClrMapping/>
  </p:clrMapOvr>
  <p:transition advClick="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914400"/>
            <a:ext cx="9144000" cy="566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0340453"/>
      </p:ext>
    </p:extLst>
  </p:cSld>
  <p:clrMapOvr>
    <a:masterClrMapping/>
  </p:clrMapOvr>
  <p:transition advClick="0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055813"/>
            <a:ext cx="40386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39420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7155587"/>
      </p:ext>
    </p:extLst>
  </p:cSld>
  <p:clrMapOvr>
    <a:masterClrMapping/>
  </p:clrMapOvr>
  <p:transition advClick="0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06293388"/>
      </p:ext>
    </p:extLst>
  </p:cSld>
  <p:clrMapOvr>
    <a:masterClrMapping/>
  </p:clrMapOvr>
  <p:transition advClick="0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2905889"/>
      </p:ext>
    </p:extLst>
  </p:cSld>
  <p:clrMapOvr>
    <a:masterClrMapping/>
  </p:clrMapOvr>
  <p:transition advClick="0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604689"/>
      </p:ext>
    </p:extLst>
  </p:cSld>
  <p:clrMapOvr>
    <a:masterClrMapping/>
  </p:clrMapOvr>
  <p:transition advClick="0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6992051"/>
      </p:ext>
    </p:extLst>
  </p:cSld>
  <p:clrMapOvr>
    <a:masterClrMapping/>
  </p:clrMapOvr>
  <p:transition advClick="0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2729715"/>
      </p:ext>
    </p:extLst>
  </p:cSld>
  <p:clrMapOvr>
    <a:masterClrMapping/>
  </p:clrMapOvr>
  <p:transition advClick="0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037389"/>
      </p:ext>
    </p:extLst>
  </p:cSld>
  <p:clrMapOvr>
    <a:masterClrMapping/>
  </p:clrMapOvr>
  <p:transition advClick="0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76239"/>
      </p:ext>
    </p:extLst>
  </p:cSld>
  <p:clrMapOvr>
    <a:masterClrMapping/>
  </p:clrMapOvr>
  <p:transition advClick="0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5008811"/>
      </p:ext>
    </p:extLst>
  </p:cSld>
  <p:clrMapOvr>
    <a:masterClrMapping/>
  </p:clrMapOvr>
  <p:transition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3780248"/>
      </p:ext>
    </p:extLst>
  </p:cSld>
  <p:clrMapOvr>
    <a:masterClrMapping/>
  </p:clrMapOvr>
  <p:transition advClick="0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4342402"/>
      </p:ext>
    </p:extLst>
  </p:cSld>
  <p:clrMapOvr>
    <a:masterClrMapping/>
  </p:clrMapOvr>
  <p:transition advClick="0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667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667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67662772"/>
      </p:ext>
    </p:extLst>
  </p:cSld>
  <p:clrMapOvr>
    <a:masterClrMapping/>
  </p:clrMapOvr>
  <p:transition advClick="0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914400"/>
            <a:ext cx="9144000" cy="566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9103077"/>
      </p:ext>
    </p:extLst>
  </p:cSld>
  <p:clrMapOvr>
    <a:masterClrMapping/>
  </p:clrMapOvr>
  <p:transition advClick="0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055813"/>
            <a:ext cx="40386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39420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2919592"/>
      </p:ext>
    </p:extLst>
  </p:cSld>
  <p:clrMapOvr>
    <a:masterClrMapping/>
  </p:clrMapOvr>
  <p:transition advClick="0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0302448"/>
      </p:ext>
    </p:extLst>
  </p:cSld>
  <p:clrMapOvr>
    <a:masterClrMapping/>
  </p:clrMapOvr>
  <p:transition advClick="0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8561098"/>
      </p:ext>
    </p:extLst>
  </p:cSld>
  <p:clrMapOvr>
    <a:masterClrMapping/>
  </p:clrMapOvr>
  <p:transition advClick="0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5201860"/>
      </p:ext>
    </p:extLst>
  </p:cSld>
  <p:clrMapOvr>
    <a:masterClrMapping/>
  </p:clrMapOvr>
  <p:transition advClick="0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9709721"/>
      </p:ext>
    </p:extLst>
  </p:cSld>
  <p:clrMapOvr>
    <a:masterClrMapping/>
  </p:clrMapOvr>
  <p:transition advClick="0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0129875"/>
      </p:ext>
    </p:extLst>
  </p:cSld>
  <p:clrMapOvr>
    <a:masterClrMapping/>
  </p:clrMapOvr>
  <p:transition advClick="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37056746"/>
      </p:ext>
    </p:extLst>
  </p:cSld>
  <p:clrMapOvr>
    <a:masterClrMapping/>
  </p:clrMapOvr>
  <p:transition advClick="0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23757"/>
      </p:ext>
    </p:extLst>
  </p:cSld>
  <p:clrMapOvr>
    <a:masterClrMapping/>
  </p:clrMapOvr>
  <p:transition advClick="0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8294998"/>
      </p:ext>
    </p:extLst>
  </p:cSld>
  <p:clrMapOvr>
    <a:masterClrMapping/>
  </p:clrMapOvr>
  <p:transition advClick="0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5830820"/>
      </p:ext>
    </p:extLst>
  </p:cSld>
  <p:clrMapOvr>
    <a:masterClrMapping/>
  </p:clrMapOvr>
  <p:transition advClick="0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7368097"/>
      </p:ext>
    </p:extLst>
  </p:cSld>
  <p:clrMapOvr>
    <a:masterClrMapping/>
  </p:clrMapOvr>
  <p:transition advClick="0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667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667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2286198"/>
      </p:ext>
    </p:extLst>
  </p:cSld>
  <p:clrMapOvr>
    <a:masterClrMapping/>
  </p:clrMapOvr>
  <p:transition advClick="0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914400"/>
            <a:ext cx="9144000" cy="566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4914796"/>
      </p:ext>
    </p:extLst>
  </p:cSld>
  <p:clrMapOvr>
    <a:masterClrMapping/>
  </p:clrMapOvr>
  <p:transition advClick="0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055813"/>
            <a:ext cx="40386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39420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6391481"/>
      </p:ext>
    </p:extLst>
  </p:cSld>
  <p:clrMapOvr>
    <a:masterClrMapping/>
  </p:clrMapOvr>
  <p:transition advClick="0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9808072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CCF125F-5ECE-4125-875A-CE8DB6AEC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1161052-C2A6-42CB-B0A6-A45BB448623B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CCF3221-A877-4756-B9A1-E8E1130611F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95F89-96EF-A548-84A3-934B2C601EDF}" type="datetime1">
              <a:rPr lang="en-US"/>
              <a:pPr>
                <a:defRPr/>
              </a:pPr>
              <a:t>11/7/2022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30321"/>
      </p:ext>
    </p:extLst>
  </p:cSld>
  <p:clrMapOvr>
    <a:masterClrMapping/>
  </p:clrMapOvr>
  <p:transition spd="med">
    <p:fade/>
  </p:transition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76953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5049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06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55668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71223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3866256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0353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464810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531421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542123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219200"/>
            <a:ext cx="2286000" cy="5562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219200"/>
            <a:ext cx="6705600" cy="5562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492875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876800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889305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6041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31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7812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274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975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53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422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2384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71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489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3382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500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0306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1799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664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81" y="5572072"/>
            <a:ext cx="8450132" cy="49444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761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4875"/>
            <a:ext cx="7772400" cy="87301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29113"/>
            <a:ext cx="6400800" cy="81937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338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7441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165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3129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923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795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935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315200" cy="3419139"/>
          </a:xfrm>
        </p:spPr>
        <p:txBody>
          <a:bodyPr lIns="27432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0547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4865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41903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3618-7367-44BA-AA46-B985D87D62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48C1-D80F-4685-B12B-22C4CA705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1450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56946-C2E0-4C68-82D6-F6A282C58F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145E-60DC-42C8-9451-8EE28322A6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5978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6EFD4-70FA-4170-BDF7-85590C2B28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A6D8-F949-414D-BE5E-3C6BFF89DA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868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9AA09-DA74-4776-A55A-54AF1F220B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88A0-EB70-4F95-A881-6406997E7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0625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93080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48927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3618-7367-44BA-AA46-B985D87D62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48C1-D80F-4685-B12B-22C4CA705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1421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56946-C2E0-4C68-82D6-F6A282C58F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145E-60DC-42C8-9451-8EE28322A6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131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6EFD4-70FA-4170-BDF7-85590C2B28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A6D8-F949-414D-BE5E-3C6BFF89DA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1066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52799"/>
            <a:ext cx="4040188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514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352799"/>
            <a:ext cx="4041775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9AA09-DA74-4776-A55A-54AF1F220B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88A0-EB70-4F95-A881-6406997E77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7617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908891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55755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1479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B54763F9-5F11-4864-AA58-B2DD90CDAB99}" type="datetimeFigureOut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A92BA0E1-B9AF-48A5-BE05-8CEFC67EC7BA}" type="slidenum">
              <a:rPr lang="en-US">
                <a:solidFill>
                  <a:prstClr val="black"/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3772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27004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3646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4506"/>
            <a:ext cx="77724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41645"/>
            <a:ext cx="77723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539266" y="4881254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539266" y="4070497"/>
            <a:ext cx="334562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4229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5"/>
          <a:stretch/>
        </p:blipFill>
        <p:spPr>
          <a:xfrm>
            <a:off x="0" y="0"/>
            <a:ext cx="9144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58826"/>
            <a:ext cx="7772400" cy="1212812"/>
          </a:xfrm>
        </p:spPr>
        <p:txBody>
          <a:bodyPr anchor="b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50059"/>
            <a:ext cx="6858000" cy="88652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11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61685"/>
            <a:ext cx="77724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17689"/>
            <a:ext cx="77724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3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9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77031"/>
            <a:ext cx="3260681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378" y="977031"/>
            <a:ext cx="4362972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3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5939"/>
            <a:ext cx="78867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665962"/>
            <a:ext cx="78867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3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6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9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Relationship Id="rId9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6.jpe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abel_PPT_Cove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MEDLINE Complete_PPT_Template.jpg"/>
          <p:cNvPicPr>
            <a:picLocks noChangeAspect="1"/>
          </p:cNvPicPr>
          <p:nvPr userDrawn="1"/>
        </p:nvPicPr>
        <p:blipFill>
          <a:blip r:embed="rId14" cstate="print"/>
          <a:srcRect t="90000"/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  <p:sldLayoutId id="2147485170" r:id="rId3"/>
    <p:sldLayoutId id="2147485171" r:id="rId4"/>
    <p:sldLayoutId id="2147485172" r:id="rId5"/>
    <p:sldLayoutId id="2147485173" r:id="rId6"/>
    <p:sldLayoutId id="2147485174" r:id="rId7"/>
    <p:sldLayoutId id="2147485175" r:id="rId8"/>
    <p:sldLayoutId id="2147485176" r:id="rId9"/>
    <p:sldLayoutId id="2147485177" r:id="rId10"/>
    <p:sldLayoutId id="2147485178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65A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white_grad.png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A2D35C-A16B-4365-9314-D74175E3FFB1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2DDEE6-8FA4-4942-983D-66752B195942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698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white_grad.png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G_header.jpg"/>
          <p:cNvPicPr>
            <a:picLocks noChangeAspect="1"/>
          </p:cNvPicPr>
          <p:nvPr userDrawn="1"/>
        </p:nvPicPr>
        <p:blipFill>
          <a:blip r:embed="rId9" cstate="print"/>
          <a:srcRect b="84444"/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667000"/>
            <a:ext cx="82296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A2D35C-A16B-4365-9314-D74175E3FFB1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2DDEE6-8FA4-4942-983D-66752B195942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359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0" r:id="rId1"/>
    <p:sldLayoutId id="2147485331" r:id="rId2"/>
    <p:sldLayoutId id="2147485332" r:id="rId3"/>
    <p:sldLayoutId id="2147485333" r:id="rId4"/>
    <p:sldLayoutId id="2147485334" r:id="rId5"/>
    <p:sldLayoutId id="2147485335" r:id="rId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38"/>
          <a:stretch/>
        </p:blipFill>
        <p:spPr>
          <a:xfrm>
            <a:off x="378" y="283"/>
            <a:ext cx="9143244" cy="13551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3"/>
          <a:stretch/>
        </p:blipFill>
        <p:spPr>
          <a:xfrm>
            <a:off x="378" y="6379285"/>
            <a:ext cx="9143244" cy="4784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109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73336"/>
            <a:ext cx="78867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198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37" y="6599832"/>
            <a:ext cx="1120593" cy="18190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99158" y="6576534"/>
            <a:ext cx="1331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4"/>
                </a:solidFill>
              </a:rPr>
              <a:t>|  health.ebsco.com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90" y="6576534"/>
            <a:ext cx="33762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750" b="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54152" y="6701882"/>
            <a:ext cx="668461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90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  <p:sldLayoutId id="2147485354" r:id="rId12"/>
    <p:sldLayoutId id="2147485355" r:id="rId13"/>
    <p:sldLayoutId id="2147485356" r:id="rId14"/>
    <p:sldLayoutId id="2147485357" r:id="rId15"/>
    <p:sldLayoutId id="2147485358" r:id="rId16"/>
    <p:sldLayoutId id="2147485359" r:id="rId17"/>
    <p:sldLayoutId id="2147485360" r:id="rId18"/>
    <p:sldLayoutId id="2147485361" r:id="rId19"/>
    <p:sldLayoutId id="2147485362" r:id="rId20"/>
    <p:sldLayoutId id="2147485363" r:id="rId21"/>
    <p:sldLayoutId id="2147485364" r:id="rId22"/>
    <p:sldLayoutId id="2147485365" r:id="rId23"/>
    <p:sldLayoutId id="2147485366" r:id="rId24"/>
    <p:sldLayoutId id="2147485367" r:id="rId25"/>
    <p:sldLayoutId id="2147485368" r:id="rId26"/>
    <p:sldLayoutId id="2147485369" r:id="rId27"/>
    <p:sldLayoutId id="2147485370" r:id="rId28"/>
    <p:sldLayoutId id="214748537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7"/>
          <a:stretch/>
        </p:blipFill>
        <p:spPr>
          <a:xfrm>
            <a:off x="378" y="6400800"/>
            <a:ext cx="9143244" cy="456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65"/>
          <a:stretch/>
        </p:blipFill>
        <p:spPr>
          <a:xfrm>
            <a:off x="378" y="284"/>
            <a:ext cx="9143244" cy="1312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7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7" r:id="rId1"/>
    <p:sldLayoutId id="2147485388" r:id="rId2"/>
    <p:sldLayoutId id="2147485389" r:id="rId3"/>
    <p:sldLayoutId id="2147485390" r:id="rId4"/>
    <p:sldLayoutId id="2147485391" r:id="rId5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70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3" r:id="rId1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M:\Creative Services\Templates\PPTs\EBSCO Health PPT Templates\EBSCO Health PPT Templates_PNGs\MEDLINE Complete_PPT_Template.png">
            <a:extLst>
              <a:ext uri="{FF2B5EF4-FFF2-40B4-BE49-F238E27FC236}">
                <a16:creationId xmlns:a16="http://schemas.microsoft.com/office/drawing/2014/main" id="{B8FACA6C-84F1-4D4D-B46B-9494DEA6B8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2"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>
            <a:extLst>
              <a:ext uri="{FF2B5EF4-FFF2-40B4-BE49-F238E27FC236}">
                <a16:creationId xmlns:a16="http://schemas.microsoft.com/office/drawing/2014/main" id="{A94D0697-7402-4D27-8707-44F4CA660A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5124" name="Text Placeholder 2">
            <a:extLst>
              <a:ext uri="{FF2B5EF4-FFF2-40B4-BE49-F238E27FC236}">
                <a16:creationId xmlns:a16="http://schemas.microsoft.com/office/drawing/2014/main" id="{5E868F43-90FA-4515-9613-8C28B6955D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8EEB-7663-4087-9AFC-C7D5DD6AC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DD2CA05D-771B-420F-9676-B6BEBC852046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90059-A1DE-4CC8-A239-9E197D1B2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E50E-99C5-4CC6-B462-CF7B1ED99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E930C7D-70EA-4E14-B360-96E229285C9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73336"/>
            <a:ext cx="78867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198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BC582-0D17-3143-9255-E702F74BE370}"/>
              </a:ext>
            </a:extLst>
          </p:cNvPr>
          <p:cNvSpPr txBox="1"/>
          <p:nvPr userDrawn="1"/>
        </p:nvSpPr>
        <p:spPr>
          <a:xfrm>
            <a:off x="199158" y="6576534"/>
            <a:ext cx="1331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909D0-163C-594B-97C6-17348591E473}"/>
              </a:ext>
            </a:extLst>
          </p:cNvPr>
          <p:cNvSpPr txBox="1"/>
          <p:nvPr userDrawn="1"/>
        </p:nvSpPr>
        <p:spPr>
          <a:xfrm>
            <a:off x="-25090" y="6576534"/>
            <a:ext cx="33762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</a:rPr>
              <a:pPr algn="ctr"/>
              <a:t>‹#›</a:t>
            </a:fld>
            <a:endParaRPr lang="en-US" sz="75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577625-CC98-FC46-A3D9-56AA4BA5F106}"/>
              </a:ext>
            </a:extLst>
          </p:cNvPr>
          <p:cNvCxnSpPr/>
          <p:nvPr userDrawn="1"/>
        </p:nvCxnSpPr>
        <p:spPr>
          <a:xfrm>
            <a:off x="1154152" y="6701882"/>
            <a:ext cx="721080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2BBF46C-9FF6-174C-BCC4-7385D81694E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58" y="6599832"/>
            <a:ext cx="623167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  <p:sldLayoutId id="2147485426" r:id="rId22"/>
    <p:sldLayoutId id="2147485427" r:id="rId23"/>
    <p:sldLayoutId id="2147485428" r:id="rId24"/>
    <p:sldLayoutId id="2147485429" r:id="rId25"/>
    <p:sldLayoutId id="2147485430" r:id="rId26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host_header">
            <a:extLst>
              <a:ext uri="{FF2B5EF4-FFF2-40B4-BE49-F238E27FC236}">
                <a16:creationId xmlns:a16="http://schemas.microsoft.com/office/drawing/2014/main" id="{22765727-4D9B-49A0-A856-4C1282389A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4FEB3733-31EB-4830-AAB3-CCF64F172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C459ABF-B2EA-4C59-8C75-9702E5479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3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  <p:sldLayoutId id="2147485433" r:id="rId2"/>
    <p:sldLayoutId id="2147485434" r:id="rId3"/>
    <p:sldLayoutId id="2147485435" r:id="rId4"/>
    <p:sldLayoutId id="2147485436" r:id="rId5"/>
    <p:sldLayoutId id="2147485437" r:id="rId6"/>
    <p:sldLayoutId id="2147485438" r:id="rId7"/>
    <p:sldLayoutId id="2147485439" r:id="rId8"/>
    <p:sldLayoutId id="2147485440" r:id="rId9"/>
    <p:sldLayoutId id="2147485441" r:id="rId10"/>
    <p:sldLayoutId id="2147485442" r:id="rId11"/>
    <p:sldLayoutId id="2147485443" r:id="rId12"/>
    <p:sldLayoutId id="2147485444" r:id="rId13"/>
  </p:sldLayoutIdLst>
  <p:transition advClick="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Untitled-1.jpg">
            <a:extLst>
              <a:ext uri="{FF2B5EF4-FFF2-40B4-BE49-F238E27FC236}">
                <a16:creationId xmlns:a16="http://schemas.microsoft.com/office/drawing/2014/main" id="{DDCD6EF0-B477-4922-945B-4912148AE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CFAE0C-885C-4B90-8BC5-58D5DD455666}"/>
              </a:ext>
            </a:extLst>
          </p:cNvPr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052" name="Content Placeholder 19" descr="EIS Logo_CMYK_Vertical.png">
            <a:extLst>
              <a:ext uri="{FF2B5EF4-FFF2-40B4-BE49-F238E27FC236}">
                <a16:creationId xmlns:a16="http://schemas.microsoft.com/office/drawing/2014/main" id="{CC8396BE-F9F0-4B9E-B434-E1830E7C7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6408738"/>
            <a:ext cx="9318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65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6" r:id="rId1"/>
    <p:sldLayoutId id="2147485447" r:id="rId2"/>
    <p:sldLayoutId id="2147485448" r:id="rId3"/>
    <p:sldLayoutId id="2147485449" r:id="rId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BSCO Health_PPT_Templat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65A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Ehost_header">
            <a:extLst>
              <a:ext uri="{FF2B5EF4-FFF2-40B4-BE49-F238E27FC236}">
                <a16:creationId xmlns:a16="http://schemas.microsoft.com/office/drawing/2014/main" id="{60E6B502-42CF-4467-82C7-2A4140451C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13AE5C6B-5C53-47CA-B976-5C5F79E41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3362CAF2-86DE-4271-AB2C-C035A05DD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2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1" r:id="rId1"/>
    <p:sldLayoutId id="2147485452" r:id="rId2"/>
    <p:sldLayoutId id="2147485453" r:id="rId3"/>
    <p:sldLayoutId id="2147485454" r:id="rId4"/>
    <p:sldLayoutId id="2147485455" r:id="rId5"/>
    <p:sldLayoutId id="2147485456" r:id="rId6"/>
    <p:sldLayoutId id="2147485457" r:id="rId7"/>
    <p:sldLayoutId id="2147485458" r:id="rId8"/>
    <p:sldLayoutId id="2147485459" r:id="rId9"/>
    <p:sldLayoutId id="2147485460" r:id="rId10"/>
    <p:sldLayoutId id="2147485461" r:id="rId11"/>
    <p:sldLayoutId id="2147485462" r:id="rId12"/>
    <p:sldLayoutId id="2147485463" r:id="rId13"/>
  </p:sldLayoutIdLst>
  <p:transition advClick="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Ehost_header">
            <a:extLst>
              <a:ext uri="{FF2B5EF4-FFF2-40B4-BE49-F238E27FC236}">
                <a16:creationId xmlns:a16="http://schemas.microsoft.com/office/drawing/2014/main" id="{28F3224B-D8B7-454C-92AE-5D11F51CB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43F8E447-55F0-4746-8470-6EFFDDA68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67C81B2-44B0-4151-9016-218F66887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73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5" r:id="rId1"/>
    <p:sldLayoutId id="2147485466" r:id="rId2"/>
    <p:sldLayoutId id="2147485467" r:id="rId3"/>
    <p:sldLayoutId id="2147485468" r:id="rId4"/>
    <p:sldLayoutId id="2147485469" r:id="rId5"/>
    <p:sldLayoutId id="2147485470" r:id="rId6"/>
    <p:sldLayoutId id="2147485471" r:id="rId7"/>
    <p:sldLayoutId id="2147485472" r:id="rId8"/>
    <p:sldLayoutId id="2147485473" r:id="rId9"/>
    <p:sldLayoutId id="2147485474" r:id="rId10"/>
    <p:sldLayoutId id="2147485475" r:id="rId11"/>
    <p:sldLayoutId id="2147485476" r:id="rId12"/>
    <p:sldLayoutId id="2147485477" r:id="rId13"/>
  </p:sldLayoutIdLst>
  <p:transition advClick="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host_header">
            <a:extLst>
              <a:ext uri="{FF2B5EF4-FFF2-40B4-BE49-F238E27FC236}">
                <a16:creationId xmlns:a16="http://schemas.microsoft.com/office/drawing/2014/main" id="{2D0999E8-E8B6-431F-AE0E-241FAA5A05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5E7BA1E-DFA9-42F8-AB79-31E3DD13F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A359FF9-DAF6-4D1B-ACAB-04D3228AD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58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0" r:id="rId1"/>
    <p:sldLayoutId id="2147485481" r:id="rId2"/>
    <p:sldLayoutId id="2147485482" r:id="rId3"/>
    <p:sldLayoutId id="2147485483" r:id="rId4"/>
    <p:sldLayoutId id="2147485484" r:id="rId5"/>
    <p:sldLayoutId id="2147485485" r:id="rId6"/>
    <p:sldLayoutId id="2147485486" r:id="rId7"/>
    <p:sldLayoutId id="2147485487" r:id="rId8"/>
    <p:sldLayoutId id="2147485488" r:id="rId9"/>
    <p:sldLayoutId id="2147485489" r:id="rId10"/>
    <p:sldLayoutId id="2147485490" r:id="rId11"/>
    <p:sldLayoutId id="2147485491" r:id="rId12"/>
    <p:sldLayoutId id="2147485492" r:id="rId13"/>
    <p:sldLayoutId id="2147485493" r:id="rId14"/>
  </p:sldLayoutIdLst>
  <p:transition advClick="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b="77778"/>
          <a:stretch>
            <a:fillRect/>
          </a:stretch>
        </p:blipFill>
        <p:spPr bwMode="auto">
          <a:xfrm>
            <a:off x="0" y="0"/>
            <a:ext cx="9144001" cy="1524000"/>
          </a:xfrm>
          <a:prstGeom prst="rect">
            <a:avLst/>
          </a:prstGeom>
          <a:noFill/>
        </p:spPr>
      </p:pic>
      <p:pic>
        <p:nvPicPr>
          <p:cNvPr id="22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t="91111"/>
          <a:stretch>
            <a:fillRect/>
          </a:stretch>
        </p:blipFill>
        <p:spPr bwMode="auto">
          <a:xfrm>
            <a:off x="0" y="6248400"/>
            <a:ext cx="9144001" cy="6096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4" r:id="rId1"/>
    <p:sldLayoutId id="2147485195" r:id="rId2"/>
    <p:sldLayoutId id="2147485196" r:id="rId3"/>
    <p:sldLayoutId id="2147485197" r:id="rId4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10" cstate="print"/>
          <a:srcRect t="91111"/>
          <a:stretch>
            <a:fillRect/>
          </a:stretch>
        </p:blipFill>
        <p:spPr bwMode="auto">
          <a:xfrm>
            <a:off x="0" y="6248400"/>
            <a:ext cx="9144001" cy="6096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9" r:id="rId1"/>
    <p:sldLayoutId id="2147485200" r:id="rId2"/>
    <p:sldLayoutId id="2147485201" r:id="rId3"/>
    <p:sldLayoutId id="2147485202" r:id="rId4"/>
    <p:sldLayoutId id="2147485203" r:id="rId5"/>
    <p:sldLayoutId id="2147485204" r:id="rId6"/>
    <p:sldLayoutId id="2147485205" r:id="rId7"/>
    <p:sldLayoutId id="2147485478" r:id="rId8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b="77778"/>
          <a:stretch>
            <a:fillRect/>
          </a:stretch>
        </p:blipFill>
        <p:spPr bwMode="auto">
          <a:xfrm>
            <a:off x="0" y="0"/>
            <a:ext cx="9144001" cy="1524000"/>
          </a:xfrm>
          <a:prstGeom prst="rect">
            <a:avLst/>
          </a:prstGeom>
          <a:noFill/>
        </p:spPr>
      </p:pic>
      <p:pic>
        <p:nvPicPr>
          <p:cNvPr id="22" name="Picture 10" descr="M:\Creative Services\Templates\PPTs\EBSCO Health PPT Templates\EBSCO Health PPT Templates_PNGs\MEDLINE Complete_PPT_Template.png"/>
          <p:cNvPicPr>
            <a:picLocks noChangeAspect="1" noChangeArrowheads="1"/>
          </p:cNvPicPr>
          <p:nvPr userDrawn="1"/>
        </p:nvPicPr>
        <p:blipFill>
          <a:blip r:embed="rId6" cstate="print"/>
          <a:srcRect t="91111"/>
          <a:stretch>
            <a:fillRect/>
          </a:stretch>
        </p:blipFill>
        <p:spPr bwMode="auto">
          <a:xfrm>
            <a:off x="0" y="6248400"/>
            <a:ext cx="9144001" cy="6096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  <p:sldLayoutId id="2147485208" r:id="rId2"/>
    <p:sldLayoutId id="2147485209" r:id="rId3"/>
    <p:sldLayoutId id="2147485210" r:id="rId4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PPT_backgrou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83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16" r:id="rId4"/>
    <p:sldLayoutId id="2147485217" r:id="rId5"/>
    <p:sldLayoutId id="2147485218" r:id="rId6"/>
    <p:sldLayoutId id="2147485219" r:id="rId7"/>
    <p:sldLayoutId id="2147485220" r:id="rId8"/>
    <p:sldLayoutId id="2147485221" r:id="rId9"/>
    <p:sldLayoutId id="2147485222" r:id="rId10"/>
    <p:sldLayoutId id="2147485223" r:id="rId11"/>
    <p:sldLayoutId id="2147485224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rtl="0" eaLnBrk="0" fontAlgn="base" hangingPunct="0">
        <a:spcBef>
          <a:spcPct val="4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3"/>
          <a:stretch/>
        </p:blipFill>
        <p:spPr>
          <a:xfrm>
            <a:off x="378" y="6379285"/>
            <a:ext cx="9143244" cy="4784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62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3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200"/>
        </a:spcBef>
        <a:buClr>
          <a:schemeClr val="accent3">
            <a:lumMod val="50000"/>
          </a:schemeClr>
        </a:buClr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19" descr="EIS Logo_CMYK_Vertical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033658" y="6408689"/>
            <a:ext cx="932254" cy="3278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91966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69F6F6-0BCD-4735-87E5-269C1FF0980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5F42A0-2D15-4B83-83B9-0C6163AA260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67000" y="228600"/>
            <a:ext cx="0" cy="8382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6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7"/>
          <a:stretch/>
        </p:blipFill>
        <p:spPr>
          <a:xfrm>
            <a:off x="378" y="6400800"/>
            <a:ext cx="9143244" cy="4569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893763-7448-41FD-9BAA-3B533ED0CE8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768163-3844-4FBC-84E9-DAC90071EB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5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accent6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9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83360871-5D58-45A9-A031-8EEEC4BEF61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457200" y="2971800"/>
            <a:ext cx="82296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4000" dirty="0">
                <a:solidFill>
                  <a:schemeClr val="bg1"/>
                </a:solidFill>
              </a:rPr>
              <a:t>Базы данных EBSCO и IEEE,  доступные ЮФУ в рамках централизованной подписки</a:t>
            </a:r>
            <a:br>
              <a:rPr lang="ru-RU" altLang="ru-RU" sz="2400" b="1" i="1" dirty="0">
                <a:solidFill>
                  <a:schemeClr val="bg1"/>
                </a:solidFill>
              </a:rPr>
            </a:br>
            <a:br>
              <a:rPr lang="ru-RU" altLang="ru-RU" sz="2400" b="1" i="1" dirty="0">
                <a:solidFill>
                  <a:schemeClr val="bg1"/>
                </a:solidFill>
              </a:rPr>
            </a:br>
            <a:endParaRPr lang="en-US" altLang="ru-RU" sz="2400" dirty="0">
              <a:solidFill>
                <a:schemeClr val="bg1"/>
              </a:solidFill>
            </a:endParaRPr>
          </a:p>
        </p:txBody>
      </p:sp>
      <p:pic>
        <p:nvPicPr>
          <p:cNvPr id="53251" name="Picture 3" descr="EBSCO_Granjon.png">
            <a:extLst>
              <a:ext uri="{FF2B5EF4-FFF2-40B4-BE49-F238E27FC236}">
                <a16:creationId xmlns:a16="http://schemas.microsoft.com/office/drawing/2014/main" id="{A23CFB6F-340D-4FD4-8426-3A9271A84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56784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93B5AE-DC10-44DD-8B9C-744AEECC9205}"/>
              </a:ext>
            </a:extLst>
          </p:cNvPr>
          <p:cNvCxnSpPr/>
          <p:nvPr/>
        </p:nvCxnSpPr>
        <p:spPr>
          <a:xfrm>
            <a:off x="1828800" y="2590800"/>
            <a:ext cx="5486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C48A0D3-C223-4194-B729-9678691FB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51363"/>
            <a:ext cx="303688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Journals in full text</a:t>
            </a:r>
            <a:endParaRPr kumimoji="0" lang="en-US" altLang="ru-RU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(Most with PDF’s)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DF40CD5-F99C-4B4F-AFED-190C31DC1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0"/>
            <a:ext cx="590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Academic Search Complete</a:t>
            </a: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</a:t>
            </a: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477BAC8-08AC-42A7-AAAE-CF16ACB51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621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8,450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журналов с рефератами в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ASP</a:t>
            </a:r>
            <a:endParaRPr kumimoji="0" lang="en-US" alt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E3C3CBF-7754-4F47-8D75-C791C06F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705100"/>
            <a:ext cx="5410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4,650</a:t>
            </a: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полнотекстовых журналов в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ASP</a:t>
            </a:r>
            <a:endParaRPr kumimoji="0" lang="en-US" altLang="ru-RU" sz="2800" b="1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22" name="Picture 6" descr="history">
            <a:extLst>
              <a:ext uri="{FF2B5EF4-FFF2-40B4-BE49-F238E27FC236}">
                <a16:creationId xmlns:a16="http://schemas.microsoft.com/office/drawing/2014/main" id="{EF452DF7-2F79-4E18-AF6E-76289D59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206875"/>
            <a:ext cx="1538288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molec1">
            <a:extLst>
              <a:ext uri="{FF2B5EF4-FFF2-40B4-BE49-F238E27FC236}">
                <a16:creationId xmlns:a16="http://schemas.microsoft.com/office/drawing/2014/main" id="{8DFF4E2D-1EDB-4575-8419-F12AB36F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4206875"/>
            <a:ext cx="1606550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hysics3">
            <a:extLst>
              <a:ext uri="{FF2B5EF4-FFF2-40B4-BE49-F238E27FC236}">
                <a16:creationId xmlns:a16="http://schemas.microsoft.com/office/drawing/2014/main" id="{BF2DE286-610E-445A-BC05-761641A5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44675"/>
            <a:ext cx="1533525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sc_american">
            <a:extLst>
              <a:ext uri="{FF2B5EF4-FFF2-40B4-BE49-F238E27FC236}">
                <a16:creationId xmlns:a16="http://schemas.microsoft.com/office/drawing/2014/main" id="{CB28C17E-83C4-42EA-A7CD-F3D22DBC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4229100"/>
            <a:ext cx="161925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>
            <a:extLst>
              <a:ext uri="{FF2B5EF4-FFF2-40B4-BE49-F238E27FC236}">
                <a16:creationId xmlns:a16="http://schemas.microsoft.com/office/drawing/2014/main" id="{3B67CCCF-6606-4F7E-81F6-7F927211D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Мультидисциплинарная база</a:t>
            </a:r>
            <a:endParaRPr kumimoji="0" lang="en-US" altLang="ru-RU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664A6B52-D06E-4574-897C-5279181E5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38375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11,000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журналов с рефератами в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ASC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6AF49FFC-279F-435D-B24A-AE6D78883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3295650"/>
            <a:ext cx="7086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7,000</a:t>
            </a: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полнотекстовых журналов </a:t>
            </a:r>
            <a:b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ASC</a:t>
            </a:r>
            <a:endParaRPr kumimoji="0" lang="en-US" altLang="ru-RU" sz="2800" b="1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29" name="Picture 13">
            <a:extLst>
              <a:ext uri="{FF2B5EF4-FFF2-40B4-BE49-F238E27FC236}">
                <a16:creationId xmlns:a16="http://schemas.microsoft.com/office/drawing/2014/main" id="{C783B660-A97D-45FA-8F44-A5A990F5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206875"/>
            <a:ext cx="15668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9BB19C8A-7B1B-4E2A-B85B-34C2A6A9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462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7A14BFB6-FF52-42D0-A0EA-06E86E83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4206875"/>
            <a:ext cx="1570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06DF563-9641-46ED-98F4-8FEC03EAB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60813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2F422775-54F0-445A-829D-1CB0109C5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700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также содержит глубокие архивы в </a:t>
            </a:r>
            <a:r>
              <a:rPr kumimoji="0" lang="en-US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PDF </a:t>
            </a:r>
            <a:r>
              <a:rPr kumimoji="0" lang="ru-RU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формате популярных журналов</a:t>
            </a:r>
            <a:r>
              <a:rPr kumimoji="0" lang="en-US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ru-RU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включая</a:t>
            </a:r>
            <a:r>
              <a:rPr kumimoji="0" lang="en-US" altLang="ru-RU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0244" name="Picture 4" descr="LibraryJournal">
            <a:extLst>
              <a:ext uri="{FF2B5EF4-FFF2-40B4-BE49-F238E27FC236}">
                <a16:creationId xmlns:a16="http://schemas.microsoft.com/office/drawing/2014/main" id="{58917A10-B012-4B9C-8E2A-087FEE6A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062163"/>
            <a:ext cx="1533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AmericanLibraries">
            <a:extLst>
              <a:ext uri="{FF2B5EF4-FFF2-40B4-BE49-F238E27FC236}">
                <a16:creationId xmlns:a16="http://schemas.microsoft.com/office/drawing/2014/main" id="{8CD4E6AF-1BFC-47CE-BA03-8B76492F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62163"/>
            <a:ext cx="15414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ForeignAffairs">
            <a:extLst>
              <a:ext uri="{FF2B5EF4-FFF2-40B4-BE49-F238E27FC236}">
                <a16:creationId xmlns:a16="http://schemas.microsoft.com/office/drawing/2014/main" id="{79448C1F-C05A-48AB-AE01-51EEFBC0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062163"/>
            <a:ext cx="14938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istoryToday">
            <a:extLst>
              <a:ext uri="{FF2B5EF4-FFF2-40B4-BE49-F238E27FC236}">
                <a16:creationId xmlns:a16="http://schemas.microsoft.com/office/drawing/2014/main" id="{BCF9DF06-2DDD-49E9-B84D-AA033F47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2062163"/>
            <a:ext cx="1403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>
            <a:extLst>
              <a:ext uri="{FF2B5EF4-FFF2-40B4-BE49-F238E27FC236}">
                <a16:creationId xmlns:a16="http://schemas.microsoft.com/office/drawing/2014/main" id="{61DE3A5E-5598-4D39-98DC-726750760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316288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9479300A-F0B8-4B38-87C1-20A86678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316288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C8C400B7-8BA7-4B6A-BBC2-66267C15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16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1975</a:t>
            </a:r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A5A84ACA-E857-4F7F-A414-3C8DD801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316288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0F4A1B3F-CC8B-47A6-8D46-2242B843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16288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3" name="Rectangle 13">
            <a:extLst>
              <a:ext uri="{FF2B5EF4-FFF2-40B4-BE49-F238E27FC236}">
                <a16:creationId xmlns:a16="http://schemas.microsoft.com/office/drawing/2014/main" id="{8D95A689-39E0-40A0-99FA-05F24F929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316288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6A561308-C461-4FAA-AE2F-864A7E71F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316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1922</a:t>
            </a: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3F51EC7B-936C-4AA0-BAB2-82AA86909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316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1975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9D058475-2C25-49FB-8FF9-DE520BB7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316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1976</a:t>
            </a: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C0DCA035-E267-4A57-B24D-DB674FA1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316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1921</a:t>
            </a:r>
          </a:p>
        </p:txBody>
      </p:sp>
      <p:pic>
        <p:nvPicPr>
          <p:cNvPr id="10258" name="Picture 18" descr="Nation">
            <a:extLst>
              <a:ext uri="{FF2B5EF4-FFF2-40B4-BE49-F238E27FC236}">
                <a16:creationId xmlns:a16="http://schemas.microsoft.com/office/drawing/2014/main" id="{31AE5F6A-A73B-4841-ABDD-99A743ED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79875"/>
            <a:ext cx="15271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NationalReview">
            <a:extLst>
              <a:ext uri="{FF2B5EF4-FFF2-40B4-BE49-F238E27FC236}">
                <a16:creationId xmlns:a16="http://schemas.microsoft.com/office/drawing/2014/main" id="{DF92E429-A290-42DC-B072-CFEC31D3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4078288"/>
            <a:ext cx="16113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0" descr="SaturdayEveningPost">
            <a:extLst>
              <a:ext uri="{FF2B5EF4-FFF2-40B4-BE49-F238E27FC236}">
                <a16:creationId xmlns:a16="http://schemas.microsoft.com/office/drawing/2014/main" id="{B95B67BE-876E-449F-B426-5DF29331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4079875"/>
            <a:ext cx="1595437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vital speeches">
            <a:extLst>
              <a:ext uri="{FF2B5EF4-FFF2-40B4-BE49-F238E27FC236}">
                <a16:creationId xmlns:a16="http://schemas.microsoft.com/office/drawing/2014/main" id="{1586ABBF-EF03-402A-968A-7B215F3A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4079875"/>
            <a:ext cx="15875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Rectangle 22">
            <a:extLst>
              <a:ext uri="{FF2B5EF4-FFF2-40B4-BE49-F238E27FC236}">
                <a16:creationId xmlns:a16="http://schemas.microsoft.com/office/drawing/2014/main" id="{DFC01D97-AAF3-49F4-AA66-26A37BD88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5375275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562C99A7-87A7-4180-9C7D-BC77ECB55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0" y="5375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1975</a:t>
            </a:r>
          </a:p>
        </p:txBody>
      </p:sp>
      <p:sp>
        <p:nvSpPr>
          <p:cNvPr id="10264" name="Rectangle 24">
            <a:extLst>
              <a:ext uri="{FF2B5EF4-FFF2-40B4-BE49-F238E27FC236}">
                <a16:creationId xmlns:a16="http://schemas.microsoft.com/office/drawing/2014/main" id="{F03E2ACA-A861-42D0-9EF9-0FF7D1CB6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5375275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5" name="Rectangle 25">
            <a:extLst>
              <a:ext uri="{FF2B5EF4-FFF2-40B4-BE49-F238E27FC236}">
                <a16:creationId xmlns:a16="http://schemas.microsoft.com/office/drawing/2014/main" id="{74D6773E-2359-4D79-8AF5-7A3EE5805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838" y="5375275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6" name="Text Box 26">
            <a:extLst>
              <a:ext uri="{FF2B5EF4-FFF2-40B4-BE49-F238E27FC236}">
                <a16:creationId xmlns:a16="http://schemas.microsoft.com/office/drawing/2014/main" id="{BAFA5012-881F-4C72-8734-250A1219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5375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1931</a:t>
            </a:r>
          </a:p>
        </p:txBody>
      </p:sp>
      <p:sp>
        <p:nvSpPr>
          <p:cNvPr id="10267" name="Text Box 27">
            <a:extLst>
              <a:ext uri="{FF2B5EF4-FFF2-40B4-BE49-F238E27FC236}">
                <a16:creationId xmlns:a16="http://schemas.microsoft.com/office/drawing/2014/main" id="{38CE43F7-8DA0-4EBA-950A-C296B8B8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0" y="5375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1934</a:t>
            </a:r>
          </a:p>
        </p:txBody>
      </p:sp>
      <p:sp>
        <p:nvSpPr>
          <p:cNvPr id="10268" name="Rectangle 28">
            <a:extLst>
              <a:ext uri="{FF2B5EF4-FFF2-40B4-BE49-F238E27FC236}">
                <a16:creationId xmlns:a16="http://schemas.microsoft.com/office/drawing/2014/main" id="{0E937B2C-CC59-40B7-8B5A-E6BB33EC3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5324475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9" name="Text Box 29">
            <a:extLst>
              <a:ext uri="{FF2B5EF4-FFF2-40B4-BE49-F238E27FC236}">
                <a16:creationId xmlns:a16="http://schemas.microsoft.com/office/drawing/2014/main" id="{957E2813-30E5-4C1F-B2A8-825578EFE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3244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1975</a:t>
            </a:r>
          </a:p>
        </p:txBody>
      </p:sp>
      <p:sp>
        <p:nvSpPr>
          <p:cNvPr id="10270" name="Rectangle 30">
            <a:extLst>
              <a:ext uri="{FF2B5EF4-FFF2-40B4-BE49-F238E27FC236}">
                <a16:creationId xmlns:a16="http://schemas.microsoft.com/office/drawing/2014/main" id="{690DFC4E-2429-4308-B7DB-A704BBF5A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246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 Science News backfiles are in HTML format (not in PDF)</a:t>
            </a:r>
          </a:p>
        </p:txBody>
      </p:sp>
      <p:pic>
        <p:nvPicPr>
          <p:cNvPr id="10271" name="Picture 31">
            <a:extLst>
              <a:ext uri="{FF2B5EF4-FFF2-40B4-BE49-F238E27FC236}">
                <a16:creationId xmlns:a16="http://schemas.microsoft.com/office/drawing/2014/main" id="{66490AAF-ECA9-4617-B049-DEB517D2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114800"/>
            <a:ext cx="160813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" name="Rectangle 32">
            <a:extLst>
              <a:ext uri="{FF2B5EF4-FFF2-40B4-BE49-F238E27FC236}">
                <a16:creationId xmlns:a16="http://schemas.microsoft.com/office/drawing/2014/main" id="{B6337F60-C813-4E1A-9F56-2FF81059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938" y="5375275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3" name="Text Box 33">
            <a:extLst>
              <a:ext uri="{FF2B5EF4-FFF2-40B4-BE49-F238E27FC236}">
                <a16:creationId xmlns:a16="http://schemas.microsoft.com/office/drawing/2014/main" id="{56FC562B-E911-47E0-8C99-D9BDB571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75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</a:t>
            </a:r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1975</a:t>
            </a:r>
          </a:p>
        </p:txBody>
      </p:sp>
      <p:sp>
        <p:nvSpPr>
          <p:cNvPr id="10274" name="Rectangle 3">
            <a:extLst>
              <a:ext uri="{FF2B5EF4-FFF2-40B4-BE49-F238E27FC236}">
                <a16:creationId xmlns:a16="http://schemas.microsoft.com/office/drawing/2014/main" id="{7A9AF1EE-EE93-44F5-846F-815C6DED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0"/>
            <a:ext cx="5903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Academic Search Complete </a:t>
            </a: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3B4D574-F6E4-4899-AF60-F2F889139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9144000" cy="1143000"/>
          </a:xfrm>
          <a:noFill/>
        </p:spPr>
        <p:txBody>
          <a:bodyPr/>
          <a:lstStyle/>
          <a:p>
            <a:r>
              <a:rPr lang="ru-RU" altLang="ru-RU"/>
              <a:t>Примеры полнотекстовых журналов</a:t>
            </a:r>
            <a:endParaRPr lang="en-US" altLang="ru-RU"/>
          </a:p>
        </p:txBody>
      </p:sp>
      <p:pic>
        <p:nvPicPr>
          <p:cNvPr id="14339" name="Picture 3" descr="majorperiodicals">
            <a:extLst>
              <a:ext uri="{FF2B5EF4-FFF2-40B4-BE49-F238E27FC236}">
                <a16:creationId xmlns:a16="http://schemas.microsoft.com/office/drawing/2014/main" id="{540702F0-4D21-44E0-BECE-D65D2D09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8486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11">
            <a:extLst>
              <a:ext uri="{FF2B5EF4-FFF2-40B4-BE49-F238E27FC236}">
                <a16:creationId xmlns:a16="http://schemas.microsoft.com/office/drawing/2014/main" id="{33F64FDC-7A2C-4E49-BD2D-25A192B88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52400"/>
            <a:ext cx="268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>
                <a:solidFill>
                  <a:schemeClr val="bg1"/>
                </a:solidFill>
              </a:rPr>
              <a:t>Business Source</a:t>
            </a:r>
          </a:p>
        </p:txBody>
      </p:sp>
      <p:pic>
        <p:nvPicPr>
          <p:cNvPr id="14341" name="Picture 4" descr="http://www.brill.nl/images/product/10024.jpg">
            <a:extLst>
              <a:ext uri="{FF2B5EF4-FFF2-40B4-BE49-F238E27FC236}">
                <a16:creationId xmlns:a16="http://schemas.microsoft.com/office/drawing/2014/main" id="{345D3BD6-A4E0-4594-9B7F-06E3D774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1524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1" descr="management_BSCorp">
            <a:extLst>
              <a:ext uri="{FF2B5EF4-FFF2-40B4-BE49-F238E27FC236}">
                <a16:creationId xmlns:a16="http://schemas.microsoft.com/office/drawing/2014/main" id="{512FA474-684C-4508-87FA-3181BB16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2788"/>
            <a:ext cx="8915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>
            <a:extLst>
              <a:ext uri="{FF2B5EF4-FFF2-40B4-BE49-F238E27FC236}">
                <a16:creationId xmlns:a16="http://schemas.microsoft.com/office/drawing/2014/main" id="{2EA10CC6-375C-4991-8D57-534450634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/>
              <a:t>Наиболее полная в мире коллекция полнотекстовых журналов по менеджменту</a:t>
            </a:r>
            <a:endParaRPr lang="en-US" altLang="ru-RU"/>
          </a:p>
        </p:txBody>
      </p:sp>
      <p:sp>
        <p:nvSpPr>
          <p:cNvPr id="15364" name="Rectangle 36">
            <a:extLst>
              <a:ext uri="{FF2B5EF4-FFF2-40B4-BE49-F238E27FC236}">
                <a16:creationId xmlns:a16="http://schemas.microsoft.com/office/drawing/2014/main" id="{858A6BE0-92E8-4CF5-B49D-C2C0A91EE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91440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300"/>
              <a:t>*  Compared on July 20, 2009</a:t>
            </a: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B5885EC-C982-4FF1-B21F-ACD421DF8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Бухучет, финансы и аудит</a:t>
            </a:r>
            <a:br>
              <a:rPr lang="en-US" altLang="ru-RU"/>
            </a:br>
            <a:r>
              <a:rPr lang="ru-RU" altLang="ru-RU"/>
              <a:t>сотни полнотекстовых журналов</a:t>
            </a:r>
            <a:endParaRPr lang="en-US" altLang="ru-RU" sz="1900"/>
          </a:p>
        </p:txBody>
      </p:sp>
      <p:pic>
        <p:nvPicPr>
          <p:cNvPr id="16387" name="Picture 3" descr="accounting">
            <a:extLst>
              <a:ext uri="{FF2B5EF4-FFF2-40B4-BE49-F238E27FC236}">
                <a16:creationId xmlns:a16="http://schemas.microsoft.com/office/drawing/2014/main" id="{D6E73C1D-76E3-4200-B45C-9F6F9A52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981200"/>
            <a:ext cx="8083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5">
            <a:extLst>
              <a:ext uri="{FF2B5EF4-FFF2-40B4-BE49-F238E27FC236}">
                <a16:creationId xmlns:a16="http://schemas.microsoft.com/office/drawing/2014/main" id="{96C4B59E-93E4-4881-BF46-C97A3D13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7488"/>
            <a:ext cx="91440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300"/>
              <a:t>*  Compared on July 20, 2009</a:t>
            </a: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4" descr="HumanResources_BSCorp">
            <a:extLst>
              <a:ext uri="{FF2B5EF4-FFF2-40B4-BE49-F238E27FC236}">
                <a16:creationId xmlns:a16="http://schemas.microsoft.com/office/drawing/2014/main" id="{61127B91-B2E0-41DE-A8FD-952AB26B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7550"/>
            <a:ext cx="73152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87F8E83E-5364-4C2F-A23C-56482C2B7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Управление персоналом</a:t>
            </a:r>
            <a:r>
              <a:rPr lang="en-US" altLang="ru-RU" sz="1900"/>
              <a:t> </a:t>
            </a:r>
            <a:br>
              <a:rPr lang="en-US" altLang="ru-RU" sz="1900"/>
            </a:br>
            <a:r>
              <a:rPr lang="ru-RU" altLang="ru-RU" sz="2000"/>
              <a:t> сотни полнотекстовых журналов</a:t>
            </a:r>
            <a:endParaRPr lang="en-US" altLang="ru-RU" sz="1900"/>
          </a:p>
        </p:txBody>
      </p:sp>
      <p:sp>
        <p:nvSpPr>
          <p:cNvPr id="17412" name="Rectangle 33">
            <a:extLst>
              <a:ext uri="{FF2B5EF4-FFF2-40B4-BE49-F238E27FC236}">
                <a16:creationId xmlns:a16="http://schemas.microsoft.com/office/drawing/2014/main" id="{FA504D28-B194-4145-A10F-F0FD2B4EA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8888"/>
            <a:ext cx="91440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300"/>
              <a:t>*  Compared on July 20, 2009</a:t>
            </a: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>
            <a:extLst>
              <a:ext uri="{FF2B5EF4-FFF2-40B4-BE49-F238E27FC236}">
                <a16:creationId xmlns:a16="http://schemas.microsoft.com/office/drawing/2014/main" id="{23958166-C296-4810-B5FF-C1FE44D82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4627BEEA-9421-400D-A8FE-AB71F936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00100"/>
            <a:ext cx="7696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Прямоугольник 11">
            <a:extLst>
              <a:ext uri="{FF2B5EF4-FFF2-40B4-BE49-F238E27FC236}">
                <a16:creationId xmlns:a16="http://schemas.microsoft.com/office/drawing/2014/main" id="{AADF721F-C152-447A-AD0E-CECA3FDA2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524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Business Source</a:t>
            </a:r>
          </a:p>
        </p:txBody>
      </p:sp>
    </p:spTree>
  </p:cSld>
  <p:clrMapOvr>
    <a:masterClrMapping/>
  </p:clrMapOvr>
  <p:transition advClick="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53877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Chart 5">
            <a:extLst>
              <a:ext uri="{FF2B5EF4-FFF2-40B4-BE49-F238E27FC236}">
                <a16:creationId xmlns:a16="http://schemas.microsoft.com/office/drawing/2014/main" id="{9E1D0AD9-9BE2-4D18-A24F-6198508FCD69}"/>
              </a:ext>
            </a:extLst>
          </p:cNvPr>
          <p:cNvGraphicFramePr>
            <a:graphicFrameLocks/>
          </p:cNvGraphicFramePr>
          <p:nvPr/>
        </p:nvGraphicFramePr>
        <p:xfrm>
          <a:off x="1982788" y="1019175"/>
          <a:ext cx="6837362" cy="508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39085" imgH="5362665" progId="Excel.Sheet.8">
                  <p:embed/>
                </p:oleObj>
              </mc:Choice>
              <mc:Fallback>
                <p:oleObj name="Worksheet" r:id="rId3" imgW="6839085" imgH="5362665" progId="Excel.Sheet.8">
                  <p:embed/>
                  <p:pic>
                    <p:nvPicPr>
                      <p:cNvPr id="40962" name="Chart 5">
                        <a:extLst>
                          <a:ext uri="{FF2B5EF4-FFF2-40B4-BE49-F238E27FC236}">
                            <a16:creationId xmlns:a16="http://schemas.microsoft.com/office/drawing/2014/main" id="{9E1D0AD9-9BE2-4D18-A24F-6198508FCD6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214"/>
                      <a:stretch>
                        <a:fillRect/>
                      </a:stretch>
                    </p:blipFill>
                    <p:spPr bwMode="auto">
                      <a:xfrm>
                        <a:off x="1982788" y="1019175"/>
                        <a:ext cx="6837362" cy="508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4">
            <a:extLst>
              <a:ext uri="{FF2B5EF4-FFF2-40B4-BE49-F238E27FC236}">
                <a16:creationId xmlns:a16="http://schemas.microsoft.com/office/drawing/2014/main" id="{0B6D5D84-C418-47D9-B9B4-64B15106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695450"/>
            <a:ext cx="2970212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6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MEDLINE Complete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содержит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,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764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текущих полнотекстовых журналов из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5,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200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5A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журналов индексируемых в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MEDLINE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6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Охватывает около 75 % мировых медицинских изданий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51675-5DD7-4AC8-AA0D-D4693C5B2BD7}"/>
              </a:ext>
            </a:extLst>
          </p:cNvPr>
          <p:cNvSpPr txBox="1"/>
          <p:nvPr/>
        </p:nvSpPr>
        <p:spPr>
          <a:xfrm>
            <a:off x="5154613" y="2111375"/>
            <a:ext cx="2100262" cy="1014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.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32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Active Full Text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035A519-BCC4-4ED5-8E66-E98FE7A3BE76}"/>
              </a:ext>
            </a:extLst>
          </p:cNvPr>
          <p:cNvSpPr txBox="1"/>
          <p:nvPr/>
        </p:nvSpPr>
        <p:spPr>
          <a:xfrm>
            <a:off x="4343400" y="4346575"/>
            <a:ext cx="3276600" cy="9144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PubMed</a:t>
            </a:r>
          </a:p>
        </p:txBody>
      </p:sp>
      <p:sp>
        <p:nvSpPr>
          <p:cNvPr id="40966" name="Title 8">
            <a:extLst>
              <a:ext uri="{FF2B5EF4-FFF2-40B4-BE49-F238E27FC236}">
                <a16:creationId xmlns:a16="http://schemas.microsoft.com/office/drawing/2014/main" id="{2DC169E6-A4C7-43FC-B978-3847B99D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dirty="0">
                <a:solidFill>
                  <a:srgbClr val="0065A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MEDLINE Complete</a:t>
            </a:r>
            <a:br>
              <a:rPr lang="en-US" altLang="ru-RU" dirty="0">
                <a:solidFill>
                  <a:srgbClr val="0065A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ru-RU" altLang="ru-RU" sz="3600" dirty="0">
                <a:solidFill>
                  <a:srgbClr val="0065A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текущие полнотекстовые журналы</a:t>
            </a:r>
            <a:endParaRPr lang="en-US" altLang="ru-RU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:a16="http://schemas.microsoft.com/office/drawing/2014/main" id="{41A95CFE-EEEB-459F-84E0-2DB2E6F3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8371" name="Объект 5">
            <a:extLst>
              <a:ext uri="{FF2B5EF4-FFF2-40B4-BE49-F238E27FC236}">
                <a16:creationId xmlns:a16="http://schemas.microsoft.com/office/drawing/2014/main" id="{BB250722-4BA2-4B72-A14F-E08B197BD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23425" cy="5410200"/>
          </a:xfrm>
        </p:spPr>
      </p:pic>
    </p:spTree>
  </p:cSld>
  <p:clrMapOvr>
    <a:masterClrMapping/>
  </p:clrMapOvr>
  <p:transition advClick="0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DE0494-625B-4A59-B86C-35125BC9D47E}"/>
              </a:ext>
            </a:extLst>
          </p:cNvPr>
          <p:cNvSpPr/>
          <p:nvPr/>
        </p:nvSpPr>
        <p:spPr>
          <a:xfrm>
            <a:off x="347277" y="1111853"/>
            <a:ext cx="8705088" cy="46342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00CE7D-08FA-4453-9A48-028369C7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93445"/>
            <a:ext cx="7886700" cy="1498166"/>
          </a:xfrm>
        </p:spPr>
        <p:txBody>
          <a:bodyPr/>
          <a:lstStyle/>
          <a:p>
            <a:r>
              <a:rPr lang="en-US" sz="2250" i="1" dirty="0">
                <a:solidFill>
                  <a:schemeClr val="bg1"/>
                </a:solidFill>
              </a:rPr>
              <a:t>MEDLINE Complete </a:t>
            </a:r>
            <a:br>
              <a:rPr lang="en-US" sz="2700" i="1" dirty="0">
                <a:solidFill>
                  <a:schemeClr val="bg1"/>
                </a:solidFill>
              </a:rPr>
            </a:br>
            <a:r>
              <a:rPr lang="ru-RU" sz="3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содержит журналы от</a:t>
            </a:r>
            <a:b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470 </a:t>
            </a:r>
            <a:r>
              <a:rPr lang="ru-RU" sz="3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издательств</a:t>
            </a:r>
            <a: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en-US" sz="3300" dirty="0">
                <a:solidFill>
                  <a:schemeClr val="bg1"/>
                </a:solidFill>
              </a:rPr>
            </a:br>
            <a:r>
              <a:rPr lang="ru-RU" sz="2250" dirty="0">
                <a:solidFill>
                  <a:schemeClr val="bg1"/>
                </a:solidFill>
              </a:rPr>
              <a:t>со всего мира</a:t>
            </a:r>
            <a:endParaRPr lang="en-US" sz="225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A28B50-75BA-4594-89F7-6E94767926D3}"/>
              </a:ext>
            </a:extLst>
          </p:cNvPr>
          <p:cNvGrpSpPr/>
          <p:nvPr/>
        </p:nvGrpSpPr>
        <p:grpSpPr>
          <a:xfrm>
            <a:off x="4209977" y="1674606"/>
            <a:ext cx="724046" cy="725694"/>
            <a:chOff x="10417175" y="2489200"/>
            <a:chExt cx="696913" cy="698500"/>
          </a:xfrm>
          <a:solidFill>
            <a:schemeClr val="bg1"/>
          </a:solidFill>
        </p:grpSpPr>
        <p:sp>
          <p:nvSpPr>
            <p:cNvPr id="10" name="Freeform 53">
              <a:extLst>
                <a:ext uri="{FF2B5EF4-FFF2-40B4-BE49-F238E27FC236}">
                  <a16:creationId xmlns:a16="http://schemas.microsoft.com/office/drawing/2014/main" id="{E26567FC-61D0-4AE5-8BD4-DBDE3CF36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7175" y="2489200"/>
              <a:ext cx="696913" cy="698500"/>
            </a:xfrm>
            <a:custGeom>
              <a:avLst/>
              <a:gdLst>
                <a:gd name="T0" fmla="*/ 126 w 253"/>
                <a:gd name="T1" fmla="*/ 253 h 253"/>
                <a:gd name="T2" fmla="*/ 0 w 253"/>
                <a:gd name="T3" fmla="*/ 126 h 253"/>
                <a:gd name="T4" fmla="*/ 126 w 253"/>
                <a:gd name="T5" fmla="*/ 0 h 253"/>
                <a:gd name="T6" fmla="*/ 253 w 253"/>
                <a:gd name="T7" fmla="*/ 126 h 253"/>
                <a:gd name="T8" fmla="*/ 126 w 253"/>
                <a:gd name="T9" fmla="*/ 253 h 253"/>
                <a:gd name="T10" fmla="*/ 126 w 253"/>
                <a:gd name="T11" fmla="*/ 11 h 253"/>
                <a:gd name="T12" fmla="*/ 11 w 253"/>
                <a:gd name="T13" fmla="*/ 126 h 253"/>
                <a:gd name="T14" fmla="*/ 126 w 253"/>
                <a:gd name="T15" fmla="*/ 242 h 253"/>
                <a:gd name="T16" fmla="*/ 242 w 253"/>
                <a:gd name="T17" fmla="*/ 126 h 253"/>
                <a:gd name="T18" fmla="*/ 126 w 253"/>
                <a:gd name="T19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cubicBezTo>
                    <a:pt x="56" y="253"/>
                    <a:pt x="0" y="196"/>
                    <a:pt x="0" y="126"/>
                  </a:cubicBezTo>
                  <a:cubicBezTo>
                    <a:pt x="0" y="56"/>
                    <a:pt x="56" y="0"/>
                    <a:pt x="126" y="0"/>
                  </a:cubicBezTo>
                  <a:cubicBezTo>
                    <a:pt x="196" y="0"/>
                    <a:pt x="253" y="56"/>
                    <a:pt x="253" y="126"/>
                  </a:cubicBezTo>
                  <a:cubicBezTo>
                    <a:pt x="253" y="196"/>
                    <a:pt x="196" y="253"/>
                    <a:pt x="126" y="253"/>
                  </a:cubicBezTo>
                  <a:close/>
                  <a:moveTo>
                    <a:pt x="126" y="11"/>
                  </a:moveTo>
                  <a:cubicBezTo>
                    <a:pt x="63" y="11"/>
                    <a:pt x="11" y="62"/>
                    <a:pt x="11" y="126"/>
                  </a:cubicBezTo>
                  <a:cubicBezTo>
                    <a:pt x="11" y="190"/>
                    <a:pt x="63" y="242"/>
                    <a:pt x="126" y="242"/>
                  </a:cubicBezTo>
                  <a:cubicBezTo>
                    <a:pt x="190" y="242"/>
                    <a:pt x="242" y="190"/>
                    <a:pt x="242" y="126"/>
                  </a:cubicBezTo>
                  <a:cubicBezTo>
                    <a:pt x="242" y="62"/>
                    <a:pt x="190" y="11"/>
                    <a:pt x="12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AE6B1B17-FF58-436E-8646-8D895C80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7175" y="2822575"/>
              <a:ext cx="696913" cy="30162"/>
            </a:xfrm>
            <a:custGeom>
              <a:avLst/>
              <a:gdLst>
                <a:gd name="T0" fmla="*/ 247 w 253"/>
                <a:gd name="T1" fmla="*/ 11 h 11"/>
                <a:gd name="T2" fmla="*/ 5 w 253"/>
                <a:gd name="T3" fmla="*/ 11 h 11"/>
                <a:gd name="T4" fmla="*/ 0 w 253"/>
                <a:gd name="T5" fmla="*/ 5 h 11"/>
                <a:gd name="T6" fmla="*/ 5 w 253"/>
                <a:gd name="T7" fmla="*/ 0 h 11"/>
                <a:gd name="T8" fmla="*/ 247 w 253"/>
                <a:gd name="T9" fmla="*/ 0 h 11"/>
                <a:gd name="T10" fmla="*/ 253 w 253"/>
                <a:gd name="T11" fmla="*/ 5 h 11"/>
                <a:gd name="T12" fmla="*/ 247 w 25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1">
                  <a:moveTo>
                    <a:pt x="247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0" y="0"/>
                    <a:pt x="253" y="2"/>
                    <a:pt x="253" y="5"/>
                  </a:cubicBezTo>
                  <a:cubicBezTo>
                    <a:pt x="253" y="8"/>
                    <a:pt x="250" y="11"/>
                    <a:pt x="24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2" name="Freeform 55">
              <a:extLst>
                <a:ext uri="{FF2B5EF4-FFF2-40B4-BE49-F238E27FC236}">
                  <a16:creationId xmlns:a16="http://schemas.microsoft.com/office/drawing/2014/main" id="{2E69AFAD-6EA9-4B87-B144-FB0645D39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0550" y="2489200"/>
              <a:ext cx="30163" cy="698500"/>
            </a:xfrm>
            <a:custGeom>
              <a:avLst/>
              <a:gdLst>
                <a:gd name="T0" fmla="*/ 5 w 11"/>
                <a:gd name="T1" fmla="*/ 253 h 253"/>
                <a:gd name="T2" fmla="*/ 0 w 11"/>
                <a:gd name="T3" fmla="*/ 247 h 253"/>
                <a:gd name="T4" fmla="*/ 0 w 11"/>
                <a:gd name="T5" fmla="*/ 5 h 253"/>
                <a:gd name="T6" fmla="*/ 5 w 11"/>
                <a:gd name="T7" fmla="*/ 0 h 253"/>
                <a:gd name="T8" fmla="*/ 11 w 11"/>
                <a:gd name="T9" fmla="*/ 5 h 253"/>
                <a:gd name="T10" fmla="*/ 11 w 11"/>
                <a:gd name="T11" fmla="*/ 247 h 253"/>
                <a:gd name="T12" fmla="*/ 5 w 11"/>
                <a:gd name="T13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53">
                  <a:moveTo>
                    <a:pt x="5" y="253"/>
                  </a:moveTo>
                  <a:cubicBezTo>
                    <a:pt x="2" y="253"/>
                    <a:pt x="0" y="250"/>
                    <a:pt x="0" y="24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247"/>
                    <a:pt x="11" y="247"/>
                    <a:pt x="11" y="247"/>
                  </a:cubicBezTo>
                  <a:cubicBezTo>
                    <a:pt x="11" y="250"/>
                    <a:pt x="8" y="253"/>
                    <a:pt x="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3" name="Freeform 56">
              <a:extLst>
                <a:ext uri="{FF2B5EF4-FFF2-40B4-BE49-F238E27FC236}">
                  <a16:creationId xmlns:a16="http://schemas.microsoft.com/office/drawing/2014/main" id="{86D7CFCD-2092-45A6-886A-F0589EE7E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2595563"/>
              <a:ext cx="528638" cy="106362"/>
            </a:xfrm>
            <a:custGeom>
              <a:avLst/>
              <a:gdLst>
                <a:gd name="T0" fmla="*/ 96 w 192"/>
                <a:gd name="T1" fmla="*/ 38 h 38"/>
                <a:gd name="T2" fmla="*/ 38 w 192"/>
                <a:gd name="T3" fmla="*/ 28 h 38"/>
                <a:gd name="T4" fmla="*/ 3 w 192"/>
                <a:gd name="T5" fmla="*/ 11 h 38"/>
                <a:gd name="T6" fmla="*/ 2 w 192"/>
                <a:gd name="T7" fmla="*/ 3 h 38"/>
                <a:gd name="T8" fmla="*/ 10 w 192"/>
                <a:gd name="T9" fmla="*/ 1 h 38"/>
                <a:gd name="T10" fmla="*/ 42 w 192"/>
                <a:gd name="T11" fmla="*/ 18 h 38"/>
                <a:gd name="T12" fmla="*/ 151 w 192"/>
                <a:gd name="T13" fmla="*/ 18 h 38"/>
                <a:gd name="T14" fmla="*/ 183 w 192"/>
                <a:gd name="T15" fmla="*/ 1 h 38"/>
                <a:gd name="T16" fmla="*/ 190 w 192"/>
                <a:gd name="T17" fmla="*/ 3 h 38"/>
                <a:gd name="T18" fmla="*/ 189 w 192"/>
                <a:gd name="T19" fmla="*/ 11 h 38"/>
                <a:gd name="T20" fmla="*/ 154 w 192"/>
                <a:gd name="T21" fmla="*/ 28 h 38"/>
                <a:gd name="T22" fmla="*/ 96 w 192"/>
                <a:gd name="T2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38">
                  <a:moveTo>
                    <a:pt x="96" y="38"/>
                  </a:moveTo>
                  <a:cubicBezTo>
                    <a:pt x="76" y="38"/>
                    <a:pt x="56" y="34"/>
                    <a:pt x="38" y="28"/>
                  </a:cubicBezTo>
                  <a:cubicBezTo>
                    <a:pt x="25" y="23"/>
                    <a:pt x="14" y="18"/>
                    <a:pt x="3" y="11"/>
                  </a:cubicBezTo>
                  <a:cubicBezTo>
                    <a:pt x="1" y="9"/>
                    <a:pt x="0" y="5"/>
                    <a:pt x="2" y="3"/>
                  </a:cubicBezTo>
                  <a:cubicBezTo>
                    <a:pt x="4" y="0"/>
                    <a:pt x="7" y="0"/>
                    <a:pt x="10" y="1"/>
                  </a:cubicBezTo>
                  <a:cubicBezTo>
                    <a:pt x="19" y="8"/>
                    <a:pt x="30" y="13"/>
                    <a:pt x="42" y="18"/>
                  </a:cubicBezTo>
                  <a:cubicBezTo>
                    <a:pt x="76" y="29"/>
                    <a:pt x="117" y="29"/>
                    <a:pt x="151" y="18"/>
                  </a:cubicBezTo>
                  <a:cubicBezTo>
                    <a:pt x="163" y="13"/>
                    <a:pt x="173" y="8"/>
                    <a:pt x="183" y="1"/>
                  </a:cubicBezTo>
                  <a:cubicBezTo>
                    <a:pt x="185" y="0"/>
                    <a:pt x="189" y="0"/>
                    <a:pt x="190" y="3"/>
                  </a:cubicBezTo>
                  <a:cubicBezTo>
                    <a:pt x="192" y="5"/>
                    <a:pt x="191" y="9"/>
                    <a:pt x="189" y="11"/>
                  </a:cubicBezTo>
                  <a:cubicBezTo>
                    <a:pt x="179" y="18"/>
                    <a:pt x="167" y="23"/>
                    <a:pt x="154" y="28"/>
                  </a:cubicBezTo>
                  <a:cubicBezTo>
                    <a:pt x="136" y="34"/>
                    <a:pt x="116" y="38"/>
                    <a:pt x="9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id="{5205C089-D138-4F44-9C54-8FD5AF64F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00" y="2493963"/>
              <a:ext cx="150813" cy="684212"/>
            </a:xfrm>
            <a:custGeom>
              <a:avLst/>
              <a:gdLst>
                <a:gd name="T0" fmla="*/ 48 w 55"/>
                <a:gd name="T1" fmla="*/ 248 h 248"/>
                <a:gd name="T2" fmla="*/ 44 w 55"/>
                <a:gd name="T3" fmla="*/ 246 h 248"/>
                <a:gd name="T4" fmla="*/ 12 w 55"/>
                <a:gd name="T5" fmla="*/ 190 h 248"/>
                <a:gd name="T6" fmla="*/ 1 w 55"/>
                <a:gd name="T7" fmla="*/ 124 h 248"/>
                <a:gd name="T8" fmla="*/ 11 w 55"/>
                <a:gd name="T9" fmla="*/ 58 h 248"/>
                <a:gd name="T10" fmla="*/ 39 w 55"/>
                <a:gd name="T11" fmla="*/ 3 h 248"/>
                <a:gd name="T12" fmla="*/ 47 w 55"/>
                <a:gd name="T13" fmla="*/ 2 h 248"/>
                <a:gd name="T14" fmla="*/ 48 w 55"/>
                <a:gd name="T15" fmla="*/ 10 h 248"/>
                <a:gd name="T16" fmla="*/ 21 w 55"/>
                <a:gd name="T17" fmla="*/ 61 h 248"/>
                <a:gd name="T18" fmla="*/ 12 w 55"/>
                <a:gd name="T19" fmla="*/ 124 h 248"/>
                <a:gd name="T20" fmla="*/ 23 w 55"/>
                <a:gd name="T21" fmla="*/ 186 h 248"/>
                <a:gd name="T22" fmla="*/ 53 w 55"/>
                <a:gd name="T23" fmla="*/ 239 h 248"/>
                <a:gd name="T24" fmla="*/ 52 w 55"/>
                <a:gd name="T25" fmla="*/ 247 h 248"/>
                <a:gd name="T26" fmla="*/ 48 w 55"/>
                <a:gd name="T2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248">
                  <a:moveTo>
                    <a:pt x="48" y="248"/>
                  </a:moveTo>
                  <a:cubicBezTo>
                    <a:pt x="47" y="248"/>
                    <a:pt x="45" y="248"/>
                    <a:pt x="44" y="246"/>
                  </a:cubicBezTo>
                  <a:cubicBezTo>
                    <a:pt x="30" y="230"/>
                    <a:pt x="20" y="211"/>
                    <a:pt x="12" y="190"/>
                  </a:cubicBezTo>
                  <a:cubicBezTo>
                    <a:pt x="5" y="169"/>
                    <a:pt x="1" y="147"/>
                    <a:pt x="1" y="124"/>
                  </a:cubicBezTo>
                  <a:cubicBezTo>
                    <a:pt x="0" y="101"/>
                    <a:pt x="4" y="79"/>
                    <a:pt x="11" y="58"/>
                  </a:cubicBezTo>
                  <a:cubicBezTo>
                    <a:pt x="17" y="38"/>
                    <a:pt x="27" y="20"/>
                    <a:pt x="39" y="3"/>
                  </a:cubicBezTo>
                  <a:cubicBezTo>
                    <a:pt x="41" y="1"/>
                    <a:pt x="44" y="0"/>
                    <a:pt x="47" y="2"/>
                  </a:cubicBezTo>
                  <a:cubicBezTo>
                    <a:pt x="49" y="4"/>
                    <a:pt x="50" y="8"/>
                    <a:pt x="48" y="10"/>
                  </a:cubicBezTo>
                  <a:cubicBezTo>
                    <a:pt x="36" y="25"/>
                    <a:pt x="27" y="43"/>
                    <a:pt x="21" y="61"/>
                  </a:cubicBezTo>
                  <a:cubicBezTo>
                    <a:pt x="15" y="81"/>
                    <a:pt x="11" y="102"/>
                    <a:pt x="12" y="124"/>
                  </a:cubicBezTo>
                  <a:cubicBezTo>
                    <a:pt x="12" y="146"/>
                    <a:pt x="16" y="166"/>
                    <a:pt x="23" y="186"/>
                  </a:cubicBezTo>
                  <a:cubicBezTo>
                    <a:pt x="30" y="206"/>
                    <a:pt x="40" y="224"/>
                    <a:pt x="53" y="239"/>
                  </a:cubicBezTo>
                  <a:cubicBezTo>
                    <a:pt x="55" y="242"/>
                    <a:pt x="54" y="245"/>
                    <a:pt x="52" y="247"/>
                  </a:cubicBezTo>
                  <a:cubicBezTo>
                    <a:pt x="51" y="248"/>
                    <a:pt x="50" y="248"/>
                    <a:pt x="4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5" name="Freeform 58">
              <a:extLst>
                <a:ext uri="{FF2B5EF4-FFF2-40B4-BE49-F238E27FC236}">
                  <a16:creationId xmlns:a16="http://schemas.microsoft.com/office/drawing/2014/main" id="{99FCFD64-E09D-479E-98A1-C7BFCC176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0" y="2493963"/>
              <a:ext cx="149225" cy="684212"/>
            </a:xfrm>
            <a:custGeom>
              <a:avLst/>
              <a:gdLst>
                <a:gd name="T0" fmla="*/ 6 w 54"/>
                <a:gd name="T1" fmla="*/ 248 h 248"/>
                <a:gd name="T2" fmla="*/ 3 w 54"/>
                <a:gd name="T3" fmla="*/ 247 h 248"/>
                <a:gd name="T4" fmla="*/ 2 w 54"/>
                <a:gd name="T5" fmla="*/ 239 h 248"/>
                <a:gd name="T6" fmla="*/ 32 w 54"/>
                <a:gd name="T7" fmla="*/ 186 h 248"/>
                <a:gd name="T8" fmla="*/ 43 w 54"/>
                <a:gd name="T9" fmla="*/ 124 h 248"/>
                <a:gd name="T10" fmla="*/ 33 w 54"/>
                <a:gd name="T11" fmla="*/ 61 h 248"/>
                <a:gd name="T12" fmla="*/ 7 w 54"/>
                <a:gd name="T13" fmla="*/ 10 h 248"/>
                <a:gd name="T14" fmla="*/ 8 w 54"/>
                <a:gd name="T15" fmla="*/ 2 h 248"/>
                <a:gd name="T16" fmla="*/ 15 w 54"/>
                <a:gd name="T17" fmla="*/ 3 h 248"/>
                <a:gd name="T18" fmla="*/ 44 w 54"/>
                <a:gd name="T19" fmla="*/ 58 h 248"/>
                <a:gd name="T20" fmla="*/ 54 w 54"/>
                <a:gd name="T21" fmla="*/ 124 h 248"/>
                <a:gd name="T22" fmla="*/ 42 w 54"/>
                <a:gd name="T23" fmla="*/ 190 h 248"/>
                <a:gd name="T24" fmla="*/ 10 w 54"/>
                <a:gd name="T25" fmla="*/ 246 h 248"/>
                <a:gd name="T26" fmla="*/ 6 w 54"/>
                <a:gd name="T2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48">
                  <a:moveTo>
                    <a:pt x="6" y="248"/>
                  </a:moveTo>
                  <a:cubicBezTo>
                    <a:pt x="5" y="248"/>
                    <a:pt x="4" y="248"/>
                    <a:pt x="3" y="247"/>
                  </a:cubicBezTo>
                  <a:cubicBezTo>
                    <a:pt x="0" y="245"/>
                    <a:pt x="0" y="242"/>
                    <a:pt x="2" y="239"/>
                  </a:cubicBezTo>
                  <a:cubicBezTo>
                    <a:pt x="15" y="224"/>
                    <a:pt x="25" y="206"/>
                    <a:pt x="32" y="186"/>
                  </a:cubicBezTo>
                  <a:cubicBezTo>
                    <a:pt x="39" y="166"/>
                    <a:pt x="42" y="146"/>
                    <a:pt x="43" y="124"/>
                  </a:cubicBezTo>
                  <a:cubicBezTo>
                    <a:pt x="43" y="102"/>
                    <a:pt x="40" y="81"/>
                    <a:pt x="33" y="61"/>
                  </a:cubicBezTo>
                  <a:cubicBezTo>
                    <a:pt x="27" y="43"/>
                    <a:pt x="18" y="25"/>
                    <a:pt x="7" y="10"/>
                  </a:cubicBezTo>
                  <a:cubicBezTo>
                    <a:pt x="5" y="8"/>
                    <a:pt x="5" y="4"/>
                    <a:pt x="8" y="2"/>
                  </a:cubicBezTo>
                  <a:cubicBezTo>
                    <a:pt x="10" y="0"/>
                    <a:pt x="14" y="1"/>
                    <a:pt x="15" y="3"/>
                  </a:cubicBezTo>
                  <a:cubicBezTo>
                    <a:pt x="28" y="20"/>
                    <a:pt x="37" y="38"/>
                    <a:pt x="44" y="58"/>
                  </a:cubicBezTo>
                  <a:cubicBezTo>
                    <a:pt x="51" y="79"/>
                    <a:pt x="54" y="101"/>
                    <a:pt x="54" y="124"/>
                  </a:cubicBezTo>
                  <a:cubicBezTo>
                    <a:pt x="53" y="147"/>
                    <a:pt x="49" y="169"/>
                    <a:pt x="42" y="190"/>
                  </a:cubicBezTo>
                  <a:cubicBezTo>
                    <a:pt x="35" y="211"/>
                    <a:pt x="24" y="230"/>
                    <a:pt x="10" y="246"/>
                  </a:cubicBezTo>
                  <a:cubicBezTo>
                    <a:pt x="9" y="248"/>
                    <a:pt x="8" y="248"/>
                    <a:pt x="6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E602AF67-F43E-4B60-A678-F452591B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2967038"/>
              <a:ext cx="528638" cy="112712"/>
            </a:xfrm>
            <a:custGeom>
              <a:avLst/>
              <a:gdLst>
                <a:gd name="T0" fmla="*/ 186 w 192"/>
                <a:gd name="T1" fmla="*/ 40 h 41"/>
                <a:gd name="T2" fmla="*/ 183 w 192"/>
                <a:gd name="T3" fmla="*/ 39 h 41"/>
                <a:gd name="T4" fmla="*/ 149 w 192"/>
                <a:gd name="T5" fmla="*/ 22 h 41"/>
                <a:gd name="T6" fmla="*/ 43 w 192"/>
                <a:gd name="T7" fmla="*/ 22 h 41"/>
                <a:gd name="T8" fmla="*/ 10 w 192"/>
                <a:gd name="T9" fmla="*/ 39 h 41"/>
                <a:gd name="T10" fmla="*/ 2 w 192"/>
                <a:gd name="T11" fmla="*/ 37 h 41"/>
                <a:gd name="T12" fmla="*/ 3 w 192"/>
                <a:gd name="T13" fmla="*/ 30 h 41"/>
                <a:gd name="T14" fmla="*/ 40 w 192"/>
                <a:gd name="T15" fmla="*/ 12 h 41"/>
                <a:gd name="T16" fmla="*/ 153 w 192"/>
                <a:gd name="T17" fmla="*/ 12 h 41"/>
                <a:gd name="T18" fmla="*/ 189 w 192"/>
                <a:gd name="T19" fmla="*/ 30 h 41"/>
                <a:gd name="T20" fmla="*/ 190 w 192"/>
                <a:gd name="T21" fmla="*/ 37 h 41"/>
                <a:gd name="T22" fmla="*/ 186 w 192"/>
                <a:gd name="T2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41">
                  <a:moveTo>
                    <a:pt x="186" y="40"/>
                  </a:moveTo>
                  <a:cubicBezTo>
                    <a:pt x="185" y="40"/>
                    <a:pt x="184" y="40"/>
                    <a:pt x="183" y="39"/>
                  </a:cubicBezTo>
                  <a:cubicBezTo>
                    <a:pt x="173" y="32"/>
                    <a:pt x="162" y="27"/>
                    <a:pt x="149" y="22"/>
                  </a:cubicBezTo>
                  <a:cubicBezTo>
                    <a:pt x="116" y="11"/>
                    <a:pt x="76" y="11"/>
                    <a:pt x="43" y="22"/>
                  </a:cubicBezTo>
                  <a:cubicBezTo>
                    <a:pt x="31" y="27"/>
                    <a:pt x="20" y="32"/>
                    <a:pt x="10" y="39"/>
                  </a:cubicBezTo>
                  <a:cubicBezTo>
                    <a:pt x="7" y="41"/>
                    <a:pt x="4" y="4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14" y="23"/>
                    <a:pt x="26" y="16"/>
                    <a:pt x="40" y="12"/>
                  </a:cubicBezTo>
                  <a:cubicBezTo>
                    <a:pt x="75" y="0"/>
                    <a:pt x="117" y="0"/>
                    <a:pt x="153" y="12"/>
                  </a:cubicBezTo>
                  <a:cubicBezTo>
                    <a:pt x="166" y="16"/>
                    <a:pt x="178" y="23"/>
                    <a:pt x="189" y="30"/>
                  </a:cubicBezTo>
                  <a:cubicBezTo>
                    <a:pt x="191" y="32"/>
                    <a:pt x="192" y="35"/>
                    <a:pt x="190" y="37"/>
                  </a:cubicBezTo>
                  <a:cubicBezTo>
                    <a:pt x="189" y="39"/>
                    <a:pt x="188" y="40"/>
                    <a:pt x="18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43441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7D4B3C7-0250-4B46-867E-D66F308B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Примеры российских издательств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9059D62-88A2-47D0-A089-7959F8BA0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Издательство Наука</a:t>
            </a:r>
          </a:p>
          <a:p>
            <a:r>
              <a:rPr lang="ru-RU" sz="3200" dirty="0"/>
              <a:t>Издательство Медицина</a:t>
            </a:r>
          </a:p>
          <a:p>
            <a:r>
              <a:rPr lang="ru-RU" sz="3200" dirty="0"/>
              <a:t>Медиасфера</a:t>
            </a:r>
          </a:p>
          <a:p>
            <a:r>
              <a:rPr lang="ru-RU" sz="3200" dirty="0"/>
              <a:t>ЦНИИ Роспотребнадзора</a:t>
            </a:r>
          </a:p>
          <a:p>
            <a:r>
              <a:rPr lang="ru-RU" sz="3200" dirty="0"/>
              <a:t>Издательство Здоровье</a:t>
            </a:r>
          </a:p>
          <a:p>
            <a:r>
              <a:rPr lang="ru-RU" sz="3200" dirty="0"/>
              <a:t>Красная звезда</a:t>
            </a:r>
          </a:p>
          <a:p>
            <a:r>
              <a:rPr lang="ru-RU" sz="3200" dirty="0"/>
              <a:t>Минздрав СССР/ РАМН</a:t>
            </a:r>
          </a:p>
        </p:txBody>
      </p:sp>
    </p:spTree>
    <p:extLst>
      <p:ext uri="{BB962C8B-B14F-4D97-AF65-F5344CB8AC3E}">
        <p14:creationId xmlns:p14="http://schemas.microsoft.com/office/powerpoint/2010/main" val="209221241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922AC50-CB4B-46F8-BED2-6D986359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6" y="512505"/>
            <a:ext cx="8304907" cy="7677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i="1" dirty="0">
                <a:solidFill>
                  <a:schemeClr val="accent2"/>
                </a:solidFill>
              </a:rPr>
              <a:t>Примеры ключевых журналов в </a:t>
            </a:r>
            <a:r>
              <a:rPr lang="en-US" i="1" dirty="0">
                <a:solidFill>
                  <a:schemeClr val="accent2"/>
                </a:solidFill>
              </a:rPr>
              <a:t>Medline Complete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0512" y="1563061"/>
            <a:ext cx="7696085" cy="34080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American Journal of Health-System Pharmacy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British Journal of General Practice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International Journal for Quality in Health Care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JAMA: Journal of the American Medical Association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JAMA Internal Medicine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Journal of the American Medical Informatics Association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Journal of Healthcare Risk Management</a:t>
            </a: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US" sz="1800" i="1" dirty="0"/>
              <a:t>Studies in Health Technology &amp; Informatics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98D63-C676-4202-B6CC-809C2E6E3843}"/>
              </a:ext>
            </a:extLst>
          </p:cNvPr>
          <p:cNvSpPr/>
          <p:nvPr/>
        </p:nvSpPr>
        <p:spPr>
          <a:xfrm>
            <a:off x="6606073" y="1564045"/>
            <a:ext cx="2339144" cy="392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BBC60-5B3E-4D44-AD96-7B881A5EF9CC}"/>
              </a:ext>
            </a:extLst>
          </p:cNvPr>
          <p:cNvSpPr/>
          <p:nvPr/>
        </p:nvSpPr>
        <p:spPr>
          <a:xfrm>
            <a:off x="6606073" y="1564914"/>
            <a:ext cx="202942" cy="2735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97B52-423E-4C3E-803A-F482B38C1032}"/>
              </a:ext>
            </a:extLst>
          </p:cNvPr>
          <p:cNvSpPr/>
          <p:nvPr/>
        </p:nvSpPr>
        <p:spPr>
          <a:xfrm>
            <a:off x="6606073" y="3971120"/>
            <a:ext cx="202942" cy="1520439"/>
          </a:xfrm>
          <a:prstGeom prst="rect">
            <a:avLst/>
          </a:prstGeom>
          <a:solidFill>
            <a:srgbClr val="80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6" name="Picture 2" descr="issue cover">
            <a:extLst>
              <a:ext uri="{FF2B5EF4-FFF2-40B4-BE49-F238E27FC236}">
                <a16:creationId xmlns:a16="http://schemas.microsoft.com/office/drawing/2014/main" id="{E3D7BA04-2EBF-4263-BFBF-70D57A1E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81" y="1764314"/>
            <a:ext cx="1280716" cy="17145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ssue cover">
            <a:extLst>
              <a:ext uri="{FF2B5EF4-FFF2-40B4-BE49-F238E27FC236}">
                <a16:creationId xmlns:a16="http://schemas.microsoft.com/office/drawing/2014/main" id="{7F264FF9-DB61-4D79-9B42-1DA578DA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18" y="2449946"/>
            <a:ext cx="1304528" cy="17145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ssue cover">
            <a:extLst>
              <a:ext uri="{FF2B5EF4-FFF2-40B4-BE49-F238E27FC236}">
                <a16:creationId xmlns:a16="http://schemas.microsoft.com/office/drawing/2014/main" id="{29800A59-D2BF-48D5-B691-405967F5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47" y="3580439"/>
            <a:ext cx="1321594" cy="17145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 idx="4294967295"/>
          </p:nvPr>
        </p:nvSpPr>
        <p:spPr>
          <a:xfrm>
            <a:off x="0" y="188576"/>
            <a:ext cx="6002767" cy="1260801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Примеры текущих журналов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chemeClr val="bg1"/>
                </a:solidFill>
              </a:rPr>
              <a:t>MEDLINE Complete</a:t>
            </a:r>
            <a:r>
              <a:rPr lang="ru-RU" sz="3200" i="1" dirty="0">
                <a:solidFill>
                  <a:schemeClr val="bg1"/>
                </a:solidFill>
              </a:rPr>
              <a:t> </a:t>
            </a:r>
            <a:r>
              <a:rPr lang="ru-RU" sz="2000" i="1" dirty="0">
                <a:solidFill>
                  <a:schemeClr val="bg1"/>
                </a:solidFill>
              </a:rPr>
              <a:t>с указанием глубины архива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5843" name="Picture 3" descr="AFamilyPhysic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464" y="1520105"/>
            <a:ext cx="17287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JClinicalPath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364" y="1468346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AnnalsInternalMedic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876" y="1476973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ASurge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3812" y="1468346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Diabetes Ca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7265" y="3886537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Diabetes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027" y="3886537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 descr="Genetics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3826" y="3877483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 descr="Gerontologi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36429" y="3859376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950253" y="3259525"/>
            <a:ext cx="1497012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 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884727" y="3242273"/>
            <a:ext cx="1497012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633253" y="3259526"/>
            <a:ext cx="1497012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638027" y="3216394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35733" y="5630255"/>
            <a:ext cx="1497012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810677" y="5639308"/>
            <a:ext cx="1497012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864226" y="5594042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762002" y="5621202"/>
            <a:ext cx="1639615" cy="2923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12-Month Embargo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640286" y="2908689"/>
            <a:ext cx="1502228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1960 to present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08346" y="5284826"/>
            <a:ext cx="1516969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1952 to present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841710" y="5279663"/>
            <a:ext cx="1477281" cy="290513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1978 to present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1030241" y="2891371"/>
            <a:ext cx="1502228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1993 to present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885219" y="2932793"/>
            <a:ext cx="1502228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2010 to present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623109" y="2932731"/>
            <a:ext cx="1502228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1995 to present</a:t>
            </a: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4866727" y="5270120"/>
            <a:ext cx="1477281" cy="290513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1916 to present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6771993" y="5269631"/>
            <a:ext cx="1622974" cy="290513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1996 to present</a:t>
            </a:r>
          </a:p>
        </p:txBody>
      </p:sp>
    </p:spTree>
    <p:extLst>
      <p:ext uri="{BB962C8B-B14F-4D97-AF65-F5344CB8AC3E}">
        <p14:creationId xmlns:p14="http://schemas.microsoft.com/office/powerpoint/2010/main" val="138889623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Примеры полнотекстовых журналов</a:t>
            </a:r>
            <a:r>
              <a:rPr lang="en-US" sz="3200" dirty="0"/>
              <a:t>:</a:t>
            </a:r>
          </a:p>
        </p:txBody>
      </p:sp>
      <p:pic>
        <p:nvPicPr>
          <p:cNvPr id="4" name="Picture 2" descr="http://adr.sagepub.com/content/vol26/issue1/home_cov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99" y="1524000"/>
            <a:ext cx="1901038" cy="24688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002" t="10209" r="22708" b="9977"/>
          <a:stretch>
            <a:fillRect/>
          </a:stretch>
        </p:blipFill>
        <p:spPr bwMode="auto">
          <a:xfrm>
            <a:off x="3415494" y="1517598"/>
            <a:ext cx="1894722" cy="246888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7" name="Picture 11" descr="http://a3.mzstatic.com/us/r30/Purple4/v4/77/0f/33/770f338c-320b-35b3-966d-280622e2fed1/screen480x480.jpeg"/>
          <p:cNvPicPr>
            <a:picLocks noChangeAspect="1" noChangeArrowheads="1"/>
          </p:cNvPicPr>
          <p:nvPr/>
        </p:nvPicPr>
        <p:blipFill>
          <a:blip r:embed="rId4" cstate="print"/>
          <a:srcRect l="6667" t="21667" r="35556" b="21667"/>
          <a:stretch>
            <a:fillRect/>
          </a:stretch>
        </p:blipFill>
        <p:spPr bwMode="auto">
          <a:xfrm>
            <a:off x="1527527" y="3528906"/>
            <a:ext cx="1887967" cy="24688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15" descr="http://www.quintpub.com/catalog/image/Oral%20Implant_op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1352" y="3528906"/>
            <a:ext cx="1859890" cy="24688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6" name="Picture 2" descr="https://www.aegisdentalnetwork.com/media/674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196753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http://www.quintessenz.de/webservices/COVER/JOURNALS/jc_jomi_2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510321"/>
            <a:ext cx="1856300" cy="24688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03590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91" name="Picture 27" descr="JFamilyPractice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621" y="3915521"/>
            <a:ext cx="1719262" cy="2286000"/>
          </a:xfrm>
          <a:prstGeom prst="rect">
            <a:avLst/>
          </a:prstGeom>
          <a:noFill/>
        </p:spPr>
      </p:pic>
      <p:pic>
        <p:nvPicPr>
          <p:cNvPr id="36866" name="Picture 2" descr="JExperimentalHematolo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59" y="39214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JNuclearMedi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6337" y="3939507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TopicsinStrokeRehabilit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9392" y="3912347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 descr="JBoneJointSurger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1404" y="1520142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 descr="JClinicalOncology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8969" y="1539469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 descr="JEpidemiolog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10037" y="1562459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646876" y="3261943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792878" y="3226949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811888" y="3264384"/>
            <a:ext cx="1454150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84760" y="5658126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655526" y="5658125"/>
            <a:ext cx="1497013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675738" y="5685286"/>
            <a:ext cx="1555750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687022" y="5658125"/>
            <a:ext cx="1454150" cy="3032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No Embargo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624546" y="2929352"/>
            <a:ext cx="1497013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1982 to present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690235" y="5331745"/>
            <a:ext cx="1550534" cy="290512"/>
          </a:xfrm>
          <a:prstGeom prst="rect">
            <a:avLst/>
          </a:prstGeom>
          <a:solidFill>
            <a:srgbClr val="0065A2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1960 to present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188576"/>
            <a:ext cx="6002767" cy="12608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Примеры текущих журналов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MEDLINE Complete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812304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93DAD-1A34-489D-88E5-25C3EC15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9144000" cy="762000"/>
          </a:xfrm>
        </p:spPr>
        <p:txBody>
          <a:bodyPr/>
          <a:lstStyle/>
          <a:p>
            <a:r>
              <a:rPr lang="ru-RU" dirty="0"/>
              <a:t>Лучшие по кол-ву прочитанных статей</a:t>
            </a:r>
            <a:br>
              <a:rPr lang="ru-RU" dirty="0"/>
            </a:br>
            <a:r>
              <a:rPr lang="ru-RU" dirty="0"/>
              <a:t>(август-октябрь 2022)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1D751-244A-4667-979D-44967FDB4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2700"/>
            <a:ext cx="7772400" cy="4876800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VOLGOGRAD STATE MEDICAL UNIVERSITY</a:t>
            </a:r>
            <a:r>
              <a:rPr lang="en-US" dirty="0"/>
              <a:t> </a:t>
            </a:r>
            <a:r>
              <a:rPr lang="ru-RU" dirty="0"/>
              <a:t>(505)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FAR EASTERN FEDERAL UNIVERSITY</a:t>
            </a:r>
            <a:r>
              <a:rPr lang="en-US" dirty="0"/>
              <a:t> </a:t>
            </a:r>
            <a:r>
              <a:rPr lang="ru-RU" dirty="0"/>
              <a:t>(316)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 PETERSBURG STATE UNIV</a:t>
            </a:r>
            <a:r>
              <a:rPr lang="en-US" dirty="0"/>
              <a:t> </a:t>
            </a:r>
            <a:r>
              <a:rPr lang="ru-RU" dirty="0"/>
              <a:t>233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HIGHER SCHOOL OF ECONOMICS</a:t>
            </a:r>
            <a:r>
              <a:rPr lang="en-US" dirty="0"/>
              <a:t> </a:t>
            </a:r>
            <a:r>
              <a:rPr lang="ru-RU" dirty="0"/>
              <a:t>182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URAL STATE MEDICAL ACADEMY</a:t>
            </a:r>
            <a:r>
              <a:rPr lang="en-US" dirty="0"/>
              <a:t> </a:t>
            </a:r>
            <a:r>
              <a:rPr lang="ru-RU" dirty="0"/>
              <a:t>164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NORTH-WESTERN STATE MEDICAL UNIVERSITY NAMED AFTER I.I.MECHNIKOV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CENTRAL AGRICULTURAL LIBRARY IN MOSCOW</a:t>
            </a:r>
            <a:r>
              <a:rPr lang="en-US" dirty="0"/>
              <a:t> </a:t>
            </a:r>
            <a:r>
              <a:rPr lang="ru-RU" dirty="0"/>
              <a:t>(147)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PEOPLES FRIENDSHIP UNIVERSITY OF RUSSIA (RUDN)</a:t>
            </a:r>
            <a:r>
              <a:rPr lang="en-US" dirty="0"/>
              <a:t> </a:t>
            </a:r>
            <a:r>
              <a:rPr lang="ru-RU" dirty="0"/>
              <a:t>(135)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SOUTH URAL STATE MEDICAL UNIVERSITY</a:t>
            </a:r>
            <a:r>
              <a:rPr lang="en-US" dirty="0"/>
              <a:t> </a:t>
            </a:r>
            <a:r>
              <a:rPr lang="ru-RU" dirty="0"/>
              <a:t>(122)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RUSSIAN STATE AGRARIAN UNIVERSITY - MOSCOW TIMIRYAZEV AGRICULTURAL ACADEMY</a:t>
            </a:r>
            <a:r>
              <a:rPr lang="en-US" dirty="0"/>
              <a:t> </a:t>
            </a:r>
            <a:r>
              <a:rPr lang="ru-RU" dirty="0"/>
              <a:t>(110)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MOSCOW HELMHOLTZ RESEARCH INSTITUTE OF EYE DISEASES</a:t>
            </a:r>
            <a:r>
              <a:rPr lang="en-US" dirty="0"/>
              <a:t> </a:t>
            </a:r>
            <a:r>
              <a:rPr lang="ru-RU" dirty="0"/>
              <a:t>(110)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ROSTOV STATE MEDICAL UNIVERSITY</a:t>
            </a:r>
            <a:r>
              <a:rPr lang="en-US" dirty="0"/>
              <a:t> </a:t>
            </a:r>
            <a:r>
              <a:rPr lang="ru-RU" dirty="0"/>
              <a:t> (93)</a:t>
            </a:r>
          </a:p>
        </p:txBody>
      </p:sp>
    </p:spTree>
    <p:extLst>
      <p:ext uri="{BB962C8B-B14F-4D97-AF65-F5344CB8AC3E}">
        <p14:creationId xmlns:p14="http://schemas.microsoft.com/office/powerpoint/2010/main" val="55883886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07E67-81B8-4374-840C-5CC3D0F3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900" y="457200"/>
            <a:ext cx="9144000" cy="762000"/>
          </a:xfrm>
        </p:spPr>
        <p:txBody>
          <a:bodyPr/>
          <a:lstStyle/>
          <a:p>
            <a:r>
              <a:rPr lang="ru-RU" dirty="0"/>
              <a:t>Худшие по кол-ву прочитанных статей</a:t>
            </a:r>
            <a:br>
              <a:rPr lang="ru-RU" dirty="0"/>
            </a:br>
            <a:r>
              <a:rPr lang="ru-RU" dirty="0"/>
              <a:t>(август-октябрь 2022)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C44DB-A04A-4276-8E06-620470789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97000"/>
            <a:ext cx="7772400" cy="4876800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KEMEROVO STATE MEDICAL UNIVERSITY</a:t>
            </a:r>
            <a:endParaRPr lang="ru-RU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ORENBURG STATE MEDICAL ACADEMY</a:t>
            </a:r>
            <a:r>
              <a:rPr lang="en-US" dirty="0"/>
              <a:t> </a:t>
            </a:r>
            <a:endParaRPr lang="ru-RU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KARELIAN RESEARCH CENTRE OF RAS</a:t>
            </a:r>
            <a:r>
              <a:rPr lang="en-US" dirty="0"/>
              <a:t> </a:t>
            </a:r>
            <a:endParaRPr lang="ru-RU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PAVLOV STATE MEDICAL UNIVERSITY</a:t>
            </a:r>
            <a:r>
              <a:rPr lang="en-US" dirty="0"/>
              <a:t> </a:t>
            </a:r>
            <a:endParaRPr lang="ru-RU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RUSSIAN ACADEMY OF SCIENCES LIBRARY</a:t>
            </a:r>
            <a:r>
              <a:rPr lang="en-US" dirty="0"/>
              <a:t> </a:t>
            </a:r>
            <a:endParaRPr lang="ru-RU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ALMAZOV NATIONAL MEDICAL RESEARCH CENTRE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ALTAI STATE MEDICAL UNIVERSITY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IZHEVSK STATE MEDICAL ACADEMY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 OSSETIAN STATE MEDICAL ACADEMY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SAMARA STATE MEDICAL UNIVERSITY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CHITA STATE MEDICAL UNIV LIBRARY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KAZAN FEDERAL UNIVERSITY</a:t>
            </a:r>
            <a:r>
              <a:rPr lang="en-US" dirty="0"/>
              <a:t> </a:t>
            </a:r>
            <a:endParaRPr lang="ru-RU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SARATOV STATE MEDICAL UNIVERSITY</a:t>
            </a:r>
            <a:r>
              <a:rPr lang="en-US" dirty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51283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FAB75-26E7-4A04-AD4B-614D472F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6177"/>
            <a:ext cx="9144000" cy="1143000"/>
          </a:xfrm>
        </p:spPr>
        <p:txBody>
          <a:bodyPr/>
          <a:lstStyle/>
          <a:p>
            <a:r>
              <a:rPr lang="ru-RU" dirty="0"/>
              <a:t>Немного клиентоориентированности…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42ADE1-800A-4BA4-A3ED-B61123E3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Добрый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день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Спасибо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ваш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труд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Очень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заинтересовала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ваша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платформа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К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сожалению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сейчас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нахожусь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длительном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больничном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 в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нашем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университете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доступ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библиотеку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получения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паролей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только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вебинаре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говорили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том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что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написать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лично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узнать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логин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пароль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доступа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платформе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дистанционно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нужно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только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указать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свою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организацию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ФГБОУ ВО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…  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очень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признательна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получится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прислать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логин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пароль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доступа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Спасибо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latin typeface="Times New Roman" panose="02020603050405020304" pitchFamily="18" charset="0"/>
              </a:rPr>
              <a:t>04.12.2021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247823"/>
      </p:ext>
    </p:extLst>
  </p:cSld>
  <p:clrMapOvr>
    <a:masterClrMapping/>
  </p:clrMapOvr>
  <p:transition advClick="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2B009-75D1-440A-BD31-E9965040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700" y="571500"/>
            <a:ext cx="9144000" cy="762000"/>
          </a:xfrm>
        </p:spPr>
        <p:txBody>
          <a:bodyPr/>
          <a:lstStyle/>
          <a:p>
            <a:r>
              <a:rPr lang="en-US" dirty="0"/>
              <a:t>eBook Clinical collection</a:t>
            </a:r>
            <a:br>
              <a:rPr lang="en-US" dirty="0"/>
            </a:br>
            <a:r>
              <a:rPr lang="en-US" dirty="0"/>
              <a:t>4000 </a:t>
            </a:r>
            <a:r>
              <a:rPr lang="ru-RU" dirty="0"/>
              <a:t>наименований книг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4ABA02-E617-4C0D-85B4-477DBD880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972" y="1905000"/>
            <a:ext cx="5830055" cy="4876800"/>
          </a:xfrm>
        </p:spPr>
      </p:pic>
    </p:spTree>
    <p:extLst>
      <p:ext uri="{BB962C8B-B14F-4D97-AF65-F5344CB8AC3E}">
        <p14:creationId xmlns:p14="http://schemas.microsoft.com/office/powerpoint/2010/main" val="30485238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A0CA5-4E6C-438C-AC5A-C87A3A26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A1157B-46BA-4FCF-8427-BCFBB3BE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414933" cy="5295900"/>
          </a:xfrm>
        </p:spPr>
      </p:pic>
    </p:spTree>
    <p:extLst>
      <p:ext uri="{BB962C8B-B14F-4D97-AF65-F5344CB8AC3E}">
        <p14:creationId xmlns:p14="http://schemas.microsoft.com/office/powerpoint/2010/main" val="1381925496"/>
      </p:ext>
    </p:extLst>
  </p:cSld>
  <p:clrMapOvr>
    <a:masterClrMapping/>
  </p:clrMapOvr>
  <p:transition advClick="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EC468-09C1-486A-94C3-A269B433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762847-A670-455C-84D7-BAF2A90E0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0" y="0"/>
            <a:ext cx="14744700" cy="8293894"/>
          </a:xfrm>
        </p:spPr>
      </p:pic>
    </p:spTree>
    <p:extLst>
      <p:ext uri="{BB962C8B-B14F-4D97-AF65-F5344CB8AC3E}">
        <p14:creationId xmlns:p14="http://schemas.microsoft.com/office/powerpoint/2010/main" val="150590259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6122C-3BE4-4FE8-82C2-7D3AE6E6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6800D0-516A-465E-A8AD-844BB25FB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43101" y="0"/>
            <a:ext cx="11934825" cy="6713339"/>
          </a:xfrm>
        </p:spPr>
      </p:pic>
    </p:spTree>
    <p:extLst>
      <p:ext uri="{BB962C8B-B14F-4D97-AF65-F5344CB8AC3E}">
        <p14:creationId xmlns:p14="http://schemas.microsoft.com/office/powerpoint/2010/main" val="2274895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4E5C109C-3B89-4019-9A7D-6EBC561E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>
                <a:ea typeface="ＭＳ Ｐゴシック" panose="020B0600070205080204" pitchFamily="34" charset="-128"/>
              </a:rPr>
              <a:t>IEEE </a:t>
            </a:r>
            <a:r>
              <a:rPr lang="ru-RU" altLang="ru-RU">
                <a:ea typeface="ＭＳ Ｐゴシック" panose="020B0600070205080204" pitchFamily="34" charset="-128"/>
              </a:rPr>
              <a:t>сегодня</a:t>
            </a:r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9364497F-11EF-4A6C-BA06-F167A80E2F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125" y="1360488"/>
            <a:ext cx="8326438" cy="4389437"/>
          </a:xfrm>
        </p:spPr>
        <p:txBody>
          <a:bodyPr/>
          <a:lstStyle/>
          <a:p>
            <a:r>
              <a:rPr lang="ru-RU" altLang="ru-RU" sz="2000" dirty="0">
                <a:ea typeface="ＭＳ Ｐゴシック" panose="020B0600070205080204" pitchFamily="34" charset="-128"/>
              </a:rPr>
              <a:t>Некоммерческая ассоциация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ru-RU" sz="2000" dirty="0">
                <a:ea typeface="ＭＳ Ｐゴシック" panose="020B0600070205080204" pitchFamily="34" charset="-128"/>
              </a:rPr>
              <a:t>IEEE = Institute for Electrical &amp; Electronic Engineers</a:t>
            </a:r>
            <a:br>
              <a:rPr lang="ru-RU" altLang="ru-RU" sz="2000" dirty="0">
                <a:ea typeface="ＭＳ Ｐゴシック" panose="020B0600070205080204" pitchFamily="34" charset="-128"/>
              </a:rPr>
            </a:br>
            <a:r>
              <a:rPr lang="ru-RU" altLang="ru-RU" sz="2000" dirty="0">
                <a:ea typeface="ＭＳ Ｐゴシック" panose="020B0600070205080204" pitchFamily="34" charset="-128"/>
              </a:rPr>
              <a:t>= Институт инженеров элект­ро­тех­ни­ки и электроники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r>
              <a:rPr lang="ru-RU" altLang="ru-RU" sz="2000" dirty="0">
                <a:ea typeface="ＭＳ Ｐゴシック" panose="020B0600070205080204" pitchFamily="34" charset="-128"/>
              </a:rPr>
              <a:t>Крупнейшая в мире ассоциация специалистов в области техники, свыше </a:t>
            </a:r>
            <a:r>
              <a:rPr lang="en-US" altLang="ru-RU" sz="2000" dirty="0">
                <a:ea typeface="ＭＳ Ｐゴシック" panose="020B0600070205080204" pitchFamily="34" charset="-128"/>
              </a:rPr>
              <a:t>426,000 </a:t>
            </a:r>
            <a:r>
              <a:rPr lang="ru-RU" altLang="ru-RU" sz="2000" dirty="0">
                <a:ea typeface="ＭＳ Ｐゴシック" panose="020B0600070205080204" pitchFamily="34" charset="-128"/>
              </a:rPr>
              <a:t>членов в</a:t>
            </a:r>
            <a:r>
              <a:rPr lang="en-US" altLang="ru-RU" sz="2000" dirty="0">
                <a:ea typeface="ＭＳ Ｐゴシック" panose="020B0600070205080204" pitchFamily="34" charset="-128"/>
              </a:rPr>
              <a:t> </a:t>
            </a:r>
            <a:br>
              <a:rPr lang="ru-RU" altLang="ru-RU" sz="2000" dirty="0">
                <a:ea typeface="ＭＳ Ｐゴシック" panose="020B0600070205080204" pitchFamily="34" charset="-128"/>
              </a:rPr>
            </a:br>
            <a:r>
              <a:rPr lang="en-US" altLang="ru-RU" sz="2000" dirty="0">
                <a:ea typeface="ＭＳ Ｐゴシック" panose="020B0600070205080204" pitchFamily="34" charset="-128"/>
              </a:rPr>
              <a:t>190 </a:t>
            </a:r>
            <a:r>
              <a:rPr lang="ru-RU" altLang="ru-RU" sz="2000" dirty="0">
                <a:ea typeface="ＭＳ Ｐゴシック" panose="020B0600070205080204" pitchFamily="34" charset="-128"/>
              </a:rPr>
              <a:t>странах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r>
              <a:rPr lang="ru-RU" altLang="ru-RU" sz="2000" dirty="0">
                <a:ea typeface="ＭＳ Ｐゴシック" panose="020B0600070205080204" pitchFamily="34" charset="-128"/>
              </a:rPr>
              <a:t>Четыре направления: 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pPr lvl="1"/>
            <a:r>
              <a:rPr lang="ru-RU" altLang="ru-RU" sz="2000" dirty="0">
                <a:ea typeface="ＭＳ Ｐゴシック" panose="020B0600070205080204" pitchFamily="34" charset="-128"/>
              </a:rPr>
              <a:t>Поддержка членов ассоциации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pPr lvl="1"/>
            <a:r>
              <a:rPr lang="ru-RU" altLang="ru-RU" sz="2000" dirty="0">
                <a:ea typeface="ＭＳ Ｐゴシック" panose="020B0600070205080204" pitchFamily="34" charset="-128"/>
              </a:rPr>
              <a:t>Организация конференций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pPr lvl="1"/>
            <a:r>
              <a:rPr lang="ru-RU" altLang="ru-RU" sz="2000" dirty="0">
                <a:ea typeface="ＭＳ Ｐゴシック" panose="020B0600070205080204" pitchFamily="34" charset="-128"/>
              </a:rPr>
              <a:t>Разработка стандартов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pPr lvl="1"/>
            <a:r>
              <a:rPr lang="ru-RU" altLang="ru-RU" sz="2000" dirty="0">
                <a:ea typeface="ＭＳ Ｐゴシック" panose="020B0600070205080204" pitchFamily="34" charset="-128"/>
              </a:rPr>
              <a:t>Издательская деятельность</a:t>
            </a:r>
            <a:endParaRPr lang="en-US" altLang="ru-RU" sz="2000" dirty="0">
              <a:ea typeface="ＭＳ Ｐゴシック" panose="020B0600070205080204" pitchFamily="34" charset="-128"/>
            </a:endParaRPr>
          </a:p>
          <a:p>
            <a:endParaRPr lang="en-US" altLang="ru-RU" sz="2000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9976F-A643-4596-B2E1-2DCCCF36D5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C10103-573D-4449-A025-5256D9750118}" type="slidenum">
              <a:rPr lang="en-US" altLang="ru-RU" sz="18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32</a:t>
            </a:fld>
            <a:endParaRPr lang="en-US" alt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2950" name="Picture 2">
            <a:extLst>
              <a:ext uri="{FF2B5EF4-FFF2-40B4-BE49-F238E27FC236}">
                <a16:creationId xmlns:a16="http://schemas.microsoft.com/office/drawing/2014/main" id="{AFD89BCD-E3F9-4762-A156-C335EE6A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3555206"/>
            <a:ext cx="3573462" cy="2379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1CCC251B-4866-41D9-BADD-18404FA9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>
                <a:latin typeface="Verdana" panose="020B0604030504040204" pitchFamily="34" charset="0"/>
                <a:ea typeface="ＭＳ Ｐゴシック" panose="020B0600070205080204" pitchFamily="34" charset="-128"/>
              </a:rPr>
              <a:t>IEEE/IET Electronic Library (IEL)</a:t>
            </a:r>
          </a:p>
        </p:txBody>
      </p:sp>
      <p:pic>
        <p:nvPicPr>
          <p:cNvPr id="83971" name="Picture 6" descr="shutterstock_5739883_updated-4Oct12.png">
            <a:extLst>
              <a:ext uri="{FF2B5EF4-FFF2-40B4-BE49-F238E27FC236}">
                <a16:creationId xmlns:a16="http://schemas.microsoft.com/office/drawing/2014/main" id="{34D833C4-1A79-4956-85A9-ED4ECDD38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644525"/>
            <a:ext cx="75612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Content Placeholder 2">
            <a:extLst>
              <a:ext uri="{FF2B5EF4-FFF2-40B4-BE49-F238E27FC236}">
                <a16:creationId xmlns:a16="http://schemas.microsoft.com/office/drawing/2014/main" id="{9B8493F4-11D4-4360-8CEB-1AA9CCECB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3" y="2014538"/>
            <a:ext cx="4554537" cy="3911600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737373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Источник более</a:t>
            </a:r>
            <a:r>
              <a:rPr lang="en-US" altLang="ru-RU">
                <a:solidFill>
                  <a:srgbClr val="737373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30% </a:t>
            </a:r>
            <a:r>
              <a:rPr lang="ru-RU" altLang="ru-RU">
                <a:solidFill>
                  <a:srgbClr val="737373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мировой научно-технической литературы по электротехнике, компьютерным системам и электронике</a:t>
            </a:r>
            <a:r>
              <a:rPr lang="en-US" altLang="ru-RU">
                <a:solidFill>
                  <a:srgbClr val="737373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9CD582F6-C964-458E-B26E-AF41173EC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574800"/>
            <a:ext cx="7696200" cy="5118100"/>
          </a:xfrm>
          <a:ln>
            <a:miter lim="800000"/>
            <a:headEnd/>
            <a:tailEnd/>
          </a:ln>
        </p:spPr>
        <p:txBody>
          <a:bodyPr numCol="2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Свыше 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 документов</a:t>
            </a: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184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IEEE journals &amp; magazines 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1400+ annual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IEEE conferences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+ 43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VDE conferences </a:t>
            </a:r>
          </a:p>
          <a:p>
            <a:pPr>
              <a:buFontTx/>
              <a:buChar char="•"/>
              <a:defRPr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Свыше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2800 IEEE standards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(active, archived. redlines) +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IEEE Standard Dictionary</a:t>
            </a:r>
          </a:p>
          <a:p>
            <a:pPr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IET conferences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26 </a:t>
            </a: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IET journals &amp; magazines</a:t>
            </a:r>
          </a:p>
          <a:p>
            <a:pPr>
              <a:buFontTx/>
              <a:buChar char="•"/>
              <a:defRPr/>
            </a:pP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Глубина архива до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1988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года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отдельные названия до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1872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года</a:t>
            </a: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18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Bell Labs Technical Journal 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(BLTJ) 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архив до 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1922</a:t>
            </a:r>
            <a:r>
              <a:rPr lang="ru-RU" sz="18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года</a:t>
            </a: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Inspec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index records for all articles</a:t>
            </a:r>
          </a:p>
          <a:p>
            <a:pPr>
              <a:buFontTx/>
              <a:buChar char="•"/>
              <a:defRPr/>
            </a:pP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  <a:defRPr/>
            </a:pP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None/>
              <a:defRPr/>
            </a:pP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Tx/>
              <a:buNone/>
              <a:defRPr/>
            </a:pPr>
            <a:endParaRPr lang="en-US" sz="18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4995" name="Title 4">
            <a:extLst>
              <a:ext uri="{FF2B5EF4-FFF2-40B4-BE49-F238E27FC236}">
                <a16:creationId xmlns:a16="http://schemas.microsoft.com/office/drawing/2014/main" id="{58E388BF-754D-400C-9486-5CD3E448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96888"/>
          </a:xfrm>
        </p:spPr>
        <p:txBody>
          <a:bodyPr/>
          <a:lstStyle/>
          <a:p>
            <a:r>
              <a:rPr lang="ru-RU" altLang="ru-RU" sz="2600" b="1">
                <a:latin typeface="Verdana" panose="020B0604030504040204" pitchFamily="34" charset="0"/>
                <a:ea typeface="ＭＳ Ｐゴシック" panose="020B0600070205080204" pitchFamily="34" charset="-128"/>
              </a:rPr>
              <a:t>Полнотекстовый доступ к </a:t>
            </a:r>
            <a:r>
              <a:rPr lang="de-DE" altLang="ru-RU" sz="2600" b="1">
                <a:latin typeface="Verdana" panose="020B0604030504040204" pitchFamily="34" charset="0"/>
                <a:ea typeface="ＭＳ Ｐゴシック" panose="020B0600070205080204" pitchFamily="34" charset="-128"/>
              </a:rPr>
              <a:t>IEEE/IET Electronic Library (IEL)</a:t>
            </a:r>
            <a:r>
              <a:rPr lang="ru-RU" altLang="ru-RU" sz="2600" b="1"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ru-RU" sz="2600" b="1"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endParaRPr lang="de-DE" altLang="ru-RU" sz="2000" b="1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D98EF-53C9-414E-9968-DE2BE0FC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6F9C99-3252-4904-A40C-937980958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252" y="0"/>
            <a:ext cx="9279466" cy="5219700"/>
          </a:xfrm>
        </p:spPr>
      </p:pic>
    </p:spTree>
    <p:extLst>
      <p:ext uri="{BB962C8B-B14F-4D97-AF65-F5344CB8AC3E}">
        <p14:creationId xmlns:p14="http://schemas.microsoft.com/office/powerpoint/2010/main" val="1094724980"/>
      </p:ext>
    </p:extLst>
  </p:cSld>
  <p:clrMapOvr>
    <a:masterClrMapping/>
  </p:clrMapOvr>
  <p:transition advClick="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657600"/>
            <a:ext cx="9144000" cy="2315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Благодарю за внимание!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Андрей Соколов </a:t>
            </a:r>
            <a:r>
              <a:rPr lang="en-US" dirty="0"/>
              <a:t>|   </a:t>
            </a:r>
            <a:r>
              <a:rPr lang="ru-RU" dirty="0"/>
              <a:t>Представитель по России и Беларуси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asakalou@ebsco.com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03" y="4865048"/>
            <a:ext cx="652083" cy="652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02" y="3992446"/>
            <a:ext cx="652083" cy="65208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D8BB296-FD37-4675-A1B2-5A672C839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+79154018109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A9851EB-A092-4B30-834F-EC84AAC45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46482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pl-PL" altLang="ru-RU" sz="1800"/>
              <a:t>EBSCO – </a:t>
            </a:r>
            <a:r>
              <a:rPr lang="ru-RU" altLang="ru-RU" sz="1800"/>
              <a:t>ведущий поставщик электронных сервисов и баз данных на рынке информационных услуг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ru-RU" altLang="ru-RU" sz="1800"/>
              <a:t>Представляет более 200 научных, технических и медицинских баз для различных групп пользователей</a:t>
            </a:r>
            <a:endParaRPr lang="en-US" altLang="ru-RU" sz="1800"/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altLang="ru-RU" sz="1800"/>
              <a:t>9</a:t>
            </a:r>
            <a:r>
              <a:rPr lang="ru-RU" altLang="ru-RU" sz="1800"/>
              <a:t>0</a:t>
            </a:r>
            <a:r>
              <a:rPr lang="en-US" altLang="ru-RU" sz="1800"/>
              <a:t>% </a:t>
            </a:r>
            <a:r>
              <a:rPr lang="ru-RU" altLang="ru-RU" sz="1800"/>
              <a:t>наших подписчиков продолжают подписку заказанных баз</a:t>
            </a:r>
            <a:endParaRPr lang="en-US" altLang="ru-RU" sz="1800"/>
          </a:p>
          <a:p>
            <a:pPr eaLnBrk="1" hangingPunct="1">
              <a:lnSpc>
                <a:spcPct val="80000"/>
              </a:lnSpc>
            </a:pPr>
            <a:endParaRPr lang="en-US" altLang="ru-RU" sz="1800" b="1"/>
          </a:p>
          <a:p>
            <a:pPr eaLnBrk="1" hangingPunct="1">
              <a:lnSpc>
                <a:spcPct val="80000"/>
              </a:lnSpc>
            </a:pPr>
            <a:r>
              <a:rPr lang="ru-RU" altLang="ru-RU" sz="1800"/>
              <a:t>Более 150</a:t>
            </a:r>
            <a:r>
              <a:rPr lang="en-US" altLang="ru-RU" sz="1800"/>
              <a:t>.</a:t>
            </a:r>
            <a:r>
              <a:rPr lang="ru-RU" altLang="ru-RU" sz="1800"/>
              <a:t>000 клиентов по всему миру</a:t>
            </a:r>
            <a:br>
              <a:rPr lang="ru-RU" altLang="ru-RU" sz="1800"/>
            </a:br>
            <a:r>
              <a:rPr lang="ru-RU" altLang="ru-RU" sz="180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/>
              <a:t>12 млн. поисков на платформе </a:t>
            </a:r>
            <a:r>
              <a:rPr lang="en-US" altLang="ru-RU" sz="1800"/>
              <a:t>EBSCO</a:t>
            </a:r>
            <a:r>
              <a:rPr lang="en-US" altLang="ru-RU" sz="1800" i="1"/>
              <a:t>Host</a:t>
            </a:r>
            <a:r>
              <a:rPr lang="en-US" altLang="ru-RU" sz="1800"/>
              <a:t> </a:t>
            </a:r>
            <a:r>
              <a:rPr lang="ru-RU" altLang="ru-RU" sz="1800"/>
              <a:t>ежедневно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E9BACB7-6DBF-4DC4-897E-53C93029F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762000"/>
          </a:xfrm>
          <a:noFill/>
        </p:spPr>
        <p:txBody>
          <a:bodyPr/>
          <a:lstStyle/>
          <a:p>
            <a:pPr eaLnBrk="1" hangingPunct="1"/>
            <a:r>
              <a:rPr lang="ru-RU" altLang="ru-RU" sz="2400">
                <a:solidFill>
                  <a:srgbClr val="0E3B7F"/>
                </a:solidFill>
              </a:rPr>
              <a:t>Что такое ЭБСКО?</a:t>
            </a:r>
            <a:endParaRPr lang="pl-PL" altLang="ru-RU" sz="2400">
              <a:solidFill>
                <a:srgbClr val="0E3B7F"/>
              </a:solidFill>
            </a:endParaRPr>
          </a:p>
        </p:txBody>
      </p:sp>
      <p:pic>
        <p:nvPicPr>
          <p:cNvPr id="54276" name="Picture 4" descr="IHPOND4C-SMALL">
            <a:extLst>
              <a:ext uri="{FF2B5EF4-FFF2-40B4-BE49-F238E27FC236}">
                <a16:creationId xmlns:a16="http://schemas.microsoft.com/office/drawing/2014/main" id="{BF03283F-14E8-4937-A485-842F0676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30525"/>
            <a:ext cx="3429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B74C31B6-F2A2-4134-8F91-475068252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19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3" name="Title 4">
            <a:extLst>
              <a:ext uri="{FF2B5EF4-FFF2-40B4-BE49-F238E27FC236}">
                <a16:creationId xmlns:a16="http://schemas.microsoft.com/office/drawing/2014/main" id="{8E8CE39C-4C7F-4129-94F5-A89684BE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Комплексное решение для научных исследований</a:t>
            </a:r>
            <a:endParaRPr lang="en-US" altLang="ru-RU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1B596F86-FE82-4C1F-8F74-7C88C0426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ru-RU" dirty="0"/>
              <a:t>Доступ к</a:t>
            </a:r>
            <a:endParaRPr lang="en-US" dirty="0"/>
          </a:p>
          <a:p>
            <a:pPr>
              <a:defRPr/>
            </a:pPr>
            <a:r>
              <a:rPr lang="ru-RU" dirty="0"/>
              <a:t>Электронным журналам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ru-RU" dirty="0"/>
              <a:t>Электронным книгам</a:t>
            </a:r>
            <a:endParaRPr lang="en-US" dirty="0"/>
          </a:p>
          <a:p>
            <a:pPr>
              <a:defRPr/>
            </a:pPr>
            <a:r>
              <a:rPr lang="ru-RU" dirty="0"/>
              <a:t>Агрегированным базам данных</a:t>
            </a:r>
            <a:r>
              <a:rPr lang="en-US" dirty="0"/>
              <a:t> </a:t>
            </a:r>
          </a:p>
          <a:p>
            <a:pPr marL="0" indent="0">
              <a:buFontTx/>
              <a:buNone/>
              <a:defRPr/>
            </a:pPr>
            <a:r>
              <a:rPr lang="ru-RU" dirty="0"/>
              <a:t>Все это дополняется мощной системой дискавери для удовлетворения информационных потребностей пользователей через единое поисковое окно</a:t>
            </a:r>
            <a:endParaRPr lang="en-US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1225852D-58F1-4556-9DD0-D8B11B41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143000"/>
          </a:xfrm>
        </p:spPr>
        <p:txBody>
          <a:bodyPr/>
          <a:lstStyle/>
          <a:p>
            <a:r>
              <a:rPr lang="en-US" altLang="en-US">
                <a:solidFill>
                  <a:srgbClr val="375C82"/>
                </a:solidFill>
              </a:rPr>
              <a:t>EBSCO</a:t>
            </a:r>
            <a:r>
              <a:rPr lang="ru-RU" altLang="en-US">
                <a:solidFill>
                  <a:srgbClr val="375C82"/>
                </a:solidFill>
              </a:rPr>
              <a:t>:</a:t>
            </a:r>
            <a:r>
              <a:rPr lang="en-US" altLang="en-US">
                <a:solidFill>
                  <a:srgbClr val="375C82"/>
                </a:solidFill>
              </a:rPr>
              <a:t> </a:t>
            </a:r>
            <a:r>
              <a:rPr lang="ru-RU" altLang="en-US">
                <a:solidFill>
                  <a:srgbClr val="375C82"/>
                </a:solidFill>
              </a:rPr>
              <a:t>Качество имеет значение</a:t>
            </a:r>
            <a:br>
              <a:rPr lang="en-US" altLang="en-US">
                <a:solidFill>
                  <a:srgbClr val="375C82"/>
                </a:solidFill>
              </a:rPr>
            </a:br>
            <a:endParaRPr lang="ru-RU" altLang="ru-RU">
              <a:solidFill>
                <a:srgbClr val="375C82"/>
              </a:solidFill>
            </a:endParaRP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18F0F255-1A5F-48BD-9944-44DC4A01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914775"/>
          </a:xfrm>
        </p:spPr>
        <p:txBody>
          <a:bodyPr/>
          <a:lstStyle/>
          <a:p>
            <a:r>
              <a:rPr lang="en-US" altLang="ru-RU"/>
              <a:t>EBSCOhost </a:t>
            </a:r>
            <a:r>
              <a:rPr lang="ru-RU" altLang="ru-RU"/>
              <a:t>содержит больше </a:t>
            </a:r>
            <a:r>
              <a:rPr lang="ru-RU" altLang="ru-RU" u="sng">
                <a:solidFill>
                  <a:srgbClr val="FF0000"/>
                </a:solidFill>
              </a:rPr>
              <a:t>полнотекстовых журналов</a:t>
            </a:r>
            <a:r>
              <a:rPr lang="ru-RU" altLang="ru-RU"/>
              <a:t>, индексированных в </a:t>
            </a:r>
            <a:r>
              <a:rPr lang="en-US" altLang="ru-RU"/>
              <a:t>Scopus </a:t>
            </a:r>
            <a:r>
              <a:rPr lang="ru-RU" altLang="ru-RU"/>
              <a:t>и</a:t>
            </a:r>
            <a:r>
              <a:rPr lang="en-US" altLang="ru-RU"/>
              <a:t> Web of Science</a:t>
            </a:r>
            <a:r>
              <a:rPr lang="ru-RU" altLang="ru-RU"/>
              <a:t>, чем у какого-либо другого поставщика</a:t>
            </a:r>
            <a:r>
              <a:rPr lang="en-US" altLang="ru-RU"/>
              <a:t>! </a:t>
            </a:r>
          </a:p>
          <a:p>
            <a:endParaRPr lang="en-US" altLang="ru-RU"/>
          </a:p>
          <a:p>
            <a:r>
              <a:rPr lang="en-US" altLang="ru-RU"/>
              <a:t>5067</a:t>
            </a:r>
            <a:r>
              <a:rPr lang="ru-RU" altLang="ru-RU"/>
              <a:t> журналов из </a:t>
            </a:r>
            <a:r>
              <a:rPr lang="en-US" altLang="ru-RU"/>
              <a:t>Scopus</a:t>
            </a:r>
          </a:p>
          <a:p>
            <a:r>
              <a:rPr lang="en-US" altLang="ru-RU"/>
              <a:t>3095</a:t>
            </a:r>
            <a:r>
              <a:rPr lang="ru-RU" altLang="ru-RU"/>
              <a:t> журналов из </a:t>
            </a:r>
            <a:r>
              <a:rPr lang="en-US" altLang="ru-RU"/>
              <a:t>Web of Science </a:t>
            </a:r>
          </a:p>
          <a:p>
            <a:endParaRPr lang="ru-RU" altLang="ru-RU"/>
          </a:p>
        </p:txBody>
      </p:sp>
    </p:spTree>
  </p:cSld>
  <p:clrMapOvr>
    <a:masterClrMapping/>
  </p:clrMapOvr>
  <p:transition advClick="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7FA64-2C74-4155-8786-D14F0BA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7725"/>
            <a:ext cx="9144000" cy="762000"/>
          </a:xfrm>
        </p:spPr>
        <p:txBody>
          <a:bodyPr/>
          <a:lstStyle/>
          <a:p>
            <a:r>
              <a:rPr lang="ru-RU" dirty="0"/>
              <a:t>РЦНИ (РФФИ)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18F15-0A75-4DC6-A84A-FFDE723F2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Medline Complete 225</a:t>
            </a:r>
          </a:p>
          <a:p>
            <a:r>
              <a:rPr lang="en-US" dirty="0"/>
              <a:t>eBook Clinical Collection 222</a:t>
            </a:r>
          </a:p>
          <a:p>
            <a:pPr marL="0" indent="0">
              <a:buNone/>
            </a:pPr>
            <a:r>
              <a:rPr lang="en-US" dirty="0"/>
              <a:t>========================</a:t>
            </a:r>
          </a:p>
          <a:p>
            <a:r>
              <a:rPr lang="en-US" dirty="0"/>
              <a:t>Academic Search Premier 160</a:t>
            </a:r>
          </a:p>
          <a:p>
            <a:r>
              <a:rPr lang="en-US" dirty="0"/>
              <a:t>Academic eBooks Collection 132</a:t>
            </a:r>
          </a:p>
          <a:p>
            <a:r>
              <a:rPr lang="en-US" dirty="0"/>
              <a:t>eBook Engineering collection 101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049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F3827-F403-4261-848A-7EB793B8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786810"/>
            <a:ext cx="9144000" cy="1143000"/>
          </a:xfrm>
        </p:spPr>
        <p:txBody>
          <a:bodyPr/>
          <a:lstStyle/>
          <a:p>
            <a:r>
              <a:rPr lang="ru-RU" dirty="0"/>
              <a:t>РФФИ: тестовый доступ </a:t>
            </a:r>
            <a:br>
              <a:rPr lang="ru-RU" dirty="0"/>
            </a:br>
            <a:r>
              <a:rPr lang="ru-RU" dirty="0"/>
              <a:t>октябрь – декабрь 2021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CDA9B8-4202-48DD-AC67-641A79E6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90267"/>
      </p:ext>
    </p:extLst>
  </p:cSld>
  <p:clrMapOvr>
    <a:masterClrMapping/>
  </p:clrMapOvr>
  <p:transition advClick="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3CDFF-2035-4661-A3AB-ED22A2C1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90D204-0BCF-4310-8654-A22A82E75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173"/>
            <a:ext cx="9144000" cy="195397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9BC4F5-6440-4C31-9D5C-D14D35AF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111526"/>
            <a:ext cx="3395663" cy="1480573"/>
          </a:xfrm>
          <a:prstGeom prst="rect">
            <a:avLst/>
          </a:prstGeom>
        </p:spPr>
      </p:pic>
      <p:pic>
        <p:nvPicPr>
          <p:cNvPr id="11" name="Объект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8D8747-AC81-432C-94FC-C75514827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93358" y="1409250"/>
            <a:ext cx="9930716" cy="5448750"/>
          </a:xfrm>
        </p:spPr>
      </p:pic>
    </p:spTree>
    <p:extLst>
      <p:ext uri="{BB962C8B-B14F-4D97-AF65-F5344CB8AC3E}">
        <p14:creationId xmlns:p14="http://schemas.microsoft.com/office/powerpoint/2010/main" val="1233434049"/>
      </p:ext>
    </p:extLst>
  </p:cSld>
  <p:clrMapOvr>
    <a:masterClrMapping/>
  </p:clrMapOvr>
  <p:transition advClick="0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9fe2f81f04e22ea911d9abe2ad6e6f03d7355"/>
</p:tagLst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EBSCO Health_New Section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EBSCO Health - Body">
  <a:themeElements>
    <a:clrScheme name="DynaMed Plus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657F"/>
      </a:accent1>
      <a:accent2>
        <a:srgbClr val="00ACC7"/>
      </a:accent2>
      <a:accent3>
        <a:srgbClr val="F78B1E"/>
      </a:accent3>
      <a:accent4>
        <a:srgbClr val="002F56"/>
      </a:accent4>
      <a:accent5>
        <a:srgbClr val="FE4138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4.xml><?xml version="1.0" encoding="utf-8"?>
<a:theme xmlns:a="http://schemas.openxmlformats.org/drawingml/2006/main" name="3_EBSCO Health_New Section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EBSCO Health_Cover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EBSCO Health_Body Slides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EBSCO Health - Body">
  <a:themeElements>
    <a:clrScheme name="EBSCO Health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039298"/>
      </a:accent2>
      <a:accent3>
        <a:srgbClr val="FE4138"/>
      </a:accent3>
      <a:accent4>
        <a:srgbClr val="3E75CF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EBSCO Title Slid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BSCO Health_New Section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BSCO Health_Body Slides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BSCO Health_New Section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BSCO Health_Body Slides">
  <a:themeElements>
    <a:clrScheme name="MEDLINE Comple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A2"/>
      </a:accent1>
      <a:accent2>
        <a:srgbClr val="353535"/>
      </a:accent2>
      <a:accent3>
        <a:srgbClr val="F3F3F3"/>
      </a:accent3>
      <a:accent4>
        <a:srgbClr val="23538A"/>
      </a:accent4>
      <a:accent5>
        <a:srgbClr val="2DB1B6"/>
      </a:accent5>
      <a:accent6>
        <a:srgbClr val="FD4239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EBSCO Health_Body Slides">
  <a:themeElements>
    <a:clrScheme name="EBSCO Health_Gener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B1B6"/>
      </a:accent1>
      <a:accent2>
        <a:srgbClr val="23538A"/>
      </a:accent2>
      <a:accent3>
        <a:srgbClr val="353535"/>
      </a:accent3>
      <a:accent4>
        <a:srgbClr val="F3F3F3"/>
      </a:accent4>
      <a:accent5>
        <a:srgbClr val="FD4239"/>
      </a:accent5>
      <a:accent6>
        <a:srgbClr val="000000"/>
      </a:accent6>
      <a:hlink>
        <a:srgbClr val="0000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Notes1 xmlns="5f255bb2-3992-4ef0-aeca-1e379827fd79" xsi:nil="true"/>
    <LastUpdate xmlns="5f255bb2-3992-4ef0-aeca-1e379827fd79">2012-01-23T21:00:00+00:00</LastUp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4B630FFA53245B411A657E2B120A6" ma:contentTypeVersion="11" ma:contentTypeDescription="Create a new document." ma:contentTypeScope="" ma:versionID="975b8d580e7d50f68abd9559d12e05b9">
  <xsd:schema xmlns:xsd="http://www.w3.org/2001/XMLSchema" xmlns:p="http://schemas.microsoft.com/office/2006/metadata/properties" xmlns:ns2="5f255bb2-3992-4ef0-aeca-1e379827fd79" targetNamespace="http://schemas.microsoft.com/office/2006/metadata/properties" ma:root="true" ma:fieldsID="079970f0a1d17ed4c7f939eb2cdd4aa3" ns2:_="">
    <xsd:import namespace="5f255bb2-3992-4ef0-aeca-1e379827fd79"/>
    <xsd:element name="properties">
      <xsd:complexType>
        <xsd:sequence>
          <xsd:element name="documentManagement">
            <xsd:complexType>
              <xsd:all>
                <xsd:element ref="ns2:LastUpdate" minOccurs="0"/>
                <xsd:element ref="ns2:Notes1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f255bb2-3992-4ef0-aeca-1e379827fd79" elementFormDefault="qualified">
    <xsd:import namespace="http://schemas.microsoft.com/office/2006/documentManagement/types"/>
    <xsd:element name="LastUpdate" ma:index="2" nillable="true" ma:displayName="Last Update" ma:default="[today]" ma:format="DateOnly" ma:internalName="LastUpdate">
      <xsd:simpleType>
        <xsd:restriction base="dms:DateTime"/>
      </xsd:simpleType>
    </xsd:element>
    <xsd:element name="Notes1" ma:index="9" nillable="true" ma:displayName="Notes" ma:description="Specific notes regarding the PPT results per management. Must include initials and date of Note." ma:internalName="Notes1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322F11-9E69-4206-AB06-2559AD4A35B7}">
  <ds:schemaRefs>
    <ds:schemaRef ds:uri="http://schemas.openxmlformats.org/package/2006/metadata/core-properties"/>
    <ds:schemaRef ds:uri="http://schemas.microsoft.com/office/2006/metadata/properties"/>
    <ds:schemaRef ds:uri="5f255bb2-3992-4ef0-aeca-1e379827fd79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6B20664-67DF-4DA3-B9A4-25F6F8DC5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55bb2-3992-4ef0-aeca-1e379827fd7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C0203FE-B0CD-4CBD-8B20-04E35C1F1B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22172</TotalTime>
  <Words>962</Words>
  <Application>Microsoft Office PowerPoint</Application>
  <PresentationFormat>Экран (4:3)</PresentationFormat>
  <Paragraphs>177</Paragraphs>
  <Slides>36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65" baseType="lpstr">
      <vt:lpstr>Arial</vt:lpstr>
      <vt:lpstr>Arial Black</vt:lpstr>
      <vt:lpstr>Calibri</vt:lpstr>
      <vt:lpstr>Georgia</vt:lpstr>
      <vt:lpstr>Times New Roman</vt:lpstr>
      <vt:lpstr>Verdana</vt:lpstr>
      <vt:lpstr>3_Custom Design</vt:lpstr>
      <vt:lpstr>Custom Design</vt:lpstr>
      <vt:lpstr>EBSCO Health_New Section</vt:lpstr>
      <vt:lpstr>EBSCO Health_Body Slides</vt:lpstr>
      <vt:lpstr>1_EBSCO Health_New Section</vt:lpstr>
      <vt:lpstr>Blank Presentation</vt:lpstr>
      <vt:lpstr>1_EBSCO Health_Body Slides</vt:lpstr>
      <vt:lpstr>4_EBSCO Basic Template</vt:lpstr>
      <vt:lpstr>3_EBSCO Health_Body Slides</vt:lpstr>
      <vt:lpstr>1_Custom Design</vt:lpstr>
      <vt:lpstr>2_Custom Design</vt:lpstr>
      <vt:lpstr>2_EBSCO Health_New Section</vt:lpstr>
      <vt:lpstr>EBSCO Health - Body</vt:lpstr>
      <vt:lpstr>3_EBSCO Health_New Section</vt:lpstr>
      <vt:lpstr>1_EBSCO Health_Cover</vt:lpstr>
      <vt:lpstr>2_EBSCO Health_Body Slides</vt:lpstr>
      <vt:lpstr>1_EBSCO Health - Body</vt:lpstr>
      <vt:lpstr>2_Default Design</vt:lpstr>
      <vt:lpstr>EBSCO Title Slide</vt:lpstr>
      <vt:lpstr>1_Default Design</vt:lpstr>
      <vt:lpstr>3_Default Design</vt:lpstr>
      <vt:lpstr>Default Design</vt:lpstr>
      <vt:lpstr>Worksheet</vt:lpstr>
      <vt:lpstr>Базы данных EBSCO и IEEE,  доступные ЮФУ в рамках централизованной подписки  </vt:lpstr>
      <vt:lpstr>Презентация PowerPoint</vt:lpstr>
      <vt:lpstr>Презентация PowerPoint</vt:lpstr>
      <vt:lpstr>Что такое ЭБСКО?</vt:lpstr>
      <vt:lpstr>Комплексное решение для научных исследований</vt:lpstr>
      <vt:lpstr>EBSCO: Качество имеет значение </vt:lpstr>
      <vt:lpstr>РЦНИ (РФФИ) </vt:lpstr>
      <vt:lpstr>РФФИ: тестовый доступ  октябрь – декабрь 2021</vt:lpstr>
      <vt:lpstr>Презентация PowerPoint</vt:lpstr>
      <vt:lpstr>Презентация PowerPoint</vt:lpstr>
      <vt:lpstr>Презентация PowerPoint</vt:lpstr>
      <vt:lpstr>Примеры полнотекстовых журналов</vt:lpstr>
      <vt:lpstr>Наиболее полная в мире коллекция полнотекстовых журналов по менеджменту</vt:lpstr>
      <vt:lpstr>Бухучет, финансы и аудит сотни полнотекстовых журналов</vt:lpstr>
      <vt:lpstr>Управление персоналом   сотни полнотекстовых журналов</vt:lpstr>
      <vt:lpstr>Презентация PowerPoint</vt:lpstr>
      <vt:lpstr>Презентация PowerPoint</vt:lpstr>
      <vt:lpstr>Презентация PowerPoint</vt:lpstr>
      <vt:lpstr>MEDLINE Complete текущие полнотекстовые журналы</vt:lpstr>
      <vt:lpstr>MEDLINE Complete  содержит журналы от 470 издательств  со всего мира</vt:lpstr>
      <vt:lpstr>Примеры российских издательств</vt:lpstr>
      <vt:lpstr>Примеры ключевых журналов в Medline Complete </vt:lpstr>
      <vt:lpstr>Примеры текущих журналов MEDLINE Complete с указанием глубины архива</vt:lpstr>
      <vt:lpstr>Примеры полнотекстовых журналов:</vt:lpstr>
      <vt:lpstr>Презентация PowerPoint</vt:lpstr>
      <vt:lpstr>Лучшие по кол-ву прочитанных статей (август-октябрь 2022)</vt:lpstr>
      <vt:lpstr>Худшие по кол-ву прочитанных статей (август-октябрь 2022)</vt:lpstr>
      <vt:lpstr>Немного клиентоориентированности…</vt:lpstr>
      <vt:lpstr>eBook Clinical collection 4000 наименований книг</vt:lpstr>
      <vt:lpstr>Презентация PowerPoint</vt:lpstr>
      <vt:lpstr>Презентация PowerPoint</vt:lpstr>
      <vt:lpstr>IEEE сегодня</vt:lpstr>
      <vt:lpstr>IEEE/IET Electronic Library (IEL)</vt:lpstr>
      <vt:lpstr>Полнотекстовый доступ к IEEE/IET Electronic Library (IEL)  </vt:lpstr>
      <vt:lpstr>Презентация PowerPoint</vt:lpstr>
      <vt:lpstr>Благодарю за внимание!</vt:lpstr>
    </vt:vector>
  </TitlesOfParts>
  <Company>EBSCO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MEDLINE Complete</dc:title>
  <dc:creator>EBSCO Publishing</dc:creator>
  <cp:lastModifiedBy>Andrei Sakalou</cp:lastModifiedBy>
  <cp:revision>1066</cp:revision>
  <dcterms:created xsi:type="dcterms:W3CDTF">2009-06-26T20:52:49Z</dcterms:created>
  <dcterms:modified xsi:type="dcterms:W3CDTF">2022-11-08T04:21:00Z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0x010100ED34B630FFA53245B411A657E2B120A6</vt:lpwstr>
  </property>
</Properties>
</file>