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7" r:id="rId2"/>
    <p:sldId id="295" r:id="rId3"/>
    <p:sldId id="309" r:id="rId4"/>
    <p:sldId id="321" r:id="rId5"/>
    <p:sldId id="322" r:id="rId6"/>
    <p:sldId id="308" r:id="rId7"/>
    <p:sldId id="317" r:id="rId8"/>
    <p:sldId id="310" r:id="rId9"/>
    <p:sldId id="332" r:id="rId10"/>
    <p:sldId id="331" r:id="rId11"/>
    <p:sldId id="393" r:id="rId12"/>
    <p:sldId id="391" r:id="rId13"/>
    <p:sldId id="392" r:id="rId14"/>
    <p:sldId id="378" r:id="rId15"/>
    <p:sldId id="379" r:id="rId16"/>
    <p:sldId id="380" r:id="rId17"/>
    <p:sldId id="343" r:id="rId18"/>
    <p:sldId id="344" r:id="rId19"/>
    <p:sldId id="405" r:id="rId20"/>
    <p:sldId id="382" r:id="rId21"/>
    <p:sldId id="388" r:id="rId22"/>
    <p:sldId id="389" r:id="rId23"/>
    <p:sldId id="390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94" r:id="rId33"/>
    <p:sldId id="395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68" r:id="rId48"/>
    <p:sldId id="369" r:id="rId49"/>
    <p:sldId id="370" r:id="rId50"/>
    <p:sldId id="371" r:id="rId51"/>
    <p:sldId id="372" r:id="rId52"/>
    <p:sldId id="373" r:id="rId53"/>
    <p:sldId id="374" r:id="rId54"/>
    <p:sldId id="375" r:id="rId55"/>
    <p:sldId id="376" r:id="rId56"/>
    <p:sldId id="396" r:id="rId57"/>
    <p:sldId id="397" r:id="rId58"/>
    <p:sldId id="406" r:id="rId59"/>
    <p:sldId id="399" r:id="rId60"/>
    <p:sldId id="400" r:id="rId61"/>
    <p:sldId id="401" r:id="rId62"/>
    <p:sldId id="402" r:id="rId63"/>
    <p:sldId id="403" r:id="rId64"/>
    <p:sldId id="404" r:id="rId65"/>
    <p:sldId id="377" r:id="rId66"/>
    <p:sldId id="340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593" autoAdjust="0"/>
    <p:restoredTop sz="86364" autoAdjust="0"/>
  </p:normalViewPr>
  <p:slideViewPr>
    <p:cSldViewPr>
      <p:cViewPr varScale="1">
        <p:scale>
          <a:sx n="64" d="100"/>
          <a:sy n="64" d="100"/>
        </p:scale>
        <p:origin x="-3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7837124855199245E-2"/>
          <c:w val="0.93015921898309528"/>
          <c:h val="0.924325750289601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bubble3D val="0"/>
            <c:explosion val="12"/>
          </c:dPt>
          <c:dPt>
            <c:idx val="1"/>
            <c:bubble3D val="0"/>
            <c:explosion val="8"/>
          </c:dPt>
          <c:dPt>
            <c:idx val="2"/>
            <c:bubble3D val="0"/>
            <c:explosion val="10"/>
          </c:dPt>
          <c:dPt>
            <c:idx val="3"/>
            <c:bubble3D val="0"/>
            <c:explosion val="6"/>
          </c:dPt>
          <c:cat>
            <c:strRef>
              <c:f>Лист1!$A$2:$A$5</c:f>
              <c:strCache>
                <c:ptCount val="4"/>
                <c:pt idx="0">
                  <c:v>Общественные науки (Экономика и управление, государство и право)</c:v>
                </c:pt>
                <c:pt idx="1">
                  <c:v>Гуманитарные и социальные науки  (История, языкознание, педагагика, психология, социология, культура, литература, журналистика, искусство, философия, науковедение)</c:v>
                </c:pt>
                <c:pt idx="2">
                  <c:v>Технические и прикладные науки (Машиностроение, транспорт, строительство, архитектура, приборостроение, информатика, автоматика, приборостроение, энергетика)</c:v>
                </c:pt>
                <c:pt idx="3">
                  <c:v>Естественные науки (Математика, физика, химия, биология, геология, география, геодезия, экология)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4115</c:v>
                </c:pt>
                <c:pt idx="1">
                  <c:v>497</c:v>
                </c:pt>
                <c:pt idx="2">
                  <c:v>1151</c:v>
                </c:pt>
                <c:pt idx="3">
                  <c:v>437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77198139670124855"/>
          <c:h val="0.98412981361460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Open access &gt; 2 млн. документов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Периодика &gt; 1 млн. документов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Энциклопедия.Znanium &gt; 250 тыс. статей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Коллекции издателей-партнеров &gt; 30 тыс. изданий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1000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Коллекция ГК ИНФРА-М &gt; 10 тыс. изданий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6"/>
        <c:gapDepth val="58"/>
        <c:shape val="cone"/>
        <c:axId val="102393344"/>
        <c:axId val="102394880"/>
        <c:axId val="0"/>
      </c:bar3DChart>
      <c:catAx>
        <c:axId val="102393344"/>
        <c:scaling>
          <c:orientation val="minMax"/>
        </c:scaling>
        <c:delete val="1"/>
        <c:axPos val="b"/>
        <c:majorTickMark val="out"/>
        <c:minorTickMark val="none"/>
        <c:tickLblPos val="nextTo"/>
        <c:crossAx val="102394880"/>
        <c:crosses val="autoZero"/>
        <c:auto val="1"/>
        <c:lblAlgn val="ctr"/>
        <c:lblOffset val="100"/>
        <c:noMultiLvlLbl val="0"/>
      </c:catAx>
      <c:valAx>
        <c:axId val="102394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2393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197818942185552"/>
          <c:y val="6.1736444539321096E-2"/>
          <c:w val="0.42802181057814431"/>
          <c:h val="0.88627813628601171"/>
        </c:manualLayout>
      </c:layout>
      <c:overlay val="0"/>
      <c:txPr>
        <a:bodyPr/>
        <a:lstStyle/>
        <a:p>
          <a:pPr>
            <a:defRPr sz="2000">
              <a:latin typeface="Cambri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Лист1!$A$2:$A$13</c:f>
              <c:strCache>
                <c:ptCount val="12"/>
                <c:pt idx="0">
                  <c:v>Украина (78)</c:v>
                </c:pt>
                <c:pt idx="1">
                  <c:v>Россия (29)</c:v>
                </c:pt>
                <c:pt idx="2">
                  <c:v>Беларусь (25)</c:v>
                </c:pt>
                <c:pt idx="3">
                  <c:v>Казахстан (7)</c:v>
                </c:pt>
                <c:pt idx="4">
                  <c:v>Молдова (7)</c:v>
                </c:pt>
                <c:pt idx="5">
                  <c:v>Грузия (3)</c:v>
                </c:pt>
                <c:pt idx="6">
                  <c:v>Азербайджан (2)</c:v>
                </c:pt>
                <c:pt idx="7">
                  <c:v>Армения (2)</c:v>
                </c:pt>
                <c:pt idx="8">
                  <c:v>Кыргызстан (2)</c:v>
                </c:pt>
                <c:pt idx="9">
                  <c:v>Таджикистан</c:v>
                </c:pt>
                <c:pt idx="10">
                  <c:v>Туркменистан</c:v>
                </c:pt>
                <c:pt idx="11">
                  <c:v>Узбекистан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78</c:v>
                </c:pt>
                <c:pt idx="1">
                  <c:v>29</c:v>
                </c:pt>
                <c:pt idx="2">
                  <c:v>25</c:v>
                </c:pt>
                <c:pt idx="3">
                  <c:v>7</c:v>
                </c:pt>
                <c:pt idx="4">
                  <c:v>7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8434944"/>
        <c:axId val="108436480"/>
        <c:axId val="0"/>
      </c:bar3DChart>
      <c:catAx>
        <c:axId val="108434944"/>
        <c:scaling>
          <c:orientation val="minMax"/>
        </c:scaling>
        <c:delete val="0"/>
        <c:axPos val="b"/>
        <c:majorTickMark val="out"/>
        <c:minorTickMark val="none"/>
        <c:tickLblPos val="nextTo"/>
        <c:crossAx val="108436480"/>
        <c:crosses val="autoZero"/>
        <c:auto val="1"/>
        <c:lblAlgn val="ctr"/>
        <c:lblOffset val="100"/>
        <c:noMultiLvlLbl val="0"/>
      </c:catAx>
      <c:valAx>
        <c:axId val="108436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8434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EB7F4-9167-44CD-936A-079FEE2B8172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A3C15-D859-464B-B2D5-70ABC7103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88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3C15-D859-464B-B2D5-70ABC710393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82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3C15-D859-464B-B2D5-70ABC710393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3C15-D859-464B-B2D5-70ABC710393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3C15-D859-464B-B2D5-70ABC710393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3C15-D859-464B-B2D5-70ABC710393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3C15-D859-464B-B2D5-70ABC710393D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3C15-D859-464B-B2D5-70ABC710393D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3C15-D859-464B-B2D5-70ABC710393D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3C15-D859-464B-B2D5-70ABC710393D}" type="slidenum">
              <a:rPr lang="ru-RU" smtClean="0"/>
              <a:pPr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55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9909-9925-4DEE-ABF0-3B79DE47341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9909-9925-4DEE-ABF0-3B79DE47341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9909-9925-4DEE-ABF0-3B79DE47341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9909-9925-4DEE-ABF0-3B79DE47341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9909-9925-4DEE-ABF0-3B79DE47341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9909-9925-4DEE-ABF0-3B79DE47341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9909-9925-4DEE-ABF0-3B79DE47341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9909-9925-4DEE-ABF0-3B79DE47341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9909-9925-4DEE-ABF0-3B79DE47341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9909-9925-4DEE-ABF0-3B79DE47341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9909-9925-4DEE-ABF0-3B79DE47341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29909-9925-4DEE-ABF0-3B79DE47341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6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0" Type="http://schemas.openxmlformats.org/officeDocument/2006/relationships/image" Target="../media/image69.gif"/><Relationship Id="rId4" Type="http://schemas.openxmlformats.org/officeDocument/2006/relationships/image" Target="../media/image63.jpeg"/><Relationship Id="rId9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" Type="http://schemas.openxmlformats.org/officeDocument/2006/relationships/image" Target="../media/image9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gif"/><Relationship Id="rId7" Type="http://schemas.openxmlformats.org/officeDocument/2006/relationships/image" Target="../media/image7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mailto:Aydakova_ag@infra-m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2173289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spc="3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Группа компаний</a:t>
            </a:r>
            <a:br>
              <a:rPr lang="ru-RU" sz="3200" b="1" spc="3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4000" b="1" spc="3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«ИНФРА-М»</a:t>
            </a:r>
            <a:endParaRPr lang="ru-RU" sz="4000" b="1" spc="300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логотип инфры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1221646"/>
            <a:ext cx="1000132" cy="921470"/>
          </a:xfrm>
          <a:prstGeom prst="rect">
            <a:avLst/>
          </a:prstGeom>
        </p:spPr>
      </p:pic>
      <p:pic>
        <p:nvPicPr>
          <p:cNvPr id="7" name="Рисунок 6" descr="Рисунок3.p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56"/>
            <a:ext cx="9144000" cy="19481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467544" y="4357694"/>
            <a:ext cx="82809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2400" spc="300" dirty="0" smtClean="0">
              <a:solidFill>
                <a:schemeClr val="bg1"/>
              </a:solidFill>
              <a:latin typeface="Cambria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latin typeface="Cambria" pitchFamily="18" charset="0"/>
              </a:rPr>
              <a:t>ЭБС Znanium.com: новый подход к формированию образовательных электронных ресурсов</a:t>
            </a:r>
          </a:p>
          <a:p>
            <a:pPr lvl="0"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ru-RU" sz="20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ru-RU" sz="1900" spc="300" dirty="0" err="1" smtClean="0">
                <a:solidFill>
                  <a:schemeClr val="bg1"/>
                </a:solidFill>
                <a:latin typeface="Cambria" pitchFamily="18" charset="0"/>
                <a:ea typeface="+mj-ea"/>
                <a:cs typeface="Times New Roman" pitchFamily="18" charset="0"/>
              </a:rPr>
              <a:t>Айдакова</a:t>
            </a:r>
            <a:r>
              <a:rPr lang="ru-RU" sz="1900" spc="300" dirty="0" smtClean="0">
                <a:solidFill>
                  <a:schemeClr val="bg1"/>
                </a:solidFill>
                <a:latin typeface="Cambria" pitchFamily="18" charset="0"/>
                <a:ea typeface="+mj-ea"/>
                <a:cs typeface="Times New Roman" pitchFamily="18" charset="0"/>
              </a:rPr>
              <a:t> Анастасия Геннадьевна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900" spc="300" dirty="0" smtClean="0">
                <a:solidFill>
                  <a:schemeClr val="bg1"/>
                </a:solidFill>
                <a:latin typeface="Cambria" pitchFamily="18" charset="0"/>
                <a:ea typeface="+mj-ea"/>
                <a:cs typeface="Times New Roman" pitchFamily="18" charset="0"/>
              </a:rPr>
              <a:t>Заместитель коммерческого директора НИЦ ИНФРА-М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71538" y="928670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НИЦ ИНФРА-М –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крупнейший книготорг в России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1968" y="221455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662" y="2285992"/>
            <a:ext cx="764386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ct val="80000"/>
            </a:pPr>
            <a:r>
              <a:rPr lang="ru-RU" sz="2100" b="1" dirty="0" smtClean="0">
                <a:solidFill>
                  <a:srgbClr val="C00000"/>
                </a:solidFill>
                <a:latin typeface="Cambria" pitchFamily="18" charset="0"/>
                <a:ea typeface="Open Sans Light" pitchFamily="34" charset="0"/>
                <a:cs typeface="Open Sans Light" pitchFamily="34" charset="0"/>
              </a:rPr>
              <a:t>По итогам конкурсных процедур</a:t>
            </a:r>
          </a:p>
          <a:p>
            <a:pPr lvl="0" algn="ctr">
              <a:buSzPct val="80000"/>
            </a:pPr>
            <a:r>
              <a:rPr lang="ru-RU" sz="2100" b="1" dirty="0" smtClean="0">
                <a:solidFill>
                  <a:srgbClr val="C00000"/>
                </a:solidFill>
                <a:latin typeface="Cambria" pitchFamily="18" charset="0"/>
                <a:ea typeface="Open Sans Light" pitchFamily="34" charset="0"/>
                <a:cs typeface="Open Sans Light" pitchFamily="34" charset="0"/>
              </a:rPr>
              <a:t>(котировок, электронных аукционов; 44-ФЗ, 223-ФЗ)</a:t>
            </a:r>
            <a:endParaRPr lang="ru-RU" sz="21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lvl="0" algn="ctr">
              <a:buSzPct val="80000"/>
            </a:pPr>
            <a:endParaRPr lang="ru-RU" sz="20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lvl="0" algn="ctr">
              <a:buSzPct val="80000"/>
            </a:pPr>
            <a:r>
              <a:rPr lang="ru-RU" sz="2100" b="1" dirty="0" smtClean="0">
                <a:solidFill>
                  <a:srgbClr val="002060"/>
                </a:solidFill>
                <a:latin typeface="Cambria" pitchFamily="18" charset="0"/>
              </a:rPr>
              <a:t>Любые издательства по оптовым ценам!</a:t>
            </a:r>
          </a:p>
          <a:p>
            <a:pPr algn="ctr">
              <a:buSzPct val="80000"/>
            </a:pPr>
            <a:endParaRPr lang="ru-RU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indent="361950" algn="just">
              <a:buSzPct val="80000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                               </a:t>
            </a:r>
            <a:r>
              <a:rPr lang="ru-RU" dirty="0" err="1" smtClean="0">
                <a:solidFill>
                  <a:srgbClr val="002060"/>
                </a:solidFill>
                <a:latin typeface="Cambria" pitchFamily="18" charset="0"/>
              </a:rPr>
              <a:t>Юрайт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                            Академия</a:t>
            </a:r>
          </a:p>
          <a:p>
            <a:pPr indent="361950" algn="just">
              <a:buSzPct val="80000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                               </a:t>
            </a:r>
            <a:r>
              <a:rPr lang="ru-RU" dirty="0" err="1" smtClean="0">
                <a:solidFill>
                  <a:srgbClr val="002060"/>
                </a:solidFill>
                <a:latin typeface="Cambria" pitchFamily="18" charset="0"/>
              </a:rPr>
              <a:t>Эксмо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                              АСТ</a:t>
            </a:r>
          </a:p>
          <a:p>
            <a:pPr indent="361950" algn="just">
              <a:buSzPct val="80000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                               </a:t>
            </a:r>
            <a:r>
              <a:rPr lang="ru-RU" dirty="0" err="1" smtClean="0">
                <a:solidFill>
                  <a:srgbClr val="002060"/>
                </a:solidFill>
                <a:latin typeface="Cambria" pitchFamily="18" charset="0"/>
              </a:rPr>
              <a:t>КноРус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                           Феникс</a:t>
            </a:r>
          </a:p>
          <a:p>
            <a:pPr indent="361950" algn="just">
              <a:buSzPct val="80000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                               </a:t>
            </a:r>
            <a:r>
              <a:rPr lang="ru-RU" dirty="0" err="1" smtClean="0">
                <a:solidFill>
                  <a:srgbClr val="002060"/>
                </a:solidFill>
                <a:latin typeface="Cambria" pitchFamily="18" charset="0"/>
              </a:rPr>
              <a:t>Юнити-Дана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                Проспект</a:t>
            </a:r>
          </a:p>
          <a:p>
            <a:pPr indent="361950" algn="just">
              <a:buSzPct val="80000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                               Азбука-Аттикус           Лань</a:t>
            </a:r>
          </a:p>
          <a:p>
            <a:pPr indent="361950" algn="just">
              <a:buSzPct val="80000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                               Питер                               ГЭОТАР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844" y="214290"/>
            <a:ext cx="642910" cy="594013"/>
          </a:xfrm>
          <a:prstGeom prst="rect">
            <a:avLst/>
          </a:prstGeom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11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8728" y="1357298"/>
            <a:ext cx="67151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Электронно-библиотечная система 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</a:rPr>
              <a:t>Znanium.com</a:t>
            </a:r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: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Cambria" pitchFamily="18" charset="0"/>
              </a:rPr>
              <a:t>принципиально новый подход к формированию образовательных электронных ресурсов</a:t>
            </a:r>
            <a:endParaRPr lang="ru-RU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876" y="170691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12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D:\Инфра-М\лого_знаниум_эбс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500174"/>
            <a:ext cx="5000660" cy="96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" name="AutoShape 1" descr="http://znanium.com/pics/banners/logo-dz-lt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3" name="Picture 3" descr="http://znanium.com/pics/banners/logo-dz-l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714752"/>
            <a:ext cx="2143140" cy="876028"/>
          </a:xfrm>
          <a:prstGeom prst="rect">
            <a:avLst/>
          </a:prstGeom>
          <a:noFill/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6" name="Picture 6" descr="http://znanium.com/pics/banners/logo-ez-lt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714752"/>
            <a:ext cx="2857520" cy="803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90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170691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13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1" name="AutoShape 1" descr="http://znanium.com/pics/banners/logo-dz-lt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595" y="1218886"/>
            <a:ext cx="8628123" cy="4853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D:\Инфра-М\лого_знаниум_эбс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42852"/>
            <a:ext cx="300039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927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Логотип Инфра- М small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844" y="188640"/>
            <a:ext cx="642910" cy="594013"/>
          </a:xfrm>
          <a:prstGeom prst="rect">
            <a:avLst/>
          </a:prstGeom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14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142984"/>
            <a:ext cx="81439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Единая информационно-образовательная среда вуза</a:t>
            </a:r>
            <a:endParaRPr lang="ru-RU" sz="2000" dirty="0" smtClean="0">
              <a:solidFill>
                <a:srgbClr val="C00000"/>
              </a:solidFill>
              <a:latin typeface="Cambria" pitchFamily="18" charset="0"/>
            </a:endParaRPr>
          </a:p>
          <a:p>
            <a:endParaRPr lang="ru-RU" dirty="0" smtClean="0">
              <a:latin typeface="Cambria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Под информационно-образовательной средой вуза понимается система компьютерных сетей и средств телекоммуникаций, </a:t>
            </a:r>
            <a:r>
              <a:rPr lang="ru-RU" u="sng" dirty="0" smtClean="0">
                <a:solidFill>
                  <a:srgbClr val="002060"/>
                </a:solidFill>
                <a:latin typeface="Cambria" pitchFamily="18" charset="0"/>
              </a:rPr>
              <a:t>средств дистанционного обучения, справочных материалов, словарей, дополнительной литературы, всех сопутствующих учебному процессу материалов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, необходимых и достаточных для получения качественного образования по определенным специальностям или программам, а также средства их разработки, хранения, передачи и доступа к ним.</a:t>
            </a:r>
          </a:p>
          <a:p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Информационно-образовательная среда вуза должна обеспечивать: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наличие единой базы данных;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однократный ввод данных с возможностью их последующего редактирования;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многопользовательский режим использования данных;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разграничение прав доступа к данным;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использование одних и тех же данных в различных приложениях и процессах…</a:t>
            </a:r>
          </a:p>
        </p:txBody>
      </p:sp>
    </p:spTree>
    <p:extLst>
      <p:ext uri="{BB962C8B-B14F-4D97-AF65-F5344CB8AC3E}">
        <p14:creationId xmlns:p14="http://schemas.microsoft.com/office/powerpoint/2010/main" val="386411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844" y="188640"/>
            <a:ext cx="642910" cy="594013"/>
          </a:xfrm>
          <a:prstGeom prst="rect">
            <a:avLst/>
          </a:prstGeom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15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142984"/>
            <a:ext cx="75009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Основное информационное поле учебного заведения</a:t>
            </a:r>
          </a:p>
          <a:p>
            <a:endParaRPr lang="ru-RU" sz="2400" dirty="0" smtClean="0">
              <a:latin typeface="Cambria" pitchFamily="18" charset="0"/>
            </a:endParaRPr>
          </a:p>
          <a:p>
            <a:endParaRPr lang="ru-RU" sz="24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 Учебники, учебные пособия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 Монографии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 Периодические издания</a:t>
            </a:r>
            <a:endParaRPr lang="en-US" sz="2400" dirty="0" smtClean="0">
              <a:solidFill>
                <a:srgbClr val="002060"/>
              </a:solidFill>
              <a:latin typeface="Calisto MT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 Распределенные учебные и научные ресурсы/ </a:t>
            </a:r>
            <a:r>
              <a:rPr lang="en-US" sz="2400" dirty="0" smtClean="0">
                <a:solidFill>
                  <a:srgbClr val="002060"/>
                </a:solidFill>
                <a:latin typeface="Calisto MT" pitchFamily="18" charset="0"/>
              </a:rPr>
              <a:t>Open Access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 Справочная литература</a:t>
            </a:r>
            <a:r>
              <a:rPr lang="en-US" sz="2400" dirty="0" smtClean="0">
                <a:solidFill>
                  <a:srgbClr val="002060"/>
                </a:solidFill>
                <a:latin typeface="Calisto MT" pitchFamily="18" charset="0"/>
              </a:rPr>
              <a:t>/</a:t>
            </a: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справочные ресурсы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 Дистанционное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418309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188640"/>
            <a:ext cx="642910" cy="594013"/>
          </a:xfrm>
          <a:prstGeom prst="rect">
            <a:avLst/>
          </a:prstGeom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16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684761733"/>
              </p:ext>
            </p:extLst>
          </p:nvPr>
        </p:nvGraphicFramePr>
        <p:xfrm>
          <a:off x="-357222" y="1142984"/>
          <a:ext cx="8643998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40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170691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17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D:\Инфра-М\лого_знаниум_эбс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7027" y="1285860"/>
            <a:ext cx="590968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85918" y="3091292"/>
            <a:ext cx="6572296" cy="298543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Общая сводка по ЭБС: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Количество изданий: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47117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Количество журналов: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701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Количество журналов ВАК: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185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Количество учебников и учебных пособий (за последние 5 лет):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16483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Количество монографий: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6385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170691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18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D:\Инфра-М\лого_знаниум_эбс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7027" y="1124744"/>
            <a:ext cx="590968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85918" y="2924944"/>
            <a:ext cx="6572296" cy="298543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300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Базовая коллекция: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Количество изданий: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32202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Количество журналов: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701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Количество журналов ВАК: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185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Количество учебников и учебных пособий (за последние 5 лет):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12625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Количество монографий: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5182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5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34" y="4429132"/>
            <a:ext cx="3000396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  НИЦ ИНФРА-М</a:t>
            </a:r>
            <a:endParaRPr lang="en-US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lnSpc>
                <a:spcPct val="125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  Норма</a:t>
            </a:r>
          </a:p>
          <a:p>
            <a:pPr>
              <a:lnSpc>
                <a:spcPct val="125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  Форум</a:t>
            </a:r>
          </a:p>
          <a:p>
            <a:pPr>
              <a:lnSpc>
                <a:spcPct val="125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  </a:t>
            </a:r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Альфа-М</a:t>
            </a:r>
            <a:endParaRPr lang="ru-RU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lnSpc>
                <a:spcPct val="125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  Вузовский учебник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0628" y="4429132"/>
            <a:ext cx="335758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  ИД Форум</a:t>
            </a:r>
          </a:p>
          <a:p>
            <a:pPr algn="r"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  Магистр</a:t>
            </a:r>
          </a:p>
          <a:p>
            <a:pPr algn="r"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  КУРС</a:t>
            </a:r>
          </a:p>
          <a:p>
            <a:pPr algn="r"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  РИОР</a:t>
            </a:r>
          </a:p>
          <a:p>
            <a:pPr algn="r"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  Энциклопедия</a:t>
            </a: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19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Picture 3" descr="C:\Users\smirnov_yv\Desktop\P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52"/>
            <a:ext cx="6858048" cy="4464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920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34" y="4429132"/>
            <a:ext cx="3000396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  НИЦ ИНФРА-М</a:t>
            </a:r>
            <a:endParaRPr lang="en-US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lnSpc>
                <a:spcPct val="125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  Норма</a:t>
            </a:r>
          </a:p>
          <a:p>
            <a:pPr>
              <a:lnSpc>
                <a:spcPct val="125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  Форум</a:t>
            </a:r>
          </a:p>
          <a:p>
            <a:pPr>
              <a:lnSpc>
                <a:spcPct val="125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  </a:t>
            </a:r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Альфа-М</a:t>
            </a:r>
            <a:endParaRPr lang="ru-RU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lnSpc>
                <a:spcPct val="125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  Вузовский учебник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0628" y="4429132"/>
            <a:ext cx="335758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  ИД Форум</a:t>
            </a:r>
          </a:p>
          <a:p>
            <a:pPr algn="r"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  Магистр</a:t>
            </a:r>
          </a:p>
          <a:p>
            <a:pPr algn="r"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  КУРС</a:t>
            </a:r>
          </a:p>
          <a:p>
            <a:pPr algn="r"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  РИОР</a:t>
            </a:r>
          </a:p>
          <a:p>
            <a:pPr algn="r"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  Энциклопедия</a:t>
            </a: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Picture 3" descr="C:\Users\smirnov_yv\Desktop\P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52"/>
            <a:ext cx="6858048" cy="4464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287650"/>
            <a:ext cx="84296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latin typeface="Cambria" pitchFamily="18" charset="0"/>
                <a:ea typeface="+mj-ea"/>
                <a:cs typeface="Arial" charset="0"/>
              </a:rPr>
              <a:t>Основная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Arial" charset="0"/>
              </a:rPr>
              <a:t>коллекция </a:t>
            </a:r>
            <a:r>
              <a:rPr lang="ru-RU" sz="2800" b="1" dirty="0">
                <a:solidFill>
                  <a:srgbClr val="C00000"/>
                </a:solidFill>
                <a:latin typeface="Cambria" pitchFamily="18" charset="0"/>
                <a:ea typeface="+mj-ea"/>
                <a:cs typeface="Arial" charset="0"/>
              </a:rPr>
              <a:t>ЭБС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  <a:ea typeface="+mj-ea"/>
                <a:cs typeface="Arial" charset="0"/>
              </a:rPr>
              <a:t>Znanium.com</a:t>
            </a:r>
            <a:r>
              <a:rPr lang="ru-RU" sz="2800" b="1" dirty="0">
                <a:solidFill>
                  <a:srgbClr val="C00000"/>
                </a:solidFill>
                <a:latin typeface="Cambria" pitchFamily="18" charset="0"/>
                <a:ea typeface="+mj-ea"/>
                <a:cs typeface="Arial" charset="0"/>
              </a:rPr>
              <a:t> </a:t>
            </a:r>
          </a:p>
        </p:txBody>
      </p:sp>
      <p:pic>
        <p:nvPicPr>
          <p:cNvPr id="3" name="Picture 2" descr="D:\Инфра-М\лого_знаниум_эб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4" y="6196228"/>
            <a:ext cx="22653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482570" y="1228895"/>
            <a:ext cx="8068679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altLang="ru-RU" dirty="0" smtClean="0">
                <a:solidFill>
                  <a:srgbClr val="C00000"/>
                </a:solidFill>
                <a:latin typeface="Cambria" pitchFamily="18" charset="0"/>
              </a:rPr>
              <a:t>  </a:t>
            </a:r>
            <a:r>
              <a:rPr lang="ru-RU" altLang="ru-RU" b="1" dirty="0" smtClean="0">
                <a:solidFill>
                  <a:srgbClr val="C00000"/>
                </a:solidFill>
                <a:latin typeface="Cambria" pitchFamily="18" charset="0"/>
              </a:rPr>
              <a:t>ИНФРА-М</a:t>
            </a:r>
            <a:endParaRPr lang="ru-RU" altLang="ru-RU" b="1" dirty="0">
              <a:solidFill>
                <a:srgbClr val="C0000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b="1" dirty="0" smtClean="0">
                <a:solidFill>
                  <a:srgbClr val="C00000"/>
                </a:solidFill>
                <a:latin typeface="Cambria" pitchFamily="18" charset="0"/>
              </a:rPr>
              <a:t>  Вузовский </a:t>
            </a:r>
            <a:r>
              <a:rPr lang="ru-RU" altLang="ru-RU" b="1" dirty="0">
                <a:solidFill>
                  <a:srgbClr val="C00000"/>
                </a:solidFill>
                <a:latin typeface="Cambria" pitchFamily="18" charset="0"/>
              </a:rPr>
              <a:t>учебник</a:t>
            </a:r>
          </a:p>
          <a:p>
            <a:pPr>
              <a:buFont typeface="Wingdings" pitchFamily="2" charset="2"/>
              <a:buChar char="ü"/>
            </a:pPr>
            <a:r>
              <a:rPr lang="ru-RU" altLang="ru-RU" b="1" dirty="0" smtClean="0">
                <a:solidFill>
                  <a:srgbClr val="C00000"/>
                </a:solidFill>
                <a:latin typeface="Cambria" pitchFamily="18" charset="0"/>
              </a:rPr>
              <a:t>  Норма</a:t>
            </a:r>
            <a:endParaRPr lang="ru-RU" altLang="ru-RU" b="1" dirty="0">
              <a:solidFill>
                <a:srgbClr val="C0000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b="1" dirty="0" smtClean="0">
                <a:solidFill>
                  <a:srgbClr val="C00000"/>
                </a:solidFill>
                <a:latin typeface="Cambria" pitchFamily="18" charset="0"/>
              </a:rPr>
              <a:t>  РИОР</a:t>
            </a:r>
            <a:endParaRPr lang="ru-RU" altLang="ru-RU" b="1" dirty="0">
              <a:solidFill>
                <a:srgbClr val="C0000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b="1" dirty="0" smtClean="0">
                <a:solidFill>
                  <a:srgbClr val="C00000"/>
                </a:solidFill>
                <a:latin typeface="Cambria" pitchFamily="18" charset="0"/>
              </a:rPr>
              <a:t>  Форум</a:t>
            </a:r>
            <a:endParaRPr lang="ru-RU" altLang="ru-RU" b="1" dirty="0">
              <a:solidFill>
                <a:srgbClr val="C0000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b="1" dirty="0" smtClean="0">
                <a:solidFill>
                  <a:srgbClr val="C00000"/>
                </a:solidFill>
                <a:latin typeface="Cambria" pitchFamily="18" charset="0"/>
              </a:rPr>
              <a:t>  ИД </a:t>
            </a:r>
            <a:r>
              <a:rPr lang="ru-RU" altLang="ru-RU" b="1" dirty="0">
                <a:solidFill>
                  <a:srgbClr val="C00000"/>
                </a:solidFill>
                <a:latin typeface="Cambria" pitchFamily="18" charset="0"/>
              </a:rPr>
              <a:t>Форум</a:t>
            </a:r>
          </a:p>
          <a:p>
            <a:pPr>
              <a:buFont typeface="Wingdings" pitchFamily="2" charset="2"/>
              <a:buChar char="ü"/>
            </a:pPr>
            <a:r>
              <a:rPr lang="ru-RU" altLang="ru-RU" b="1" dirty="0" smtClean="0">
                <a:solidFill>
                  <a:srgbClr val="C00000"/>
                </a:solidFill>
                <a:latin typeface="Cambria" pitchFamily="18" charset="0"/>
              </a:rPr>
              <a:t>  Магистр</a:t>
            </a:r>
            <a:endParaRPr lang="ru-RU" altLang="ru-RU" b="1" dirty="0">
              <a:solidFill>
                <a:srgbClr val="C0000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b="1" dirty="0" smtClean="0">
                <a:solidFill>
                  <a:srgbClr val="C00000"/>
                </a:solidFill>
                <a:latin typeface="Cambria" pitchFamily="18" charset="0"/>
              </a:rPr>
              <a:t>  Энциклопедия</a:t>
            </a:r>
            <a:endParaRPr lang="ru-RU" altLang="ru-RU" b="1" dirty="0">
              <a:solidFill>
                <a:srgbClr val="C0000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b="1" dirty="0" smtClean="0">
                <a:solidFill>
                  <a:srgbClr val="C00000"/>
                </a:solidFill>
                <a:latin typeface="Cambria" pitchFamily="18" charset="0"/>
              </a:rPr>
              <a:t>  Альфа-М</a:t>
            </a:r>
            <a:endParaRPr lang="ru-RU" altLang="ru-RU" b="1" dirty="0">
              <a:solidFill>
                <a:srgbClr val="C0000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b="1" dirty="0" smtClean="0">
                <a:solidFill>
                  <a:srgbClr val="C00000"/>
                </a:solidFill>
                <a:latin typeface="Cambria" pitchFamily="18" charset="0"/>
              </a:rPr>
              <a:t>  КУРС</a:t>
            </a:r>
          </a:p>
          <a:p>
            <a:pPr>
              <a:buFont typeface="Wingdings" pitchFamily="2" charset="2"/>
              <a:buChar char="ü"/>
            </a:pPr>
            <a:endParaRPr lang="ru-RU" altLang="ru-RU" dirty="0">
              <a:solidFill>
                <a:srgbClr val="C0000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altLang="ru-RU" dirty="0" smtClean="0">
              <a:solidFill>
                <a:srgbClr val="C0000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altLang="ru-RU" dirty="0">
              <a:solidFill>
                <a:srgbClr val="C0000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altLang="ru-RU" dirty="0" smtClean="0">
              <a:solidFill>
                <a:srgbClr val="C0000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altLang="ru-RU" dirty="0">
              <a:solidFill>
                <a:srgbClr val="C0000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altLang="ru-RU" dirty="0" smtClean="0">
              <a:solidFill>
                <a:srgbClr val="C0000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altLang="ru-RU" dirty="0">
              <a:solidFill>
                <a:srgbClr val="C00000"/>
              </a:solidFill>
              <a:latin typeface="Cambria" pitchFamily="18" charset="0"/>
            </a:endParaRPr>
          </a:p>
          <a:p>
            <a:endParaRPr lang="ru-RU" altLang="ru-RU" dirty="0">
              <a:solidFill>
                <a:srgbClr val="C0000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altLang="ru-RU" dirty="0" smtClean="0">
              <a:solidFill>
                <a:srgbClr val="C0000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altLang="ru-RU" dirty="0">
              <a:solidFill>
                <a:srgbClr val="C0000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</a:rPr>
              <a:t>  ЮНИТИ-ДАНА</a:t>
            </a:r>
            <a:endParaRPr lang="ru-RU" altLang="ru-RU" dirty="0">
              <a:solidFill>
                <a:srgbClr val="00206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</a:rPr>
              <a:t> Центр </a:t>
            </a:r>
            <a:r>
              <a:rPr lang="ru-RU" altLang="ru-RU" dirty="0">
                <a:solidFill>
                  <a:srgbClr val="002060"/>
                </a:solidFill>
                <a:latin typeface="Cambria" pitchFamily="18" charset="0"/>
              </a:rPr>
              <a:t>Исследований Платежных Систем и </a:t>
            </a: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</a:rPr>
              <a:t>Расчетов</a:t>
            </a:r>
            <a:endParaRPr lang="ru-RU" altLang="ru-RU" dirty="0">
              <a:solidFill>
                <a:srgbClr val="00206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</a:rPr>
              <a:t> Альпина </a:t>
            </a:r>
            <a:r>
              <a:rPr lang="ru-RU" altLang="ru-RU" dirty="0" err="1">
                <a:solidFill>
                  <a:srgbClr val="002060"/>
                </a:solidFill>
                <a:latin typeface="Cambria" pitchFamily="18" charset="0"/>
              </a:rPr>
              <a:t>Диджитал</a:t>
            </a:r>
            <a:r>
              <a:rPr lang="ru-RU" altLang="ru-RU" dirty="0">
                <a:solidFill>
                  <a:srgbClr val="002060"/>
                </a:solidFill>
                <a:latin typeface="Cambria" pitchFamily="18" charset="0"/>
              </a:rPr>
              <a:t>  Дашков и К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</a:rPr>
              <a:t>  </a:t>
            </a:r>
            <a:r>
              <a:rPr lang="ru-RU" altLang="ru-RU" dirty="0" err="1" smtClean="0">
                <a:solidFill>
                  <a:srgbClr val="002060"/>
                </a:solidFill>
                <a:latin typeface="Cambria" pitchFamily="18" charset="0"/>
              </a:rPr>
              <a:t>Физматлит</a:t>
            </a: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endParaRPr lang="ru-RU" altLang="ru-RU" dirty="0">
              <a:solidFill>
                <a:srgbClr val="00206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</a:rPr>
              <a:t> Инфра-Инженерия </a:t>
            </a:r>
            <a:endParaRPr lang="ru-RU" altLang="ru-RU" dirty="0">
              <a:solidFill>
                <a:srgbClr val="00206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</a:rPr>
              <a:t>  Солон-пресс </a:t>
            </a:r>
            <a:endParaRPr lang="ru-RU" altLang="ru-RU" dirty="0">
              <a:solidFill>
                <a:srgbClr val="00206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</a:rPr>
              <a:t>  Логос</a:t>
            </a:r>
            <a:endParaRPr lang="ru-RU" altLang="ru-RU" dirty="0">
              <a:solidFill>
                <a:srgbClr val="00206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</a:rPr>
              <a:t>  Сибирское </a:t>
            </a:r>
            <a:r>
              <a:rPr lang="ru-RU" altLang="ru-RU" dirty="0">
                <a:solidFill>
                  <a:srgbClr val="002060"/>
                </a:solidFill>
                <a:latin typeface="Cambria" pitchFamily="18" charset="0"/>
              </a:rPr>
              <a:t>отделение РАН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</a:rPr>
              <a:t>  Прометей </a:t>
            </a:r>
            <a:endParaRPr lang="ru-RU" altLang="ru-RU" dirty="0">
              <a:solidFill>
                <a:srgbClr val="00206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</a:rPr>
              <a:t> Институт </a:t>
            </a:r>
            <a:r>
              <a:rPr lang="ru-RU" altLang="ru-RU" dirty="0">
                <a:solidFill>
                  <a:srgbClr val="002060"/>
                </a:solidFill>
                <a:latin typeface="Cambria" pitchFamily="18" charset="0"/>
              </a:rPr>
              <a:t>развития образования Кировской области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</a:rPr>
              <a:t>  Согласие </a:t>
            </a:r>
            <a:endParaRPr lang="ru-RU" altLang="ru-RU" dirty="0">
              <a:solidFill>
                <a:srgbClr val="00206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</a:rPr>
              <a:t>  Новое </a:t>
            </a:r>
            <a:r>
              <a:rPr lang="ru-RU" altLang="ru-RU" dirty="0">
                <a:solidFill>
                  <a:srgbClr val="002060"/>
                </a:solidFill>
                <a:latin typeface="Cambria" pitchFamily="18" charset="0"/>
              </a:rPr>
              <a:t>литературное обозрение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Cambria" pitchFamily="18" charset="0"/>
              </a:rPr>
              <a:t>ЭНТРОПОС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</a:rPr>
              <a:t>  Территория </a:t>
            </a:r>
            <a:r>
              <a:rPr lang="ru-RU" altLang="ru-RU" dirty="0">
                <a:solidFill>
                  <a:srgbClr val="002060"/>
                </a:solidFill>
                <a:latin typeface="Cambria" pitchFamily="18" charset="0"/>
              </a:rPr>
              <a:t>будущего</a:t>
            </a:r>
          </a:p>
          <a:p>
            <a:pPr>
              <a:buFont typeface="Wingdings" pitchFamily="2" charset="2"/>
              <a:buChar char="ü"/>
            </a:pPr>
            <a:endParaRPr lang="ru-RU" altLang="ru-RU" sz="1600" dirty="0">
              <a:solidFill>
                <a:srgbClr val="00206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altLang="ru-RU" sz="16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4214813" y="1643063"/>
            <a:ext cx="457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600" dirty="0" smtClean="0">
                <a:latin typeface="Cambria" pitchFamily="18" charset="0"/>
              </a:rPr>
              <a:t> </a:t>
            </a:r>
            <a:endParaRPr lang="ru-RU" altLang="ru-RU" sz="2000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170691"/>
            <a:ext cx="642910" cy="59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8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287650"/>
            <a:ext cx="84296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latin typeface="Cambria" pitchFamily="18" charset="0"/>
                <a:ea typeface="+mj-ea"/>
                <a:cs typeface="Arial" charset="0"/>
              </a:rPr>
              <a:t>Основная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Arial" charset="0"/>
              </a:rPr>
              <a:t>коллекция </a:t>
            </a:r>
            <a:r>
              <a:rPr lang="ru-RU" sz="2800" b="1" dirty="0">
                <a:solidFill>
                  <a:srgbClr val="C00000"/>
                </a:solidFill>
                <a:latin typeface="Cambria" pitchFamily="18" charset="0"/>
                <a:ea typeface="+mj-ea"/>
                <a:cs typeface="Arial" charset="0"/>
              </a:rPr>
              <a:t>ЭБС 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  <a:ea typeface="+mj-ea"/>
                <a:cs typeface="Arial" charset="0"/>
              </a:rPr>
              <a:t>Znanium.com</a:t>
            </a:r>
            <a:r>
              <a:rPr lang="ru-RU" sz="2800" b="1" dirty="0">
                <a:solidFill>
                  <a:srgbClr val="C00000"/>
                </a:solidFill>
                <a:latin typeface="Cambria" pitchFamily="18" charset="0"/>
                <a:ea typeface="+mj-ea"/>
                <a:cs typeface="Arial" charset="0"/>
              </a:rPr>
              <a:t> </a:t>
            </a:r>
          </a:p>
        </p:txBody>
      </p:sp>
      <p:pic>
        <p:nvPicPr>
          <p:cNvPr id="3" name="Picture 2" descr="D:\Инфра-М\лого_знаниум_эб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332856"/>
            <a:ext cx="22653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385726" y="938643"/>
            <a:ext cx="842962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altLang="ru-RU" sz="1550" dirty="0" smtClean="0">
                <a:solidFill>
                  <a:srgbClr val="002060"/>
                </a:solidFill>
                <a:latin typeface="Cambria" pitchFamily="18" charset="0"/>
              </a:rPr>
              <a:t>  Национальный </a:t>
            </a: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исследовательский Томский политехнический университет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550" dirty="0" smtClean="0">
                <a:solidFill>
                  <a:srgbClr val="002060"/>
                </a:solidFill>
                <a:latin typeface="Cambria" pitchFamily="18" charset="0"/>
              </a:rPr>
              <a:t> Новосибирский </a:t>
            </a: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государственный технический университет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 smtClean="0">
                <a:solidFill>
                  <a:srgbClr val="002060"/>
                </a:solidFill>
                <a:latin typeface="Cambria" pitchFamily="18" charset="0"/>
              </a:rPr>
              <a:t>  Московская </a:t>
            </a: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государственная академии водного транспорта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 smtClean="0">
                <a:solidFill>
                  <a:srgbClr val="002060"/>
                </a:solidFill>
                <a:latin typeface="Cambria" pitchFamily="18" charset="0"/>
              </a:rPr>
              <a:t>  Сибирская </a:t>
            </a: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пожарно-спасательная академия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550" dirty="0" smtClean="0">
                <a:solidFill>
                  <a:srgbClr val="002060"/>
                </a:solidFill>
                <a:latin typeface="Cambria" pitchFamily="18" charset="0"/>
              </a:rPr>
              <a:t> Сибирское </a:t>
            </a: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отделение РАН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550" dirty="0" smtClean="0">
                <a:solidFill>
                  <a:srgbClr val="002060"/>
                </a:solidFill>
                <a:latin typeface="Cambria" pitchFamily="18" charset="0"/>
              </a:rPr>
              <a:t> Сибирский </a:t>
            </a: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федеральный университет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550" dirty="0" smtClean="0">
                <a:solidFill>
                  <a:srgbClr val="002060"/>
                </a:solidFill>
                <a:latin typeface="Cambria" pitchFamily="18" charset="0"/>
              </a:rPr>
              <a:t> Южный </a:t>
            </a: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федеральный университет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550" dirty="0" smtClean="0">
                <a:solidFill>
                  <a:srgbClr val="002060"/>
                </a:solidFill>
                <a:latin typeface="Cambria" pitchFamily="18" charset="0"/>
              </a:rPr>
              <a:t> Санкт-Петербургский </a:t>
            </a: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государственный </a:t>
            </a:r>
            <a:r>
              <a:rPr lang="ru-RU" altLang="ru-RU" sz="1550" dirty="0" smtClean="0">
                <a:solidFill>
                  <a:srgbClr val="002060"/>
                </a:solidFill>
                <a:latin typeface="Cambria" pitchFamily="18" charset="0"/>
              </a:rPr>
              <a:t>университет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 smtClean="0">
                <a:solidFill>
                  <a:srgbClr val="002060"/>
                </a:solidFill>
                <a:latin typeface="Cambria" pitchFamily="18" charset="0"/>
              </a:rPr>
              <a:t>  Экономический </a:t>
            </a: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факультет МГУ им. М.В. Ломоносова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 smtClean="0">
                <a:solidFill>
                  <a:srgbClr val="002060"/>
                </a:solidFill>
                <a:latin typeface="Cambria" pitchFamily="18" charset="0"/>
              </a:rPr>
              <a:t>  Московский </a:t>
            </a: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педагогический государственный университет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 smtClean="0">
                <a:solidFill>
                  <a:srgbClr val="002060"/>
                </a:solidFill>
                <a:latin typeface="Cambria" pitchFamily="18" charset="0"/>
              </a:rPr>
              <a:t>  ЦГПБ </a:t>
            </a: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им. В.В. Маяковского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550" dirty="0" smtClean="0">
                <a:solidFill>
                  <a:srgbClr val="002060"/>
                </a:solidFill>
                <a:latin typeface="Cambria" pitchFamily="18" charset="0"/>
              </a:rPr>
              <a:t> Российский </a:t>
            </a: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государственный университет правосудия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550" dirty="0" smtClean="0">
                <a:solidFill>
                  <a:srgbClr val="002060"/>
                </a:solidFill>
                <a:latin typeface="Cambria" pitchFamily="18" charset="0"/>
              </a:rPr>
              <a:t> Академия </a:t>
            </a: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права и управления ФСИН России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550" dirty="0" smtClean="0">
                <a:solidFill>
                  <a:srgbClr val="002060"/>
                </a:solidFill>
                <a:latin typeface="Cambria" pitchFamily="18" charset="0"/>
              </a:rPr>
              <a:t> Вологодский </a:t>
            </a: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институт права и экономики ФСИН России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550" dirty="0" smtClean="0">
                <a:solidFill>
                  <a:srgbClr val="002060"/>
                </a:solidFill>
                <a:latin typeface="Cambria" pitchFamily="18" charset="0"/>
              </a:rPr>
              <a:t> Воронежский </a:t>
            </a: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институт ФСИН России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 smtClean="0">
                <a:solidFill>
                  <a:srgbClr val="002060"/>
                </a:solidFill>
                <a:latin typeface="Cambria" pitchFamily="18" charset="0"/>
              </a:rPr>
              <a:t>  Пермский </a:t>
            </a: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институт ФСИН России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550" dirty="0" smtClean="0">
                <a:solidFill>
                  <a:srgbClr val="002060"/>
                </a:solidFill>
                <a:latin typeface="Cambria" pitchFamily="18" charset="0"/>
              </a:rPr>
              <a:t> Самарский </a:t>
            </a: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юридический институт ФСИН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 smtClean="0">
                <a:solidFill>
                  <a:srgbClr val="002060"/>
                </a:solidFill>
                <a:latin typeface="Cambria" pitchFamily="18" charset="0"/>
              </a:rPr>
              <a:t>  Кузбасский </a:t>
            </a: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институт ФСИН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 smtClean="0">
                <a:solidFill>
                  <a:srgbClr val="002060"/>
                </a:solidFill>
                <a:latin typeface="Cambria" pitchFamily="18" charset="0"/>
              </a:rPr>
              <a:t>  Северо-Кавказский </a:t>
            </a: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зональный научно-исследовательский институт садоводства и виноградарства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550" dirty="0" smtClean="0">
                <a:solidFill>
                  <a:srgbClr val="002060"/>
                </a:solidFill>
                <a:latin typeface="Cambria" pitchFamily="18" charset="0"/>
              </a:rPr>
              <a:t> Ставропольский </a:t>
            </a: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государственный аграрный университет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550" dirty="0" smtClean="0">
                <a:solidFill>
                  <a:srgbClr val="002060"/>
                </a:solidFill>
                <a:latin typeface="Cambria" pitchFamily="18" charset="0"/>
              </a:rPr>
              <a:t> Новосибирский </a:t>
            </a: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государственный аграрный университет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550" dirty="0" smtClean="0">
                <a:solidFill>
                  <a:srgbClr val="002060"/>
                </a:solidFill>
                <a:latin typeface="Cambria" pitchFamily="18" charset="0"/>
              </a:rPr>
              <a:t> Волгоградский </a:t>
            </a: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государственный аграрный университет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550" dirty="0" smtClean="0">
                <a:solidFill>
                  <a:srgbClr val="002060"/>
                </a:solidFill>
                <a:latin typeface="Cambria" pitchFamily="18" charset="0"/>
              </a:rPr>
              <a:t> Воронежский </a:t>
            </a: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государственный лесотехнический университет имени Г.Ф. Морозова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 smtClean="0">
                <a:solidFill>
                  <a:srgbClr val="002060"/>
                </a:solidFill>
                <a:latin typeface="Cambria" pitchFamily="18" charset="0"/>
              </a:rPr>
              <a:t>  Национальное </a:t>
            </a:r>
            <a:r>
              <a:rPr lang="ru-RU" altLang="ru-RU" sz="1550" dirty="0">
                <a:solidFill>
                  <a:srgbClr val="002060"/>
                </a:solidFill>
                <a:latin typeface="Cambria" pitchFamily="18" charset="0"/>
              </a:rPr>
              <a:t>агентство финансовых исследований (НАФИ) </a:t>
            </a:r>
            <a:endParaRPr lang="ru-RU" altLang="ru-RU" sz="1550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4214813" y="1643063"/>
            <a:ext cx="457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600" dirty="0" smtClean="0">
                <a:latin typeface="Cambria" pitchFamily="18" charset="0"/>
              </a:rPr>
              <a:t> </a:t>
            </a:r>
            <a:endParaRPr lang="ru-RU" altLang="ru-RU" sz="2000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170691"/>
            <a:ext cx="642910" cy="59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3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312" y="359018"/>
            <a:ext cx="8429625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Arial" charset="0"/>
              </a:rPr>
              <a:t>Коллекции издательств-партнеров ЭБС </a:t>
            </a:r>
            <a:r>
              <a:rPr lang="en-US" sz="2200" b="1" dirty="0">
                <a:solidFill>
                  <a:srgbClr val="C00000"/>
                </a:solidFill>
                <a:latin typeface="Cambria" pitchFamily="18" charset="0"/>
                <a:ea typeface="+mj-ea"/>
                <a:cs typeface="Arial" charset="0"/>
              </a:rPr>
              <a:t>Znanium.com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  <a:ea typeface="+mj-ea"/>
                <a:cs typeface="Arial" charset="0"/>
              </a:rPr>
              <a:t> </a:t>
            </a:r>
          </a:p>
        </p:txBody>
      </p:sp>
      <p:pic>
        <p:nvPicPr>
          <p:cNvPr id="3" name="Picture 2" descr="D:\Инфра-М\лого_знаниум_эб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332856"/>
            <a:ext cx="22653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385727" y="1196752"/>
            <a:ext cx="821872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</a:rPr>
              <a:t>  Московский издательско-полиграфический колледж </a:t>
            </a: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имени </a:t>
            </a:r>
            <a:r>
              <a:rPr lang="ru-RU" altLang="ru-RU" sz="1600" dirty="0" err="1" smtClean="0">
                <a:solidFill>
                  <a:srgbClr val="002060"/>
                </a:solidFill>
                <a:latin typeface="Cambria" pitchFamily="18" charset="0"/>
              </a:rPr>
              <a:t>И.Федорова</a:t>
            </a:r>
            <a:endParaRPr lang="ru-RU" altLang="ru-RU" sz="1600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</a:rPr>
              <a:t>  Златоуст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</a:rPr>
              <a:t> БХВ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</a:rPr>
              <a:t> ДМК-пресс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</a:rPr>
              <a:t> Флинта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</a:rPr>
              <a:t> Лаборатория знаний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6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altLang="ru-RU" sz="1600" b="1" dirty="0" smtClean="0">
                <a:solidFill>
                  <a:srgbClr val="C00000"/>
                </a:solidFill>
                <a:latin typeface="Cambria" pitchFamily="18" charset="0"/>
              </a:rPr>
              <a:t> Интеллект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</a:rPr>
              <a:t> Статут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6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altLang="ru-RU" sz="1600" b="1" dirty="0" smtClean="0">
                <a:solidFill>
                  <a:srgbClr val="C00000"/>
                </a:solidFill>
                <a:latin typeface="Cambria" pitchFamily="18" charset="0"/>
              </a:rPr>
              <a:t> Профессия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</a:rPr>
              <a:t> Национальный </a:t>
            </a: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исследовательский ядерный университет 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</a:rPr>
              <a:t>МИФИ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</a:rPr>
              <a:t> ГИОРД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600" dirty="0" err="1" smtClean="0">
                <a:solidFill>
                  <a:srgbClr val="002060"/>
                </a:solidFill>
                <a:latin typeface="Cambria" pitchFamily="18" charset="0"/>
              </a:rPr>
              <a:t>Юстицинформ</a:t>
            </a:r>
            <a:endParaRPr lang="ru-RU" altLang="ru-RU" sz="1600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</a:rPr>
              <a:t> Горячая </a:t>
            </a: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линия 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</a:rPr>
              <a:t>– Телеком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</a:rPr>
              <a:t> ИД Спорт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</a:rPr>
              <a:t> Феникс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</a:rPr>
              <a:t> Республиканский </a:t>
            </a: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институт профессионального 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</a:rPr>
              <a:t>образования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</a:rPr>
              <a:t> Всероссийский </a:t>
            </a: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государственный институт кинематографии имени С.А. 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</a:rPr>
              <a:t>Герасимова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</a:rPr>
              <a:t> Российский </a:t>
            </a: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федеральный ядерный центр – Всероссийский научно-исследовательский институт экспериментальной 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</a:rPr>
              <a:t>физики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altLang="ru-RU" sz="1600" dirty="0" smtClean="0">
                <a:solidFill>
                  <a:srgbClr val="002060"/>
                </a:solidFill>
                <a:latin typeface="Cambria" pitchFamily="18" charset="0"/>
              </a:rPr>
              <a:t>Paulsen</a:t>
            </a:r>
            <a:endParaRPr lang="ru-RU" altLang="ru-RU" sz="1600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</a:rPr>
              <a:t> Страта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600" dirty="0" err="1" smtClean="0">
                <a:solidFill>
                  <a:srgbClr val="002060"/>
                </a:solidFill>
                <a:latin typeface="Cambria" pitchFamily="18" charset="0"/>
              </a:rPr>
              <a:t>Юнити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</a:rPr>
              <a:t>-Дана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</a:rPr>
              <a:t> Московский </a:t>
            </a: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центр непрерывного математического 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</a:rPr>
              <a:t>образования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</a:rPr>
              <a:t> Горная книга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600" dirty="0" err="1" smtClean="0">
                <a:solidFill>
                  <a:srgbClr val="002060"/>
                </a:solidFill>
                <a:latin typeface="Cambria" pitchFamily="18" charset="0"/>
              </a:rPr>
              <a:t>Вышэйшая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</a:rPr>
              <a:t> школа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altLang="ru-RU" sz="1600" dirty="0">
                <a:solidFill>
                  <a:srgbClr val="002060"/>
                </a:solidFill>
                <a:latin typeface="Cambria" pitchFamily="18" charset="0"/>
              </a:rPr>
              <a:t>Academic Studies Press</a:t>
            </a:r>
            <a:endParaRPr lang="ru-RU" altLang="ru-RU" sz="16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4214813" y="1643063"/>
            <a:ext cx="457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600" dirty="0" smtClean="0">
                <a:latin typeface="Cambria" pitchFamily="18" charset="0"/>
              </a:rPr>
              <a:t> </a:t>
            </a:r>
            <a:endParaRPr lang="ru-RU" altLang="ru-RU" sz="2000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170691"/>
            <a:ext cx="642910" cy="59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2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312" y="359018"/>
            <a:ext cx="84296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ЭБС </a:t>
            </a:r>
            <a:r>
              <a:rPr lang="en-US" altLang="ru-RU" sz="2400" b="1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Znanium.com</a:t>
            </a:r>
            <a:r>
              <a:rPr lang="ru-RU" altLang="ru-RU" sz="2400" b="1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 для СПО – основная коллекция</a:t>
            </a:r>
            <a:endParaRPr lang="ru-RU" sz="2200" b="1" dirty="0">
              <a:solidFill>
                <a:srgbClr val="C00000"/>
              </a:solidFill>
              <a:latin typeface="Cambria" pitchFamily="18" charset="0"/>
              <a:ea typeface="+mj-ea"/>
              <a:cs typeface="Arial" charset="0"/>
            </a:endParaRPr>
          </a:p>
        </p:txBody>
      </p:sp>
      <p:pic>
        <p:nvPicPr>
          <p:cNvPr id="3" name="Picture 2" descr="D:\Инфра-М\лого_знаниум_эб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332856"/>
            <a:ext cx="22653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395536" y="908721"/>
            <a:ext cx="806489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 anchor="ctr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НИЦ ИНФРА-М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Форум/ИД ФОРУМ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Альфа-М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Альпина </a:t>
            </a:r>
            <a:r>
              <a:rPr lang="ru-RU" altLang="ru-RU" sz="1600" dirty="0" err="1">
                <a:solidFill>
                  <a:srgbClr val="002060"/>
                </a:solidFill>
                <a:latin typeface="Cambria" pitchFamily="18" charset="0"/>
              </a:rPr>
              <a:t>Паблишер</a:t>
            </a:r>
            <a:endParaRPr lang="ru-RU" altLang="ru-RU" sz="1600" dirty="0">
              <a:solidFill>
                <a:srgbClr val="002060"/>
              </a:solidFill>
              <a:latin typeface="Cambria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ИЦ РИОР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КУРС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СОЛОН-Пресс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Российская академия правосудия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НОРМА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Дашков и К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Пермский институт ФСИН России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Альпина Бизнес Букс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Инфра-Инженерия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РГУП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Волгоградский государственный аграрный университет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</a:rPr>
              <a:t>Магистр</a:t>
            </a:r>
            <a:endParaRPr lang="ru-RU" altLang="ru-RU" sz="1600" dirty="0">
              <a:solidFill>
                <a:srgbClr val="002060"/>
              </a:solidFill>
              <a:latin typeface="Cambria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1600" dirty="0" smtClean="0">
                <a:solidFill>
                  <a:srgbClr val="002060"/>
                </a:solidFill>
                <a:latin typeface="Cambria" pitchFamily="18" charset="0"/>
              </a:rPr>
              <a:t>Радуга-ПРЕСС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Вузовский учебник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НИИ </a:t>
            </a:r>
            <a:r>
              <a:rPr lang="ru-RU" altLang="ru-RU" sz="1600" dirty="0" err="1">
                <a:solidFill>
                  <a:srgbClr val="002060"/>
                </a:solidFill>
                <a:latin typeface="Cambria" pitchFamily="18" charset="0"/>
              </a:rPr>
              <a:t>ноpмальной</a:t>
            </a: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 физиологии им. П.К. Анохина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1600" dirty="0" err="1">
                <a:solidFill>
                  <a:srgbClr val="002060"/>
                </a:solidFill>
                <a:latin typeface="Cambria" pitchFamily="18" charset="0"/>
              </a:rPr>
              <a:t>ЦИПСиР</a:t>
            </a:r>
            <a:endParaRPr lang="ru-RU" altLang="ru-RU" sz="1600" dirty="0">
              <a:solidFill>
                <a:srgbClr val="002060"/>
              </a:solidFill>
              <a:latin typeface="Cambria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ЮНИТИ-ДАНА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Альпина нон-фикшн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Российский государственный университет туризма и сервиса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1600" dirty="0" err="1">
                <a:solidFill>
                  <a:srgbClr val="002060"/>
                </a:solidFill>
                <a:latin typeface="Cambria" pitchFamily="18" charset="0"/>
              </a:rPr>
              <a:t>СтГАУ</a:t>
            </a: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 - "</a:t>
            </a:r>
            <a:r>
              <a:rPr lang="ru-RU" altLang="ru-RU" sz="1600" dirty="0" err="1">
                <a:solidFill>
                  <a:srgbClr val="002060"/>
                </a:solidFill>
                <a:latin typeface="Cambria" pitchFamily="18" charset="0"/>
              </a:rPr>
              <a:t>Агрус</a:t>
            </a: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"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СФУ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ГИНФО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Институт развития образования Кировской области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НГТУ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Оникс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Прометей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РПА МЮ РФ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Самарский юридический институт ФСИН России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СПбГУ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" pitchFamily="18" charset="0"/>
              </a:rPr>
              <a:t>Южный федеральный университет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altLang="ru-RU" sz="16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4214813" y="1643063"/>
            <a:ext cx="457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600" dirty="0" smtClean="0">
                <a:latin typeface="Cambria" pitchFamily="18" charset="0"/>
              </a:rPr>
              <a:t> </a:t>
            </a:r>
            <a:endParaRPr lang="ru-RU" altLang="ru-RU" sz="2000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170691"/>
            <a:ext cx="642910" cy="59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0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170691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24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D:\Инфра-М\лого_знаниум_эбс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7027" y="1285860"/>
            <a:ext cx="3480791" cy="67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71604" y="2428868"/>
            <a:ext cx="6572296" cy="256993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sz="2300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Расширенный поиск литературы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Times New Roman" pitchFamily="18" charset="0"/>
              </a:rPr>
              <a:t>Копирование </a:t>
            </a:r>
            <a:r>
              <a:rPr lang="ru-RU" sz="23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текста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Times New Roman" pitchFamily="18" charset="0"/>
              </a:rPr>
              <a:t>Закладки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sz="23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Книжная полка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sz="23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Статистика чтения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sz="23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Конспекты….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6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Логотип Инфра- М small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682" y="170691"/>
            <a:ext cx="642910" cy="594013"/>
          </a:xfrm>
          <a:prstGeom prst="rect">
            <a:avLst/>
          </a:prstGeom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25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1074797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Версия для слабовидящих по ГОСТ 52872-2012 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714488"/>
            <a:ext cx="7929618" cy="4460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31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Логотип Инфра- М small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682" y="170691"/>
            <a:ext cx="642910" cy="594013"/>
          </a:xfrm>
          <a:prstGeom prst="rect">
            <a:avLst/>
          </a:prstGeom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26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928670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Версия для слабовидящих по ГОСТ 52872-2012 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643050"/>
            <a:ext cx="8001056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918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Логотип Инфра- М small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682" y="170691"/>
            <a:ext cx="642910" cy="594013"/>
          </a:xfrm>
          <a:prstGeom prst="rect">
            <a:avLst/>
          </a:prstGeom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27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642918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Интеграция с </a:t>
            </a:r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</a:rPr>
              <a:t>LMS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вуза – поддержка дистанционного образования</a:t>
            </a:r>
            <a:endParaRPr lang="ru-RU" sz="2000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0" name="Picture 2" descr="C:\Documents and Settings\berberov_pa\Мои документы\Мои рисунки\Дистант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857364"/>
            <a:ext cx="6286500" cy="4465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929454" y="1928802"/>
            <a:ext cx="2000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Функция создания ссылок из стандартного </a:t>
            </a:r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ридера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ЭБС</a:t>
            </a:r>
          </a:p>
        </p:txBody>
      </p:sp>
      <p:sp>
        <p:nvSpPr>
          <p:cNvPr id="13" name="Стрелка углом вверх 12"/>
          <p:cNvSpPr/>
          <p:nvPr/>
        </p:nvSpPr>
        <p:spPr>
          <a:xfrm rot="5400000" flipV="1">
            <a:off x="7405338" y="3301876"/>
            <a:ext cx="540000" cy="1080000"/>
          </a:xfrm>
          <a:prstGeom prst="bent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Логотип Инфра- М small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682" y="170691"/>
            <a:ext cx="642910" cy="594013"/>
          </a:xfrm>
          <a:prstGeom prst="rect">
            <a:avLst/>
          </a:prstGeom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28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714356"/>
            <a:ext cx="7572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Интерфейс генерации ссылок для </a:t>
            </a:r>
            <a:r>
              <a:rPr lang="en-US" sz="2000" b="1" dirty="0" smtClean="0">
                <a:solidFill>
                  <a:srgbClr val="002060"/>
                </a:solidFill>
                <a:latin typeface="Cambria" pitchFamily="18" charset="0"/>
              </a:rPr>
              <a:t>LMS</a:t>
            </a:r>
            <a:endParaRPr lang="ru-RU" sz="2000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7" name="Picture 2" descr="C:\Documents and Settings\berberov_pa\Мои документы\Мои рисунки\Дистант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571612"/>
            <a:ext cx="6505575" cy="450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57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876" y="170691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29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D:\Инфра-М\лого_знаниум_эбс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021649"/>
            <a:ext cx="5000660" cy="96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" name="AutoShape 1" descr="http://znanium.com/pics/banners/logo-dz-lt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3" name="Picture 3" descr="http://znanium.com/pics/banners/logo-dz-l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124476"/>
            <a:ext cx="2143140" cy="876028"/>
          </a:xfrm>
          <a:prstGeom prst="rect">
            <a:avLst/>
          </a:prstGeom>
          <a:noFill/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6" name="Picture 6" descr="http://znanium.com/pics/banners/logo-ez-lt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197308"/>
            <a:ext cx="2857520" cy="803196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714348" y="2786058"/>
            <a:ext cx="3214710" cy="16430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89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00034" y="2714620"/>
          <a:ext cx="4000528" cy="3692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43438" y="2214554"/>
          <a:ext cx="4233495" cy="3804360"/>
        </p:xfrm>
        <a:graphic>
          <a:graphicData uri="http://schemas.openxmlformats.org/drawingml/2006/table">
            <a:tbl>
              <a:tblPr/>
              <a:tblGrid>
                <a:gridCol w="543753"/>
                <a:gridCol w="3689742"/>
              </a:tblGrid>
              <a:tr h="8457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Open Sans Light" pitchFamily="34" charset="0"/>
                          <a:cs typeface="Open Sans Light" pitchFamily="34" charset="0"/>
                        </a:rPr>
                        <a:t>Общественные науки (экономика и управление, государство и право)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Open Sans Light" pitchFamily="34" charset="0"/>
                        <a:cs typeface="Open Sans Light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Open Sans Light" pitchFamily="34" charset="0"/>
                          <a:cs typeface="Open Sans Light" pitchFamily="34" charset="0"/>
                        </a:rPr>
                        <a:t>Гуманитарные и социальные науки  (история, языкознание, педагогика, психология, социология, искусство, литература, журналистика, философия)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Open Sans Light" pitchFamily="34" charset="0"/>
                        <a:cs typeface="Open Sans Light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71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Arial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  <a:ea typeface="Open Sans Light" pitchFamily="34" charset="0"/>
                          <a:cs typeface="Open Sans Light" pitchFamily="34" charset="0"/>
                        </a:rPr>
                        <a:t>Технические и прикладные науки (машиностроение, транспорт, строительство, архитектура, приборостроение, информатика, энергетика, медицина)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106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cs typeface="Arial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Open Sans Light" pitchFamily="34" charset="0"/>
                          <a:cs typeface="Open Sans Light" pitchFamily="34" charset="0"/>
                        </a:rPr>
                        <a:t>Естественные науки (математика, физика, химия, биология, геология, география, геодезия, экология)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Open Sans Light" pitchFamily="34" charset="0"/>
                        <a:cs typeface="Open Sans Light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Заголовок 10"/>
          <p:cNvSpPr txBox="1">
            <a:spLocks/>
          </p:cNvSpPr>
          <p:nvPr/>
        </p:nvSpPr>
        <p:spPr>
          <a:xfrm>
            <a:off x="428596" y="928670"/>
            <a:ext cx="8286808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Наиболее популярные направления НИЦ ИНФРА-М: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1785926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C00000"/>
                </a:solidFill>
                <a:latin typeface="Cambria" pitchFamily="18" charset="0"/>
              </a:rPr>
              <a:t>Более </a:t>
            </a:r>
            <a:r>
              <a:rPr lang="ru-RU" sz="2200" dirty="0">
                <a:solidFill>
                  <a:srgbClr val="C00000"/>
                </a:solidFill>
                <a:latin typeface="Cambria" pitchFamily="18" charset="0"/>
              </a:rPr>
              <a:t>7</a:t>
            </a:r>
            <a:r>
              <a:rPr lang="ru-RU" sz="2200" dirty="0" smtClean="0">
                <a:solidFill>
                  <a:srgbClr val="C00000"/>
                </a:solidFill>
                <a:latin typeface="Cambria" pitchFamily="18" charset="0"/>
              </a:rPr>
              <a:t>000 наименований собственной литературы!</a:t>
            </a:r>
            <a:endParaRPr lang="ru-RU" sz="2200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876" y="120343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30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 descr="http://znanium.com/pics/banners/logo-dz-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14290"/>
            <a:ext cx="2214578" cy="90522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357430"/>
            <a:ext cx="7215238" cy="4058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 descr="C:\Users\ayidakova_ag\Downloads\Фотки\medium_193ea5be318e4658a7571d32a2c3b96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714356"/>
            <a:ext cx="1976438" cy="1976438"/>
          </a:xfrm>
          <a:prstGeom prst="rect">
            <a:avLst/>
          </a:prstGeom>
          <a:noFill/>
        </p:spPr>
      </p:pic>
      <p:pic>
        <p:nvPicPr>
          <p:cNvPr id="1027" name="Picture 3" descr="C:\Users\ayidakova_ag\Downloads\Фотки\Лого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1428736"/>
            <a:ext cx="2214578" cy="575097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5072066" y="1214422"/>
            <a:ext cx="1500198" cy="10001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63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876" y="120343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31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 descr="http://znanium.com/pics/banners/logo-dz-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8576" y="285728"/>
            <a:ext cx="2271984" cy="928694"/>
          </a:xfrm>
          <a:prstGeom prst="rect">
            <a:avLst/>
          </a:prstGeom>
          <a:noFill/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85720" y="1357298"/>
            <a:ext cx="8286808" cy="517064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документов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более 2 300 000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200" dirty="0" smtClean="0">
              <a:solidFill>
                <a:srgbClr val="C00000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Документов во внешних коллекциях вузов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  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более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100 000</a:t>
            </a:r>
            <a:endParaRPr lang="ru-RU" sz="2200" dirty="0" smtClean="0">
              <a:solidFill>
                <a:srgbClr val="C00000"/>
              </a:solidFill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200" dirty="0" smtClean="0">
              <a:solidFill>
                <a:srgbClr val="C00000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Количество статей российских научных журналов: 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1 483 247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Количество статей зарубежной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периодики: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200" dirty="0" smtClean="0">
                <a:solidFill>
                  <a:schemeClr val="tx2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Springer open access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453 170</a:t>
            </a:r>
            <a:endParaRPr kumimoji="0" lang="ru-RU" sz="2200" b="1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2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Hindawi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103 824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200" dirty="0" smtClean="0">
                <a:solidFill>
                  <a:schemeClr val="tx2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Elsevier 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Science Direct)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22 533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200" dirty="0" smtClean="0">
              <a:solidFill>
                <a:schemeClr val="tx2"/>
              </a:solidFill>
              <a:latin typeface="Cambria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Авторефераты диссертаций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334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887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200" b="1" dirty="0" smtClean="0">
              <a:solidFill>
                <a:srgbClr val="00206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200" dirty="0" err="1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Википедия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 (рус.)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1 392 745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200" dirty="0" err="1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Википедия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 (англ.)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200" dirty="0" smtClean="0">
                <a:solidFill>
                  <a:schemeClr val="tx2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5 399 815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Логотип Инфра- М small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06" y="71414"/>
            <a:ext cx="642910" cy="594013"/>
          </a:xfrm>
          <a:prstGeom prst="rect">
            <a:avLst/>
          </a:prstGeom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32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714348" y="1397000"/>
          <a:ext cx="7715304" cy="488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57290" y="571480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Cambria" pitchFamily="18" charset="0"/>
              </a:rPr>
              <a:t>Репозитории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 стран СНГ 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(</a:t>
            </a:r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</a:rPr>
              <a:t>opendoar.org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6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06" y="142852"/>
            <a:ext cx="642910" cy="594013"/>
          </a:xfrm>
          <a:prstGeom prst="rect">
            <a:avLst/>
          </a:prstGeom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33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428604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Cambria" pitchFamily="18" charset="0"/>
              </a:rPr>
              <a:t>Репозитории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 вузов РФ 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(</a:t>
            </a:r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</a:rPr>
              <a:t>opendoar.org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071546"/>
            <a:ext cx="84296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dirty="0" smtClean="0">
                <a:latin typeface="Cambria" pitchFamily="18" charset="0"/>
              </a:rPr>
              <a:t>Алтайский государственный университет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Cambria" pitchFamily="18" charset="0"/>
              </a:rPr>
              <a:t>Белгородский государственный университет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Cambria" pitchFamily="18" charset="0"/>
              </a:rPr>
              <a:t>Казанский федеральный университет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Cambria" pitchFamily="18" charset="0"/>
              </a:rPr>
              <a:t>Новосибирский государственный университет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Cambria" pitchFamily="18" charset="0"/>
              </a:rPr>
              <a:t>Оренбургский государственный университет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Cambria" pitchFamily="18" charset="0"/>
              </a:rPr>
              <a:t>Российский государственный профессионально-педагогический университет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Cambria" pitchFamily="18" charset="0"/>
              </a:rPr>
              <a:t>Санкт-Петербургский государственный университет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Cambria" pitchFamily="18" charset="0"/>
              </a:rPr>
              <a:t>Северный государственный медицинский университет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Cambria" pitchFamily="18" charset="0"/>
              </a:rPr>
              <a:t>Сибирский федеральный университет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Cambria" pitchFamily="18" charset="0"/>
              </a:rPr>
              <a:t>Тверской государственный университет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Cambria" pitchFamily="18" charset="0"/>
              </a:rPr>
              <a:t>Томский государственный политехнический университет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Cambria" pitchFamily="18" charset="0"/>
              </a:rPr>
              <a:t>Томский государственный университет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Cambria" pitchFamily="18" charset="0"/>
              </a:rPr>
              <a:t>Удмуртский государственный университет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Cambria" pitchFamily="18" charset="0"/>
              </a:rPr>
              <a:t>Уральский государственный лесотехнический университет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Cambria" pitchFamily="18" charset="0"/>
              </a:rPr>
              <a:t>Уральский государственный педагогический университет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Cambria" pitchFamily="18" charset="0"/>
              </a:rPr>
              <a:t>Уральский федеральный университет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Cambria" pitchFamily="18" charset="0"/>
              </a:rPr>
              <a:t>Южно-Уральский государственный университет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Cambria" pitchFamily="18" charset="0"/>
              </a:rPr>
              <a:t>Ярославский государственный университет</a:t>
            </a:r>
          </a:p>
          <a:p>
            <a:pPr marL="342900" indent="-342900">
              <a:buAutoNum type="arabicPeriod"/>
            </a:pPr>
            <a:endParaRPr lang="ru-RU" dirty="0" smtClean="0">
              <a:latin typeface="Cambria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89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06" y="71414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34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 descr="http://znanium.com/pics/banners/logo-dz-l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85727"/>
            <a:ext cx="2214578" cy="905229"/>
          </a:xfrm>
          <a:prstGeom prst="rect">
            <a:avLst/>
          </a:prstGeom>
          <a:noFill/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57158" y="1774346"/>
            <a:ext cx="8286808" cy="415498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Документов во внешних коллекциях вузов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  </a:t>
            </a:r>
            <a:r>
              <a:rPr lang="ru-RU" sz="2200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более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100 000</a:t>
            </a:r>
            <a:endParaRPr lang="ru-RU" sz="2200" dirty="0" smtClean="0">
              <a:solidFill>
                <a:srgbClr val="C00000"/>
              </a:solidFill>
              <a:latin typeface="Cambria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200" b="1" baseline="0" dirty="0" smtClean="0">
              <a:solidFill>
                <a:srgbClr val="C0000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200" baseline="0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Белгородский государственный университет  </a:t>
            </a:r>
            <a:r>
              <a:rPr lang="ru-RU" sz="2200" b="1" baseline="0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11462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Казанский федеральный университет  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19846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Московский автомобильно-дорожный государственный технический университет 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1014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Северный (Арктический) федеральный университет  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1804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Тверской государственный университет  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8387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Томский государственный университет  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27945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Уральский федеральный университет  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33934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200" b="1" baseline="0" dirty="0" smtClean="0">
              <a:solidFill>
                <a:srgbClr val="C0000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06" y="142852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35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 descr="http://znanium.com/pics/banners/logo-dz-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14290"/>
            <a:ext cx="2143140" cy="876028"/>
          </a:xfrm>
          <a:prstGeom prst="rect">
            <a:avLst/>
          </a:prstGeom>
          <a:noFill/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57158" y="1240114"/>
            <a:ext cx="8429684" cy="449353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Что необходимо для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индексации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Открытый доступ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Упорядоченный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репозиторий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(сайт, база данных)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sz="22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Pdf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с текстовым слоем (желательно)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200" dirty="0" smtClean="0">
              <a:solidFill>
                <a:srgbClr val="00206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200" dirty="0" smtClean="0">
              <a:solidFill>
                <a:srgbClr val="00206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Что вуз получает ВУЗ после индексации на </a:t>
            </a:r>
            <a:r>
              <a:rPr lang="en-US" sz="2200" b="1" dirty="0" err="1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Znanium.Discovery</a:t>
            </a:r>
            <a:r>
              <a:rPr lang="en-US" sz="2200" b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200" dirty="0" smtClean="0">
              <a:solidFill>
                <a:srgbClr val="00206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2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Дополнительный трафик на сайт вуза/библиотеки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2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индексов цитирования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2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Вывод вузовских изданий из «серой» зоны</a:t>
            </a:r>
          </a:p>
        </p:txBody>
      </p:sp>
    </p:spTree>
    <p:extLst>
      <p:ext uri="{BB962C8B-B14F-4D97-AF65-F5344CB8AC3E}">
        <p14:creationId xmlns:p14="http://schemas.microsoft.com/office/powerpoint/2010/main" val="311474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06" y="142852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36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 descr="http://znanium.com/pics/banners/logo-dz-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14290"/>
            <a:ext cx="2143140" cy="876028"/>
          </a:xfrm>
          <a:prstGeom prst="rect">
            <a:avLst/>
          </a:prstGeom>
          <a:noFill/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42910" y="1500174"/>
            <a:ext cx="7929618" cy="486287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Полезные сервисы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Discovery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Интеллектуальный поиск с 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возможностью применения логических операторов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Поиск заимствований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ru-RU" sz="22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Поиск похожих документов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lang="ru-RU" sz="2200" dirty="0" smtClean="0">
              <a:solidFill>
                <a:srgbClr val="00206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Тематический 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анализ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lang="ru-RU" sz="2200" dirty="0" smtClean="0">
              <a:solidFill>
                <a:srgbClr val="00206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Анализ научных текстов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200" dirty="0" smtClean="0">
              <a:solidFill>
                <a:srgbClr val="00206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06" y="142852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37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 descr="http://znanium.com/pics/banners/logo-dz-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14290"/>
            <a:ext cx="2143140" cy="876028"/>
          </a:xfrm>
          <a:prstGeom prst="rect">
            <a:avLst/>
          </a:prstGeom>
          <a:noFill/>
        </p:spPr>
      </p:pic>
      <p:pic>
        <p:nvPicPr>
          <p:cNvPr id="2050" name="Picture 2" descr="C:\Users\ayidakova_ag\Downloads\Фотки\Поиск_Дискавер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357298"/>
            <a:ext cx="7748610" cy="5280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428860" y="428604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Параметры поиска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682" y="170691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38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 descr="http://znanium.com/pics/banners/logo-dz-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53"/>
            <a:ext cx="1714512" cy="70082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357298"/>
            <a:ext cx="8593329" cy="4595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143372" y="357166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Поиск заимствований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4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682" y="170691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39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 descr="http://znanium.com/pics/banners/logo-dz-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53"/>
            <a:ext cx="1714512" cy="7008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43372" y="357166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Поиск заимствований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027" name="Picture 3" descr="C:\Users\ayidakova_ag\Downloads\Фотки\Плагиа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71612"/>
            <a:ext cx="8676675" cy="4103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16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60375" y="665427"/>
            <a:ext cx="8215338" cy="41753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</a:rPr>
              <a:t>Наши авторы:</a:t>
            </a:r>
            <a:endParaRPr lang="ru-RU" sz="2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9" name="Рисунок 8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4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723" y="1700808"/>
            <a:ext cx="664373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000" b="1" dirty="0" err="1" smtClean="0">
                <a:latin typeface="Cambria" pitchFamily="18" charset="0"/>
              </a:rPr>
              <a:t>Баглай</a:t>
            </a:r>
            <a:r>
              <a:rPr lang="ru-RU" sz="2000" b="1" dirty="0" smtClean="0">
                <a:latin typeface="Cambria" pitchFamily="18" charset="0"/>
              </a:rPr>
              <a:t> Марат Викторович</a:t>
            </a:r>
            <a:r>
              <a:rPr lang="ru-RU" sz="2000" dirty="0" smtClean="0">
                <a:latin typeface="Cambria" pitchFamily="18" charset="0"/>
              </a:rPr>
              <a:t> </a:t>
            </a:r>
          </a:p>
          <a:p>
            <a:pPr marL="457200" indent="-457200"/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	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Председатель Конституционного Суда РФ</a:t>
            </a:r>
          </a:p>
          <a:p>
            <a:pPr marL="457200" indent="-457200"/>
            <a:endParaRPr lang="ru-RU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457200" indent="-457200"/>
            <a:r>
              <a:rPr lang="ru-RU" sz="2000" b="1" dirty="0" err="1" smtClean="0">
                <a:latin typeface="Cambria" pitchFamily="18" charset="0"/>
              </a:rPr>
              <a:t>Зорькин</a:t>
            </a:r>
            <a:r>
              <a:rPr lang="ru-RU" sz="2000" b="1" dirty="0" smtClean="0">
                <a:latin typeface="Cambria" pitchFamily="18" charset="0"/>
              </a:rPr>
              <a:t> Валерий Дмитриевич</a:t>
            </a:r>
            <a:r>
              <a:rPr lang="ru-RU" sz="2000" dirty="0" smtClean="0">
                <a:latin typeface="Cambria" pitchFamily="18" charset="0"/>
              </a:rPr>
              <a:t> </a:t>
            </a:r>
          </a:p>
          <a:p>
            <a:pPr marL="457200" indent="-457200"/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	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Председатель Конституционного Суда РФ</a:t>
            </a:r>
          </a:p>
          <a:p>
            <a:pPr marL="457200" indent="-457200"/>
            <a:endParaRPr lang="ru-RU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457200" indent="-457200"/>
            <a:r>
              <a:rPr lang="ru-RU" sz="2000" b="1" dirty="0" smtClean="0">
                <a:latin typeface="Cambria" pitchFamily="18" charset="0"/>
              </a:rPr>
              <a:t>Серков Петр Павлович</a:t>
            </a:r>
            <a:r>
              <a:rPr lang="ru-RU" sz="2000" dirty="0" smtClean="0">
                <a:latin typeface="Cambria" pitchFamily="18" charset="0"/>
              </a:rPr>
              <a:t> </a:t>
            </a:r>
          </a:p>
          <a:p>
            <a:pPr marL="457200" indent="-457200"/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	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Заместитель председателя Верховного Суда РФ</a:t>
            </a:r>
          </a:p>
          <a:p>
            <a:pPr marL="457200" indent="-457200"/>
            <a:endParaRPr lang="ru-RU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457200" indent="-457200"/>
            <a:r>
              <a:rPr lang="ru-RU" sz="2000" b="1" dirty="0" err="1" smtClean="0">
                <a:latin typeface="Cambria" pitchFamily="18" charset="0"/>
              </a:rPr>
              <a:t>Кучерена</a:t>
            </a:r>
            <a:r>
              <a:rPr lang="ru-RU" sz="2000" b="1" dirty="0" smtClean="0">
                <a:latin typeface="Cambria" pitchFamily="18" charset="0"/>
              </a:rPr>
              <a:t> Анатолий Григорьевич</a:t>
            </a:r>
            <a:r>
              <a:rPr lang="ru-RU" sz="2000" dirty="0" smtClean="0">
                <a:latin typeface="Cambria" pitchFamily="18" charset="0"/>
              </a:rPr>
              <a:t> </a:t>
            </a:r>
          </a:p>
          <a:p>
            <a:pPr marL="457200" indent="-457200"/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	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адвокат, д.юр.н., проф., член Общественной палаты РФ, председатель Общественного совета при МВД РФ</a:t>
            </a:r>
          </a:p>
          <a:p>
            <a:pPr marL="457200" indent="-457200"/>
            <a:endParaRPr lang="ru-RU" sz="20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457200" indent="-457200" algn="ctr"/>
            <a:r>
              <a:rPr lang="ru-RU" sz="2000" b="1" dirty="0" smtClean="0">
                <a:latin typeface="Cambria" pitchFamily="18" charset="0"/>
              </a:rPr>
              <a:t>… и многие другие!</a:t>
            </a:r>
          </a:p>
          <a:p>
            <a:pPr marL="457200" indent="-457200"/>
            <a:endParaRPr lang="ru-RU" sz="2000" b="1" dirty="0" smtClean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026" name="AutoShape 2" descr="Картинки по запросу багла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багла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багла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Картинки по запросу багла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ayidakova_ag\Downloads\Bagla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857364"/>
            <a:ext cx="1285884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5" name="AutoShape 11" descr="Картинки по запросу Зорькин Валерий Дмитрие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 descr="C:\Users\ayidakova_ag\Downloads\Кучерен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786190"/>
            <a:ext cx="1333506" cy="1866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8" name="Picture 14" descr="C:\Users\ayidakova_ag\Downloads\serko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2857496"/>
            <a:ext cx="1193286" cy="1518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7" name="Picture 13" descr="C:\Users\ayidakova_ag\Downloads\Зорькин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38093" y="4643446"/>
            <a:ext cx="1320165" cy="1500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682" y="170691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40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 descr="http://znanium.com/pics/banners/logo-dz-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53"/>
            <a:ext cx="1714512" cy="7008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43372" y="357166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Поиск похожих документов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1071547"/>
            <a:ext cx="8286808" cy="568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05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682" y="170691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41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 descr="http://znanium.com/pics/banners/logo-dz-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53"/>
            <a:ext cx="1714512" cy="7008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43372" y="357166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Поиск похожих документов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021902"/>
            <a:ext cx="8358246" cy="5690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83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682" y="170691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42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 descr="http://znanium.com/pics/banners/logo-dz-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53"/>
            <a:ext cx="1714512" cy="7008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00430" y="357166"/>
            <a:ext cx="5643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Тематический анализ документов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85860"/>
            <a:ext cx="8525759" cy="5038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85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682" y="170691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43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 descr="http://znanium.com/pics/banners/logo-dz-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53"/>
            <a:ext cx="1714512" cy="7008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00430" y="357166"/>
            <a:ext cx="5643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Тематический анализ документов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214422"/>
            <a:ext cx="6500858" cy="5488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30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682" y="170691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44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 descr="http://znanium.com/pics/banners/logo-dz-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53"/>
            <a:ext cx="1714512" cy="7008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00430" y="357166"/>
            <a:ext cx="5643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Тематический анализ документов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5" y="1500174"/>
          <a:ext cx="8429683" cy="4143404"/>
        </p:xfrm>
        <a:graphic>
          <a:graphicData uri="http://schemas.openxmlformats.org/drawingml/2006/table">
            <a:tbl>
              <a:tblPr/>
              <a:tblGrid>
                <a:gridCol w="579757"/>
                <a:gridCol w="560709"/>
                <a:gridCol w="560709"/>
                <a:gridCol w="560709"/>
                <a:gridCol w="560709"/>
                <a:gridCol w="560709"/>
                <a:gridCol w="560709"/>
                <a:gridCol w="560709"/>
                <a:gridCol w="560709"/>
                <a:gridCol w="560709"/>
                <a:gridCol w="560709"/>
                <a:gridCol w="560709"/>
                <a:gridCol w="560709"/>
                <a:gridCol w="560709"/>
                <a:gridCol w="560709"/>
              </a:tblGrid>
              <a:tr h="2281245">
                <a:tc>
                  <a:txBody>
                    <a:bodyPr/>
                    <a:lstStyle/>
                    <a:p>
                      <a:r>
                        <a:rPr lang="ru-RU" sz="800" dirty="0"/>
                        <a:t>Год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/>
                        <a:t>Википедия (рус.)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/>
                        <a:t>Российские журналы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/>
                        <a:t>Авторефераты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Hindawi (</a:t>
                      </a:r>
                      <a:r>
                        <a:rPr lang="ru-RU" sz="800"/>
                        <a:t>Иностранные журналы)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Springer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ЭБС "</a:t>
                      </a:r>
                      <a:r>
                        <a:rPr lang="en-US" sz="800" dirty="0"/>
                        <a:t>ZNANIUM.COM"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/>
                        <a:t>Тверской государственный университет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/>
                        <a:t>Казанский федеральный университет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/>
                        <a:t>Московский автомобильно-дорожный </a:t>
                      </a:r>
                      <a:br>
                        <a:rPr lang="ru-RU" sz="800"/>
                      </a:br>
                      <a:r>
                        <a:rPr lang="ru-RU" sz="800"/>
                        <a:t>государственный технический университет (МАДИ)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/>
                        <a:t>Уральский федеральный университет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Белгородский государственный </a:t>
                      </a:r>
                      <a:br>
                        <a:rPr lang="ru-RU" sz="800" dirty="0"/>
                      </a:br>
                      <a:r>
                        <a:rPr lang="ru-RU" sz="800" dirty="0"/>
                        <a:t>национальный исследовательский университет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/>
                        <a:t>Северный (Арктический) федеральный университет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/>
                        <a:t>Томский государственный университет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Elsevier (ScienceDirect)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5543"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2013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2/160759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0/22449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0/26434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0/50676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0/14905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0/643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0/3176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0/186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0/4005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0/1165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0/2759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8698"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2014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39/162265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2/13849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0/29588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0/58480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3/6410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0/332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9/3580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0/281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0/4277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0/891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3/4240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8698"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2015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28/156234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4/14873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0/4528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0/52845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5/6582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1/371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6/5163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0/619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5/5323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0/929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1/5270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5543"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2016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26/88007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7/11784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0/21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11/4176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0/326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20/5296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0/415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2/3802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0/893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3/4127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0/22533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8698"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2017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90/1392749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2/2461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1/4292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8/2700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4/11718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3/923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0/87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0/608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0/116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0/1804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0/432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4979"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2018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0/7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3/1241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0/0</a:t>
                      </a:r>
                    </a:p>
                  </a:txBody>
                  <a:tcPr marL="20963" marR="20963" marT="4193" marB="41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8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682" y="170691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45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 descr="http://znanium.com/pics/banners/logo-dz-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53"/>
            <a:ext cx="1714512" cy="7008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00430" y="357166"/>
            <a:ext cx="5643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Анализ научных текстов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14422"/>
            <a:ext cx="8563140" cy="499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79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682" y="170691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46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 descr="http://znanium.com/pics/banners/logo-dz-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53"/>
            <a:ext cx="1714512" cy="7008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00430" y="357166"/>
            <a:ext cx="5643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Анализ научных текстов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571612"/>
            <a:ext cx="8181975" cy="427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62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682" y="170691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47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 descr="http://znanium.com/pics/banners/logo-dz-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53"/>
            <a:ext cx="1714512" cy="7008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00430" y="357166"/>
            <a:ext cx="5643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Анализ научных текстов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00108"/>
            <a:ext cx="8001024" cy="5553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18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876" y="170691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48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D:\Инфра-М\лого_знаниум_эбс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021649"/>
            <a:ext cx="5000660" cy="96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" name="AutoShape 1" descr="http://znanium.com/pics/banners/logo-dz-lt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3" name="Picture 3" descr="http://znanium.com/pics/banners/logo-dz-l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195914"/>
            <a:ext cx="2143140" cy="876028"/>
          </a:xfrm>
          <a:prstGeom prst="rect">
            <a:avLst/>
          </a:prstGeom>
          <a:noFill/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6" name="Picture 6" descr="http://znanium.com/pics/banners/logo-ez-lt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268746"/>
            <a:ext cx="2857520" cy="803196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4786314" y="2714620"/>
            <a:ext cx="3500462" cy="17859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9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682" y="170691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49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6" descr="http://znanium.com/pics/banners/logo-ez-lt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2108" y="153996"/>
            <a:ext cx="2347764" cy="65991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00174"/>
            <a:ext cx="8755124" cy="4924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50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18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448766" y="6492875"/>
            <a:ext cx="1695234" cy="290107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Заголовок 10"/>
          <p:cNvSpPr txBox="1">
            <a:spLocks/>
          </p:cNvSpPr>
          <p:nvPr/>
        </p:nvSpPr>
        <p:spPr>
          <a:xfrm>
            <a:off x="1571604" y="642918"/>
            <a:ext cx="6115064" cy="41753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в ИНФРА-М издаются: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7126" y="1428736"/>
            <a:ext cx="8786874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1600" b="1" dirty="0" err="1" smtClean="0">
                <a:latin typeface="Cambria" pitchFamily="18" charset="0"/>
              </a:rPr>
              <a:t>Эскиндаров</a:t>
            </a:r>
            <a:r>
              <a:rPr lang="ru-RU" sz="1600" b="1" dirty="0" smtClean="0">
                <a:latin typeface="Cambria" pitchFamily="18" charset="0"/>
              </a:rPr>
              <a:t> </a:t>
            </a:r>
            <a:r>
              <a:rPr lang="ru-RU" sz="1600" b="1" dirty="0" err="1" smtClean="0">
                <a:latin typeface="Cambria" pitchFamily="18" charset="0"/>
              </a:rPr>
              <a:t>Мухадин</a:t>
            </a:r>
            <a:r>
              <a:rPr lang="ru-RU" sz="1600" b="1" dirty="0" smtClean="0">
                <a:latin typeface="Cambria" pitchFamily="18" charset="0"/>
              </a:rPr>
              <a:t> </a:t>
            </a:r>
            <a:r>
              <a:rPr lang="ru-RU" sz="1600" b="1" dirty="0" err="1" smtClean="0">
                <a:latin typeface="Cambria" pitchFamily="18" charset="0"/>
              </a:rPr>
              <a:t>Абдурахманович</a:t>
            </a:r>
            <a:endParaRPr lang="ru-RU" sz="1600" b="1" dirty="0" smtClean="0">
              <a:latin typeface="Cambria" pitchFamily="18" charset="0"/>
            </a:endParaRPr>
          </a:p>
          <a:p>
            <a:pPr marL="457200" indent="-457200"/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	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Ректор Финансового университета при Правительстве РФ  </a:t>
            </a:r>
          </a:p>
          <a:p>
            <a:pPr marL="457200" indent="-457200"/>
            <a:r>
              <a:rPr lang="ru-RU" sz="1600" b="1" dirty="0" smtClean="0">
                <a:latin typeface="Cambria" pitchFamily="18" charset="0"/>
              </a:rPr>
              <a:t>Фальков Валерий Николаевич</a:t>
            </a:r>
          </a:p>
          <a:p>
            <a:pPr marL="457200" indent="-457200"/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	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Ректор </a:t>
            </a: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Тюменского государственного университета</a:t>
            </a:r>
          </a:p>
          <a:p>
            <a:pPr marL="457200" indent="-457200"/>
            <a:r>
              <a:rPr lang="ru-RU" sz="1600" b="1" dirty="0" smtClean="0">
                <a:latin typeface="Cambria" pitchFamily="18" charset="0"/>
              </a:rPr>
              <a:t>Симонова Алевтина Александровна </a:t>
            </a:r>
          </a:p>
          <a:p>
            <a:pPr marL="457200" indent="-457200"/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	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Ректор Уральского государственного педагогического университета</a:t>
            </a:r>
            <a:endParaRPr lang="ru-RU" sz="16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457200" indent="-457200"/>
            <a:r>
              <a:rPr lang="ru-RU" sz="1600" b="1" dirty="0" smtClean="0">
                <a:latin typeface="Cambria" pitchFamily="18" charset="0"/>
              </a:rPr>
              <a:t>Брагин Леонид Александрович </a:t>
            </a:r>
          </a:p>
          <a:p>
            <a:pPr marL="457200" indent="-457200"/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	Первый проректор Российского экономического университета им. Г.В. Плеханова</a:t>
            </a:r>
          </a:p>
          <a:p>
            <a:pPr marL="457200" indent="-457200"/>
            <a:r>
              <a:rPr lang="ru-RU" sz="1600" b="1" dirty="0" smtClean="0">
                <a:latin typeface="Cambria" pitchFamily="18" charset="0"/>
              </a:rPr>
              <a:t>Грачева Елена Юрьевна</a:t>
            </a:r>
          </a:p>
          <a:p>
            <a:pPr marL="457200" indent="-457200"/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	Первый проректор Московской государственной юридической академии им. О.Е. </a:t>
            </a:r>
            <a:r>
              <a:rPr lang="ru-RU" sz="1600" b="1" dirty="0" err="1" smtClean="0">
                <a:solidFill>
                  <a:schemeClr val="tx2"/>
                </a:solidFill>
                <a:latin typeface="Cambria" pitchFamily="18" charset="0"/>
              </a:rPr>
              <a:t>Кутафина</a:t>
            </a:r>
            <a:endParaRPr lang="ru-RU" sz="16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457200" indent="-457200"/>
            <a:r>
              <a:rPr lang="ru-RU" sz="1600" b="1" dirty="0" err="1" smtClean="0">
                <a:latin typeface="Cambria" pitchFamily="18" charset="0"/>
              </a:rPr>
              <a:t>Молоткова</a:t>
            </a:r>
            <a:r>
              <a:rPr lang="ru-RU" sz="1600" b="1" dirty="0" smtClean="0">
                <a:latin typeface="Cambria" pitchFamily="18" charset="0"/>
              </a:rPr>
              <a:t> Наталья Вячеславовна</a:t>
            </a:r>
          </a:p>
          <a:p>
            <a:pPr marL="457200" indent="-457200"/>
            <a:r>
              <a:rPr lang="ru-RU" sz="1600" b="1" dirty="0" smtClean="0">
                <a:latin typeface="Cambria" pitchFamily="18" charset="0"/>
              </a:rPr>
              <a:t>	</a:t>
            </a: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Первый проректор Тамбовского государственного технического университета</a:t>
            </a:r>
          </a:p>
          <a:p>
            <a:pPr marL="457200" indent="-457200"/>
            <a:r>
              <a:rPr lang="ru-RU" sz="1600" b="1" dirty="0" smtClean="0">
                <a:latin typeface="Cambria" pitchFamily="18" charset="0"/>
              </a:rPr>
              <a:t>Васин Сергей Михайлович</a:t>
            </a:r>
          </a:p>
          <a:p>
            <a:pPr marL="457200" indent="-457200"/>
            <a:r>
              <a:rPr lang="ru-RU" sz="1600" b="1" dirty="0" smtClean="0">
                <a:latin typeface="Cambria" pitchFamily="18" charset="0"/>
              </a:rPr>
              <a:t>	</a:t>
            </a: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Проректор по международной деятельности Пензенского государственного университета</a:t>
            </a:r>
          </a:p>
          <a:p>
            <a:pPr marL="457200" indent="-457200"/>
            <a:r>
              <a:rPr lang="ru-RU" sz="1600" b="1" dirty="0" err="1" smtClean="0">
                <a:latin typeface="Cambria" pitchFamily="18" charset="0"/>
              </a:rPr>
              <a:t>Локтионова</a:t>
            </a:r>
            <a:r>
              <a:rPr lang="ru-RU" sz="1600" b="1" dirty="0" smtClean="0">
                <a:latin typeface="Cambria" pitchFamily="18" charset="0"/>
              </a:rPr>
              <a:t> Оксана Геннадьевна</a:t>
            </a:r>
          </a:p>
          <a:p>
            <a:pPr marL="457200" indent="-457200"/>
            <a:r>
              <a:rPr lang="ru-RU" sz="1600" b="1" dirty="0" smtClean="0">
                <a:latin typeface="Cambria" pitchFamily="18" charset="0"/>
              </a:rPr>
              <a:t>	</a:t>
            </a: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Проректор по учебной работе Юго-Западного государственного университета</a:t>
            </a:r>
          </a:p>
          <a:p>
            <a:pPr marL="457200" indent="-457200"/>
            <a:endParaRPr lang="ru-RU" sz="16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457200" indent="-457200" algn="ctr"/>
            <a:r>
              <a:rPr lang="ru-RU" b="1" dirty="0" smtClean="0">
                <a:latin typeface="Cambria" pitchFamily="18" charset="0"/>
              </a:rPr>
              <a:t>… и многие другие!</a:t>
            </a:r>
          </a:p>
          <a:p>
            <a:pPr marL="457200" indent="-457200"/>
            <a:endParaRPr lang="ru-RU" sz="19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682" y="170691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50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71472" y="2000240"/>
            <a:ext cx="6572296" cy="178510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Энциклопедий</a:t>
            </a:r>
            <a:r>
              <a:rPr lang="ru-RU" sz="2200" dirty="0" smtClean="0">
                <a:solidFill>
                  <a:schemeClr val="tx2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lang="en-US" sz="2200" b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7</a:t>
            </a:r>
            <a:endParaRPr lang="ru-RU" sz="2200" dirty="0" smtClean="0">
              <a:solidFill>
                <a:srgbClr val="C00000"/>
              </a:solidFill>
              <a:latin typeface="Cambria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Словарей</a:t>
            </a:r>
            <a:r>
              <a:rPr lang="ru-RU" sz="2200" dirty="0" smtClean="0">
                <a:solidFill>
                  <a:schemeClr val="tx2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en-US" sz="2200" b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lang="ru-RU" sz="2200" dirty="0" smtClean="0">
              <a:solidFill>
                <a:srgbClr val="C00000"/>
              </a:solidFill>
              <a:latin typeface="Cambria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Справочников</a:t>
            </a:r>
            <a:r>
              <a:rPr lang="ru-RU" sz="2200" dirty="0" smtClean="0">
                <a:solidFill>
                  <a:schemeClr val="tx2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lang="en-US" sz="2200" b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78</a:t>
            </a:r>
            <a:endParaRPr lang="ru-RU" sz="2200" b="1" dirty="0" smtClean="0">
              <a:solidFill>
                <a:srgbClr val="C0000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2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Всего статей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71</a:t>
            </a:r>
            <a:r>
              <a:rPr kumimoji="0" lang="en-US" sz="2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581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2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Всего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пользователей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lang="en-US" sz="2200" b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187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107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2" name="Picture 6" descr="http://znanium.com/pics/banners/logo-ez-lt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257652"/>
            <a:ext cx="2857520" cy="80319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563888" y="4293096"/>
            <a:ext cx="53673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Новая Российская энциклопедия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Новая экономическая энциклопедия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Российская юридическая энциклопедия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Современный словарь по общественным наукам</a:t>
            </a:r>
          </a:p>
          <a:p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и многие другие!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8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682" y="170691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51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6" descr="http://znanium.com/pics/banners/logo-ez-lt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2108" y="153996"/>
            <a:ext cx="2347764" cy="659912"/>
          </a:xfrm>
          <a:prstGeom prst="rect">
            <a:avLst/>
          </a:prstGeom>
          <a:noFill/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1357298"/>
            <a:ext cx="8858280" cy="4704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178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682" y="170691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52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6" descr="http://znanium.com/pics/banners/logo-ez-lt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2108" y="153996"/>
            <a:ext cx="2347764" cy="659912"/>
          </a:xfrm>
          <a:prstGeom prst="rect">
            <a:avLst/>
          </a:prstGeom>
          <a:noFill/>
        </p:spPr>
      </p:pic>
      <p:pic>
        <p:nvPicPr>
          <p:cNvPr id="1026" name="Picture 2" descr="C:\Users\ayidakova_ag\Downloads\Фотки\Энц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14422"/>
            <a:ext cx="8602743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6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682" y="170691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53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6" descr="http://znanium.com/pics/banners/logo-ez-lt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2108" y="153996"/>
            <a:ext cx="2347764" cy="65991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071546"/>
            <a:ext cx="4629003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1928802"/>
            <a:ext cx="4857816" cy="2754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3357562"/>
            <a:ext cx="5519750" cy="1916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4786322"/>
            <a:ext cx="6000792" cy="1726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066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682" y="170691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54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57158" y="3392574"/>
            <a:ext cx="6572296" cy="178510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Единая точка авторизации на 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Znanium.com</a:t>
            </a:r>
            <a:endParaRPr lang="ru-RU" sz="2200" dirty="0" smtClean="0">
              <a:solidFill>
                <a:srgbClr val="00206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endParaRPr lang="en-US" sz="2200" dirty="0" smtClean="0">
              <a:solidFill>
                <a:srgbClr val="00206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Единая точка авторизации через сайт библиотеки – бесплатно в рамках подписки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Times New Roman" pitchFamily="18" charset="0"/>
              </a:rPr>
              <a:t>(инструкция в виде кода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Times New Roman" pitchFamily="18" charset="0"/>
              </a:rPr>
              <a:t>html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)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2" name="Picture 6" descr="http://znanium.com/pics/banners/logo-ez-lt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571612"/>
            <a:ext cx="2428892" cy="682717"/>
          </a:xfrm>
          <a:prstGeom prst="rect">
            <a:avLst/>
          </a:prstGeom>
          <a:noFill/>
        </p:spPr>
      </p:pic>
      <p:pic>
        <p:nvPicPr>
          <p:cNvPr id="10" name="Picture 2" descr="D:\Инфра-М\лого_знаниум_эбс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1000108"/>
            <a:ext cx="2786082" cy="54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http://znanium.com/pics/banners/logo-dz-l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143116"/>
            <a:ext cx="1714512" cy="700822"/>
          </a:xfrm>
          <a:prstGeom prst="rect">
            <a:avLst/>
          </a:prstGeom>
          <a:noFill/>
        </p:spPr>
      </p:pic>
      <p:sp>
        <p:nvSpPr>
          <p:cNvPr id="16" name="Выгнутая вправо стрелка 15"/>
          <p:cNvSpPr/>
          <p:nvPr/>
        </p:nvSpPr>
        <p:spPr>
          <a:xfrm>
            <a:off x="6929454" y="3643314"/>
            <a:ext cx="428628" cy="1000132"/>
          </a:xfrm>
          <a:prstGeom prst="curved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4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844" y="214290"/>
            <a:ext cx="642910" cy="594013"/>
          </a:xfrm>
          <a:prstGeom prst="rect">
            <a:avLst/>
          </a:prstGeom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55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8728" y="1357298"/>
            <a:ext cx="67151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Электронно-библиотечная система 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</a:rPr>
              <a:t>Znanium.com</a:t>
            </a:r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: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Cambria" pitchFamily="18" charset="0"/>
              </a:rPr>
              <a:t>принципиально новый подход к формированию образовательных электронных ресурсов</a:t>
            </a:r>
            <a:endParaRPr lang="ru-RU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3108" y="1928802"/>
            <a:ext cx="2500330" cy="32147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214546" y="3071810"/>
            <a:ext cx="793102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5357818" y="4714884"/>
            <a:ext cx="1428760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5357818" y="1928802"/>
            <a:ext cx="1428760" cy="2286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itchFamily="18" charset="0"/>
            </a:endParaRPr>
          </a:p>
        </p:txBody>
      </p:sp>
      <p:sp>
        <p:nvSpPr>
          <p:cNvPr id="4" name="Заголовок 10"/>
          <p:cNvSpPr txBox="1">
            <a:spLocks/>
          </p:cNvSpPr>
          <p:nvPr/>
        </p:nvSpPr>
        <p:spPr>
          <a:xfrm>
            <a:off x="1885960" y="725454"/>
            <a:ext cx="6115064" cy="4175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Схема работы с вузом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: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191781"/>
            <a:ext cx="642910" cy="594013"/>
          </a:xfrm>
          <a:prstGeom prst="rect">
            <a:avLst/>
          </a:prstGeom>
        </p:spPr>
      </p:pic>
      <p:pic>
        <p:nvPicPr>
          <p:cNvPr id="10" name="Рисунок 9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6182" y="3082648"/>
            <a:ext cx="785818" cy="726052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1142976" y="3404716"/>
            <a:ext cx="85725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28662" y="3476154"/>
            <a:ext cx="12858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Рукописи книг </a:t>
            </a:r>
          </a:p>
          <a:p>
            <a:pPr algn="ctr"/>
            <a:r>
              <a:rPr lang="ru-RU" sz="1400" b="1" dirty="0" smtClean="0">
                <a:latin typeface="Cambria" pitchFamily="18" charset="0"/>
              </a:rPr>
              <a:t>и статей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71802" y="3357562"/>
            <a:ext cx="64294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звернутая стрелка 19"/>
          <p:cNvSpPr/>
          <p:nvPr/>
        </p:nvSpPr>
        <p:spPr>
          <a:xfrm flipH="1" flipV="1">
            <a:off x="2714612" y="3857628"/>
            <a:ext cx="1643074" cy="21431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Развернутая стрелка 20"/>
          <p:cNvSpPr/>
          <p:nvPr/>
        </p:nvSpPr>
        <p:spPr>
          <a:xfrm rot="10800000" flipV="1">
            <a:off x="2643174" y="2786058"/>
            <a:ext cx="1714512" cy="21431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4786314" y="2093703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4786314" y="3022397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5893603" y="4393413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4786314" y="3929066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857488" y="4071942"/>
            <a:ext cx="1357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400" b="1" dirty="0" smtClean="0">
                <a:latin typeface="Cambria" pitchFamily="18" charset="0"/>
              </a:rPr>
              <a:t>   </a:t>
            </a:r>
            <a:r>
              <a:rPr lang="en-US" sz="1400" b="1" dirty="0" smtClean="0">
                <a:latin typeface="Cambria" pitchFamily="18" charset="0"/>
              </a:rPr>
              <a:t>pfd-</a:t>
            </a:r>
            <a:r>
              <a:rPr lang="ru-RU" sz="1400" b="1" dirty="0" smtClean="0">
                <a:latin typeface="Cambria" pitchFamily="18" charset="0"/>
              </a:rPr>
              <a:t>файл</a:t>
            </a:r>
          </a:p>
          <a:p>
            <a:pPr>
              <a:buFont typeface="Wingdings" pitchFamily="2" charset="2"/>
              <a:buChar char="§"/>
            </a:pPr>
            <a:r>
              <a:rPr lang="ru-RU" sz="1400" b="1" dirty="0" smtClean="0">
                <a:latin typeface="Cambria" pitchFamily="18" charset="0"/>
              </a:rPr>
              <a:t>   Авторский</a:t>
            </a:r>
          </a:p>
          <a:p>
            <a:r>
              <a:rPr lang="ru-RU" sz="1400" b="1" dirty="0" smtClean="0">
                <a:latin typeface="Cambria" pitchFamily="18" charset="0"/>
              </a:rPr>
              <a:t>     экземпляр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43174" y="2285992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Авторское вознаграждение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00694" y="2000240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УЧЕБНИК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57818" y="2928934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МОНОГРАФИЯ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72132" y="3835603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ЖУРНАЛ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86446" y="4929198"/>
            <a:ext cx="57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mbria" pitchFamily="18" charset="0"/>
              </a:rPr>
              <a:t>ЭБС</a:t>
            </a:r>
            <a:endParaRPr lang="ru-RU" sz="1600" b="1" dirty="0">
              <a:latin typeface="Cambria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500958" y="1928802"/>
            <a:ext cx="1285884" cy="5000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500958" y="3429000"/>
            <a:ext cx="1285884" cy="5000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72396" y="200024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DOI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43834" y="350043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РИНЦ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105" name="Стрелка вниз 104"/>
          <p:cNvSpPr/>
          <p:nvPr/>
        </p:nvSpPr>
        <p:spPr>
          <a:xfrm>
            <a:off x="8072462" y="4143380"/>
            <a:ext cx="14287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Стрелка вправо 107"/>
          <p:cNvSpPr/>
          <p:nvPr/>
        </p:nvSpPr>
        <p:spPr>
          <a:xfrm>
            <a:off x="6858016" y="3000372"/>
            <a:ext cx="42862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Стрелка вправо 109"/>
          <p:cNvSpPr/>
          <p:nvPr/>
        </p:nvSpPr>
        <p:spPr>
          <a:xfrm>
            <a:off x="6858016" y="3714752"/>
            <a:ext cx="42862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Стрелка вправо 110"/>
          <p:cNvSpPr/>
          <p:nvPr/>
        </p:nvSpPr>
        <p:spPr>
          <a:xfrm rot="19281412">
            <a:off x="6739978" y="4456583"/>
            <a:ext cx="825361" cy="145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7500958" y="4714884"/>
            <a:ext cx="1428760" cy="10715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500958" y="4714884"/>
            <a:ext cx="1357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400" b="1" dirty="0" smtClean="0">
                <a:latin typeface="Cambria" pitchFamily="18" charset="0"/>
              </a:rPr>
              <a:t>  </a:t>
            </a:r>
            <a:r>
              <a:rPr lang="ru-RU" sz="1400" b="1" dirty="0" err="1" smtClean="0">
                <a:latin typeface="Cambria" pitchFamily="18" charset="0"/>
              </a:rPr>
              <a:t>цити</a:t>
            </a:r>
            <a:r>
              <a:rPr lang="ru-RU" sz="1400" b="1" dirty="0" smtClean="0">
                <a:latin typeface="Cambria" pitchFamily="18" charset="0"/>
              </a:rPr>
              <a:t>-</a:t>
            </a:r>
          </a:p>
          <a:p>
            <a:r>
              <a:rPr lang="ru-RU" sz="1400" b="1" dirty="0" smtClean="0">
                <a:latin typeface="Cambria" pitchFamily="18" charset="0"/>
              </a:rPr>
              <a:t>    </a:t>
            </a:r>
            <a:r>
              <a:rPr lang="ru-RU" sz="1400" b="1" dirty="0" err="1" smtClean="0">
                <a:latin typeface="Cambria" pitchFamily="18" charset="0"/>
              </a:rPr>
              <a:t>руемость</a:t>
            </a:r>
            <a:endParaRPr lang="ru-RU" sz="1400" b="1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400" b="1" dirty="0" smtClean="0">
                <a:latin typeface="Cambria" pitchFamily="18" charset="0"/>
              </a:rPr>
              <a:t>  Индекс</a:t>
            </a:r>
          </a:p>
          <a:p>
            <a:r>
              <a:rPr lang="ru-RU" sz="1400" b="1" dirty="0" smtClean="0">
                <a:latin typeface="Cambria" pitchFamily="18" charset="0"/>
              </a:rPr>
              <a:t>    </a:t>
            </a:r>
            <a:r>
              <a:rPr lang="ru-RU" sz="1400" b="1" dirty="0" err="1" smtClean="0">
                <a:latin typeface="Cambria" pitchFamily="18" charset="0"/>
              </a:rPr>
              <a:t>Хирша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42844" y="250030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itchFamily="18" charset="0"/>
              </a:rPr>
              <a:t>Авторы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500958" y="2643182"/>
            <a:ext cx="1285884" cy="5000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72396" y="271462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ORCID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5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56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43108" y="3192238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ВУЗ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55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404"/>
            <a:ext cx="1142976" cy="114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92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15338" cy="41753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</a:rPr>
              <a:t>Что НИЦ ИНФРА-М готова делать для своих партнеров-вузов:</a:t>
            </a:r>
            <a:endParaRPr lang="ru-RU" sz="2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9" name="Рисунок 8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876" y="142852"/>
            <a:ext cx="642910" cy="594013"/>
          </a:xfrm>
          <a:prstGeom prst="rect">
            <a:avLst/>
          </a:prstGeom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57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58" y="1714488"/>
            <a:ext cx="835824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1900" b="1" dirty="0" smtClean="0">
                <a:solidFill>
                  <a:srgbClr val="002060"/>
                </a:solidFill>
                <a:latin typeface="Cambria" pitchFamily="18" charset="0"/>
              </a:rPr>
              <a:t>Издание</a:t>
            </a:r>
          </a:p>
          <a:p>
            <a:pPr marL="817200" lvl="1" indent="-457200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</a:rPr>
              <a:t>учебников и учебных пособий вузовских авторов (серия «Высшее образование»)</a:t>
            </a:r>
          </a:p>
          <a:p>
            <a:pPr marL="817200" lvl="1" indent="-457200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</a:rPr>
              <a:t>монографий и сборников научных трудов (серия «Научная мысль»)</a:t>
            </a:r>
            <a:endParaRPr lang="en-US" sz="19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817200" lvl="1" indent="-457200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</a:rPr>
              <a:t>совместной серии с вузов (тематическая, юбилейная)</a:t>
            </a:r>
          </a:p>
          <a:p>
            <a:pPr marL="817200" lvl="1" indent="-457200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</a:rPr>
              <a:t>научно-методической литературы</a:t>
            </a:r>
          </a:p>
          <a:p>
            <a:pPr marL="457200" indent="-457200">
              <a:buAutoNum type="arabicPeriod"/>
            </a:pPr>
            <a:r>
              <a:rPr lang="ru-RU" sz="1900" b="1" dirty="0" smtClean="0">
                <a:solidFill>
                  <a:srgbClr val="002060"/>
                </a:solidFill>
                <a:latin typeface="Cambria" pitchFamily="18" charset="0"/>
              </a:rPr>
              <a:t>Продвижение и реализация </a:t>
            </a: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</a:rPr>
              <a:t>изданий на российском рынке учебной и научной литературы</a:t>
            </a:r>
          </a:p>
          <a:p>
            <a:pPr marL="457200" indent="-457200">
              <a:buAutoNum type="arabicPeriod"/>
            </a:pPr>
            <a:r>
              <a:rPr lang="ru-RU" sz="1900" b="1" dirty="0" smtClean="0">
                <a:solidFill>
                  <a:srgbClr val="002060"/>
                </a:solidFill>
                <a:latin typeface="Cambria" pitchFamily="18" charset="0"/>
              </a:rPr>
              <a:t>Индексация</a:t>
            </a: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</a:rPr>
              <a:t> принадлежащих университету </a:t>
            </a:r>
            <a:r>
              <a:rPr lang="ru-RU" sz="1900" b="1" dirty="0" smtClean="0">
                <a:solidFill>
                  <a:srgbClr val="002060"/>
                </a:solidFill>
                <a:latin typeface="Cambria" pitchFamily="18" charset="0"/>
              </a:rPr>
              <a:t>произведений открытого доступа</a:t>
            </a: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</a:rPr>
              <a:t> с системой интеллектуального поиска </a:t>
            </a:r>
            <a:r>
              <a:rPr lang="en-US" sz="1900" dirty="0" err="1" smtClean="0">
                <a:solidFill>
                  <a:srgbClr val="002060"/>
                </a:solidFill>
                <a:latin typeface="Cambria" pitchFamily="18" charset="0"/>
              </a:rPr>
              <a:t>Znanuim.Discovery</a:t>
            </a:r>
            <a:r>
              <a:rPr lang="en-US" sz="1900" dirty="0" smtClean="0">
                <a:solidFill>
                  <a:srgbClr val="002060"/>
                </a:solidFill>
                <a:latin typeface="Cambria" pitchFamily="18" charset="0"/>
              </a:rPr>
              <a:t> (&gt;2 </a:t>
            </a: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</a:rPr>
              <a:t>млн. документов)</a:t>
            </a:r>
            <a:endParaRPr lang="en-US" sz="19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457200" indent="-457200">
              <a:buAutoNum type="arabicPeriod"/>
            </a:pPr>
            <a:r>
              <a:rPr lang="ru-RU" sz="1900" b="1" dirty="0" smtClean="0">
                <a:solidFill>
                  <a:srgbClr val="002060"/>
                </a:solidFill>
                <a:latin typeface="Cambria" pitchFamily="18" charset="0"/>
              </a:rPr>
              <a:t>Размещение</a:t>
            </a: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</a:rPr>
              <a:t> трудов преподавателей в </a:t>
            </a:r>
            <a:r>
              <a:rPr lang="ru-RU" sz="1900" b="1" dirty="0" smtClean="0">
                <a:solidFill>
                  <a:srgbClr val="002060"/>
                </a:solidFill>
                <a:latin typeface="Cambria" pitchFamily="18" charset="0"/>
              </a:rPr>
              <a:t>ЭБС </a:t>
            </a:r>
            <a:r>
              <a:rPr lang="en-US" sz="1900" b="1" dirty="0" smtClean="0">
                <a:solidFill>
                  <a:srgbClr val="002060"/>
                </a:solidFill>
                <a:latin typeface="Cambria" pitchFamily="18" charset="0"/>
              </a:rPr>
              <a:t>Znanium.com</a:t>
            </a:r>
            <a:endParaRPr lang="ru-RU" sz="19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457200" indent="-457200">
              <a:buAutoNum type="arabicPeriod"/>
            </a:pPr>
            <a:r>
              <a:rPr lang="ru-RU" sz="1900" b="1" dirty="0" smtClean="0">
                <a:solidFill>
                  <a:srgbClr val="002060"/>
                </a:solidFill>
                <a:latin typeface="Cambria" pitchFamily="18" charset="0"/>
              </a:rPr>
              <a:t>Организация и проведение</a:t>
            </a: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</a:rPr>
              <a:t> национальных и международных научных </a:t>
            </a:r>
            <a:r>
              <a:rPr lang="ru-RU" sz="1900" b="1" dirty="0" smtClean="0">
                <a:solidFill>
                  <a:srgbClr val="002060"/>
                </a:solidFill>
                <a:latin typeface="Cambria" pitchFamily="18" charset="0"/>
              </a:rPr>
              <a:t>конференций</a:t>
            </a: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</a:rPr>
              <a:t> с последующей публикацией трудов</a:t>
            </a:r>
          </a:p>
        </p:txBody>
      </p:sp>
    </p:spTree>
    <p:extLst>
      <p:ext uri="{BB962C8B-B14F-4D97-AF65-F5344CB8AC3E}">
        <p14:creationId xmlns:p14="http://schemas.microsoft.com/office/powerpoint/2010/main" val="15521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58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772816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1" name="AutoShape 1" descr="http://znanium.com/pics/banners/logo-dz-lt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727485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Партнерами НИЦ ИНФРА-М уже являются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тысячи библиотек по всей России и в странах СНГ! 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596" y="1916832"/>
            <a:ext cx="81439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Cambria" pitchFamily="18" charset="0"/>
              </a:rPr>
              <a:t>Московский государственный университет</a:t>
            </a:r>
          </a:p>
          <a:p>
            <a:pPr algn="r"/>
            <a:r>
              <a:rPr lang="ru-RU" b="1" dirty="0" smtClean="0">
                <a:latin typeface="Cambria" pitchFamily="18" charset="0"/>
              </a:rPr>
              <a:t>Санкт-Петербургский государственный университет</a:t>
            </a:r>
          </a:p>
          <a:p>
            <a:pPr algn="r"/>
            <a:r>
              <a:rPr lang="ru-RU" b="1" dirty="0" smtClean="0">
                <a:latin typeface="Cambria" pitchFamily="18" charset="0"/>
              </a:rPr>
              <a:t>Казанский Федеральный университет</a:t>
            </a:r>
          </a:p>
          <a:p>
            <a:pPr algn="r"/>
            <a:r>
              <a:rPr lang="ru-RU" b="1" dirty="0" smtClean="0">
                <a:latin typeface="Cambria" pitchFamily="18" charset="0"/>
              </a:rPr>
              <a:t>Сибирский Федеральный университет</a:t>
            </a:r>
          </a:p>
          <a:p>
            <a:pPr algn="r"/>
            <a:r>
              <a:rPr lang="ru-RU" b="1" dirty="0" smtClean="0">
                <a:latin typeface="Cambria" pitchFamily="18" charset="0"/>
              </a:rPr>
              <a:t>Крымский Федеральный университет</a:t>
            </a:r>
          </a:p>
          <a:p>
            <a:pPr algn="r"/>
            <a:r>
              <a:rPr lang="ru-RU" b="1" dirty="0" smtClean="0">
                <a:latin typeface="Cambria" pitchFamily="18" charset="0"/>
              </a:rPr>
              <a:t>Финансовый университет при Правительстве РФ</a:t>
            </a:r>
          </a:p>
          <a:p>
            <a:pPr algn="r"/>
            <a:r>
              <a:rPr lang="ru-RU" b="1" dirty="0" smtClean="0">
                <a:latin typeface="Cambria" pitchFamily="18" charset="0"/>
              </a:rPr>
              <a:t>Южно-Уральский государственный университет</a:t>
            </a:r>
          </a:p>
          <a:p>
            <a:pPr algn="r"/>
            <a:r>
              <a:rPr lang="ru-RU" b="1" dirty="0" smtClean="0">
                <a:latin typeface="Cambria" pitchFamily="18" charset="0"/>
              </a:rPr>
              <a:t>Юго-Западный государственный университет</a:t>
            </a:r>
          </a:p>
          <a:p>
            <a:pPr algn="r"/>
            <a:r>
              <a:rPr lang="ru-RU" b="1" dirty="0" smtClean="0">
                <a:latin typeface="Cambria" pitchFamily="18" charset="0"/>
              </a:rPr>
              <a:t>Уральский государственный юридический университет</a:t>
            </a:r>
          </a:p>
          <a:p>
            <a:pPr algn="r"/>
            <a:r>
              <a:rPr lang="ru-RU" b="1" dirty="0" smtClean="0">
                <a:latin typeface="Cambria" pitchFamily="18" charset="0"/>
              </a:rPr>
              <a:t>Московская государственная юридическая академия им. О.Е. </a:t>
            </a:r>
            <a:r>
              <a:rPr lang="ru-RU" b="1" dirty="0" err="1" smtClean="0">
                <a:latin typeface="Cambria" pitchFamily="18" charset="0"/>
              </a:rPr>
              <a:t>Кутафина</a:t>
            </a:r>
            <a:endParaRPr lang="ru-RU" b="1" dirty="0" smtClean="0">
              <a:latin typeface="Cambria" pitchFamily="18" charset="0"/>
            </a:endParaRPr>
          </a:p>
          <a:p>
            <a:pPr algn="r"/>
            <a:r>
              <a:rPr lang="ru-RU" b="1" dirty="0" smtClean="0">
                <a:latin typeface="Cambria" pitchFamily="18" charset="0"/>
              </a:rPr>
              <a:t>Московский государственный университет путей сообщения</a:t>
            </a:r>
          </a:p>
          <a:p>
            <a:pPr algn="r"/>
            <a:r>
              <a:rPr lang="ru-RU" b="1" dirty="0" smtClean="0">
                <a:latin typeface="Cambria" pitchFamily="18" charset="0"/>
              </a:rPr>
              <a:t>Томская областная государственная научная библиотека</a:t>
            </a:r>
          </a:p>
          <a:p>
            <a:pPr algn="r"/>
            <a:r>
              <a:rPr lang="ru-RU" b="1" dirty="0" smtClean="0">
                <a:latin typeface="Cambria" pitchFamily="18" charset="0"/>
              </a:rPr>
              <a:t>Тюменская областная государственная научная библиотека</a:t>
            </a:r>
          </a:p>
          <a:p>
            <a:pPr algn="r"/>
            <a:r>
              <a:rPr lang="ru-RU" b="1" dirty="0" smtClean="0">
                <a:latin typeface="Cambria" pitchFamily="18" charset="0"/>
              </a:rPr>
              <a:t>Государственная научная библиотека Красноярского края</a:t>
            </a:r>
          </a:p>
          <a:p>
            <a:pPr algn="r"/>
            <a:r>
              <a:rPr lang="ru-RU" b="1" dirty="0" smtClean="0">
                <a:latin typeface="Cambria" pitchFamily="18" charset="0"/>
              </a:rPr>
              <a:t>Мурманская областная </a:t>
            </a:r>
            <a:r>
              <a:rPr lang="ru-RU" b="1" dirty="0">
                <a:latin typeface="Cambria" pitchFamily="18" charset="0"/>
              </a:rPr>
              <a:t>государственная научная библиотека</a:t>
            </a:r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74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263219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59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1" name="AutoShape 1" descr="http://znanium.com/pics/banners/logo-dz-lt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488" y="428604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Наши партнеры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5362" name="Picture 2" descr="http://www.mdk-arbat.ru/store2/Image/1otkrit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2000263" cy="2000264"/>
          </a:xfrm>
          <a:prstGeom prst="rect">
            <a:avLst/>
          </a:prstGeom>
          <a:noFill/>
        </p:spPr>
      </p:pic>
      <p:sp>
        <p:nvSpPr>
          <p:cNvPr id="15364" name="AutoShape 4" descr="Картинки по запросу дом книги молодая гвар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ДК Молодая гвар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ДК Молодая гвар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ДК Молодая гвар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1" name="Picture 11" descr="C:\Users\ayidakova_ag\Downloads\6c6591b17cc7345678a25291f793a8c3_400x40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357298"/>
            <a:ext cx="1857388" cy="1857388"/>
          </a:xfrm>
          <a:prstGeom prst="rect">
            <a:avLst/>
          </a:prstGeom>
          <a:noFill/>
        </p:spPr>
      </p:pic>
      <p:sp>
        <p:nvSpPr>
          <p:cNvPr id="15373" name="AutoShape 13" descr="Картинки по запросу библиоглобу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5" name="AutoShape 15" descr="https://hh.ru/employer-logo/88935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6" name="Picture 16" descr="C:\Users\ayidakova_ag\Downloads\88935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571612"/>
            <a:ext cx="2357454" cy="1434116"/>
          </a:xfrm>
          <a:prstGeom prst="rect">
            <a:avLst/>
          </a:prstGeom>
          <a:noFill/>
        </p:spPr>
      </p:pic>
      <p:pic>
        <p:nvPicPr>
          <p:cNvPr id="15377" name="Picture 17" descr="C:\Users\ayidakova_ag\Downloads\5105EEE5-17AC-4988-8A12-7C6168EA154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143248"/>
            <a:ext cx="3155941" cy="1357322"/>
          </a:xfrm>
          <a:prstGeom prst="rect">
            <a:avLst/>
          </a:prstGeom>
          <a:noFill/>
        </p:spPr>
      </p:pic>
      <p:pic>
        <p:nvPicPr>
          <p:cNvPr id="15378" name="Picture 18" descr="C:\Users\ayidakova_ag\Downloads\logo-spdk-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1785926"/>
            <a:ext cx="1396334" cy="1968831"/>
          </a:xfrm>
          <a:prstGeom prst="rect">
            <a:avLst/>
          </a:prstGeom>
          <a:noFill/>
        </p:spPr>
      </p:pic>
      <p:pic>
        <p:nvPicPr>
          <p:cNvPr id="15379" name="Picture 19" descr="C:\Users\ayidakova_ag\Downloads\1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2571744"/>
            <a:ext cx="2500330" cy="2500330"/>
          </a:xfrm>
          <a:prstGeom prst="rect">
            <a:avLst/>
          </a:prstGeom>
          <a:noFill/>
        </p:spPr>
      </p:pic>
      <p:pic>
        <p:nvPicPr>
          <p:cNvPr id="15380" name="Picture 20" descr="C:\Users\ayidakova_ag\Downloads\6191154_ori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4414" y="4500570"/>
            <a:ext cx="1785950" cy="1112170"/>
          </a:xfrm>
          <a:prstGeom prst="rect">
            <a:avLst/>
          </a:prstGeom>
          <a:noFill/>
        </p:spPr>
      </p:pic>
      <p:pic>
        <p:nvPicPr>
          <p:cNvPr id="15382" name="Picture 22" descr="C:\Users\ayidakova_ag\Downloads\logo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14744" y="4929198"/>
            <a:ext cx="2000264" cy="688402"/>
          </a:xfrm>
          <a:prstGeom prst="rect">
            <a:avLst/>
          </a:prstGeom>
          <a:noFill/>
        </p:spPr>
      </p:pic>
      <p:pic>
        <p:nvPicPr>
          <p:cNvPr id="15383" name="Picture 23" descr="C:\Users\ayidakova_ag\Downloads\SetBook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9388" y="4286256"/>
            <a:ext cx="2214578" cy="1660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84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3" descr="C:\Users\smirnov_yv\Desktop\Маркетинг\В пульс\Обложки_пульс\978-5-16-010739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168" y="1714488"/>
            <a:ext cx="1063478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Логотип Инфра- М small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643050"/>
            <a:ext cx="1111360" cy="1714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0" name="TextBox 49"/>
          <p:cNvSpPr txBox="1"/>
          <p:nvPr/>
        </p:nvSpPr>
        <p:spPr>
          <a:xfrm>
            <a:off x="928662" y="88688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Специалитет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43306" y="88688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Бакалавриат</a:t>
            </a:r>
            <a:endParaRPr lang="ru-RU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43636" y="913397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Магистратура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54" name="Picture 11" descr="2015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857364"/>
            <a:ext cx="1071570" cy="1682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5" name="TextBox 54"/>
          <p:cNvSpPr txBox="1"/>
          <p:nvPr/>
        </p:nvSpPr>
        <p:spPr>
          <a:xfrm>
            <a:off x="1357290" y="385762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Серия «Научная мысль» 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56" name="Picture 6" descr="4152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648" y="4429132"/>
            <a:ext cx="1144820" cy="1807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" name="Picture 5" descr="41085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4" y="4643446"/>
            <a:ext cx="1214446" cy="1819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8" name="Picture 8" descr="40275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51673" y="4786322"/>
            <a:ext cx="1228239" cy="1823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9" name="TextBox 58"/>
          <p:cNvSpPr txBox="1"/>
          <p:nvPr/>
        </p:nvSpPr>
        <p:spPr>
          <a:xfrm>
            <a:off x="4429124" y="3857628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Среднее профессиональное образование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0" name="Номер слайда 31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17625-4465-4F39-8C82-5C415FE16F2A}" type="slidenum">
              <a:rPr kumimoji="0" lang="ru-RU" sz="2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2" name="Picture 6" descr="C:\Users\smirnov_yv\Desktop\Маркетинг\В пульс\Обложки_пульс\978-5-16-005311-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1880" y="1714488"/>
            <a:ext cx="1071570" cy="1730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3" name="Picture 4" descr="C:\Users\smirnov_yv\Desktop\Маркетинг\В пульс\Обложки_пульс\978-5-16-010803-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23928" y="1857364"/>
            <a:ext cx="1071570" cy="1703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4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9632" y="1785926"/>
            <a:ext cx="1120112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6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28794" y="1928802"/>
            <a:ext cx="1143008" cy="1738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7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00562" y="2071678"/>
            <a:ext cx="1091277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8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4008" y="4572008"/>
            <a:ext cx="1148521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9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143504" y="4714884"/>
            <a:ext cx="1143008" cy="1800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0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733818" y="4786322"/>
            <a:ext cx="1214446" cy="1870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3" name="Picture 10" descr="20320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100260" y="2136147"/>
            <a:ext cx="1000132" cy="1580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71504" y="714356"/>
            <a:ext cx="8215338" cy="41753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Журналы НИЦ ИНФРА-М в перечне ВАК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9" name="Рисунок 8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170691"/>
            <a:ext cx="642910" cy="594013"/>
          </a:xfrm>
          <a:prstGeom prst="rect">
            <a:avLst/>
          </a:prstGeom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60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746" name="AutoShape 2" descr="Nauka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14282" y="1357298"/>
            <a:ext cx="89297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ambria" pitchFamily="18" charset="0"/>
              </a:rPr>
              <a:t>Advances Studies in Law</a:t>
            </a:r>
            <a:endParaRPr lang="ru-RU" dirty="0" smtClean="0">
              <a:latin typeface="Cambria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Cambria" pitchFamily="18" charset="0"/>
              </a:rPr>
              <a:t>Russian Journal of Management</a:t>
            </a:r>
            <a:endParaRPr lang="ru-RU" dirty="0" smtClean="0">
              <a:latin typeface="Cambria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Cambria" pitchFamily="18" charset="0"/>
              </a:rPr>
              <a:t>Аудитор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Безопасность в </a:t>
            </a:r>
            <a:r>
              <a:rPr lang="ru-RU" b="1" dirty="0" err="1" smtClean="0">
                <a:solidFill>
                  <a:srgbClr val="C00000"/>
                </a:solidFill>
                <a:latin typeface="Cambria" pitchFamily="18" charset="0"/>
              </a:rPr>
              <a:t>техносфере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i="1" dirty="0" smtClean="0">
                <a:latin typeface="Cambria" pitchFamily="18" charset="0"/>
              </a:rPr>
              <a:t>(входит в </a:t>
            </a:r>
            <a:r>
              <a:rPr lang="en-US" i="1" dirty="0" smtClean="0">
                <a:latin typeface="Cambria" pitchFamily="18" charset="0"/>
              </a:rPr>
              <a:t>Russian Science Citation Index</a:t>
            </a:r>
            <a:r>
              <a:rPr lang="ru-RU" i="1" dirty="0" smtClean="0">
                <a:latin typeface="Cambria" pitchFamily="18" charset="0"/>
              </a:rPr>
              <a:t>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Cambria" pitchFamily="18" charset="0"/>
              </a:rPr>
              <a:t>Геометрия и графика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Cambria" pitchFamily="18" charset="0"/>
              </a:rPr>
              <a:t>Журнал зарубежного законодательства и сравнительного правоведения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Журнал российского права </a:t>
            </a:r>
            <a:r>
              <a:rPr lang="ru-RU" i="1" dirty="0" smtClean="0">
                <a:latin typeface="Cambria" pitchFamily="18" charset="0"/>
              </a:rPr>
              <a:t>(входит в </a:t>
            </a:r>
            <a:r>
              <a:rPr lang="en-US" i="1" dirty="0" smtClean="0">
                <a:latin typeface="Cambria" pitchFamily="18" charset="0"/>
              </a:rPr>
              <a:t>Russian Science Citation Index</a:t>
            </a:r>
            <a:r>
              <a:rPr lang="ru-RU" i="1" dirty="0" smtClean="0">
                <a:latin typeface="Cambria" pitchFamily="18" charset="0"/>
              </a:rPr>
              <a:t>)</a:t>
            </a:r>
            <a:endParaRPr lang="ru-RU" b="1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Cambria" pitchFamily="18" charset="0"/>
              </a:rPr>
              <a:t>Научные исследования и разработка. Российский журнал управления проектами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Cambria" pitchFamily="18" charset="0"/>
              </a:rPr>
              <a:t>Научные исследования и разработка. Экономика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Cambria" pitchFamily="18" charset="0"/>
              </a:rPr>
              <a:t>Научные исследования и разработки. Современная </a:t>
            </a:r>
            <a:r>
              <a:rPr lang="ru-RU" dirty="0" err="1" smtClean="0">
                <a:latin typeface="Cambria" pitchFamily="18" charset="0"/>
              </a:rPr>
              <a:t>коммуникативистика</a:t>
            </a:r>
            <a:endParaRPr lang="ru-RU" dirty="0" smtClean="0">
              <a:latin typeface="Cambria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Cambria" pitchFamily="18" charset="0"/>
              </a:rPr>
              <a:t>Научные исследования и разработки. Социально-гуманитарные исследования и технологии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Cambria" pitchFamily="18" charset="0"/>
              </a:rPr>
              <a:t>Начальное образование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Cambria" pitchFamily="18" charset="0"/>
              </a:rPr>
              <a:t>Профильная школа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Солнечно-земная физика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i="1" dirty="0">
                <a:latin typeface="Cambria" pitchFamily="18" charset="0"/>
              </a:rPr>
              <a:t>(входит в </a:t>
            </a:r>
            <a:r>
              <a:rPr lang="en-US" i="1" dirty="0">
                <a:latin typeface="Cambria" pitchFamily="18" charset="0"/>
              </a:rPr>
              <a:t>Emerging Sources Citation </a:t>
            </a:r>
            <a:r>
              <a:rPr lang="en-US" i="1" dirty="0" smtClean="0">
                <a:latin typeface="Cambria" pitchFamily="18" charset="0"/>
              </a:rPr>
              <a:t>Index</a:t>
            </a:r>
            <a:r>
              <a:rPr lang="ru-RU" i="1" dirty="0" smtClean="0">
                <a:latin typeface="Cambria" pitchFamily="18" charset="0"/>
              </a:rPr>
              <a:t>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Cambria" pitchFamily="18" charset="0"/>
              </a:rPr>
              <a:t>Стандарты и мониторинг в образовании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Cambria" pitchFamily="18" charset="0"/>
              </a:rPr>
              <a:t>Управление персоналом и интеллектуальными ресурсами в России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15338" cy="41753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Индексация журналов ИНФРА-М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9" name="Рисунок 8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170691"/>
            <a:ext cx="642910" cy="594013"/>
          </a:xfrm>
          <a:prstGeom prst="rect">
            <a:avLst/>
          </a:prstGeom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61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746" name="AutoShape 2" descr="Nauka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ayidakova_ag\Downloads\Фотки\logo-ulrichswe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714752"/>
            <a:ext cx="2857520" cy="573296"/>
          </a:xfrm>
          <a:prstGeom prst="rect">
            <a:avLst/>
          </a:prstGeom>
          <a:noFill/>
        </p:spPr>
      </p:pic>
      <p:pic>
        <p:nvPicPr>
          <p:cNvPr id="2051" name="Picture 3" descr="C:\Users\ayidakova_ag\Downloads\Фотки\Без назван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00438"/>
            <a:ext cx="2643206" cy="885611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00034" y="1969760"/>
            <a:ext cx="2643206" cy="125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D:\Инфра-М\лого_знаниум_эбс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5143512"/>
            <a:ext cx="2786082" cy="53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Users\ayidakova_ag\Downloads\Фотки\images (1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1785926"/>
            <a:ext cx="2500330" cy="1646308"/>
          </a:xfrm>
          <a:prstGeom prst="rect">
            <a:avLst/>
          </a:prstGeom>
          <a:noFill/>
        </p:spPr>
      </p:pic>
      <p:pic>
        <p:nvPicPr>
          <p:cNvPr id="2056" name="Picture 8" descr="C:\Users\ayidakova_ag\Downloads\Фотки\ERIHPLUSlogo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4832913"/>
            <a:ext cx="2500330" cy="1252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308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57158" y="1154082"/>
            <a:ext cx="8215338" cy="41753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I</a:t>
            </a:r>
            <a:r>
              <a:rPr lang="en-US" sz="2400" b="1" dirty="0" smtClean="0">
                <a:solidFill>
                  <a:srgbClr val="C00000"/>
                </a:solidFill>
                <a:latin typeface="Cambria" pitchFamily="18" charset="0"/>
              </a:rPr>
              <a:t>V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Всероссийский конкурс на лучшую научную и учебную публикацию «</a:t>
            </a:r>
            <a:r>
              <a:rPr lang="ru-RU" sz="2400" b="1" dirty="0" err="1" smtClean="0">
                <a:solidFill>
                  <a:srgbClr val="C00000"/>
                </a:solidFill>
                <a:latin typeface="Cambria" pitchFamily="18" charset="0"/>
              </a:rPr>
              <a:t>Академус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».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9" name="Рисунок 8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170691"/>
            <a:ext cx="642910" cy="594013"/>
          </a:xfrm>
          <a:prstGeom prst="rect">
            <a:avLst/>
          </a:prstGeom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62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746" name="AutoShape 2" descr="Nauka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28596" y="2012944"/>
            <a:ext cx="8143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С 1 апреля по 1 октября 201</a:t>
            </a:r>
            <a:r>
              <a:rPr lang="en-US" b="1" dirty="0" smtClean="0">
                <a:solidFill>
                  <a:srgbClr val="002060"/>
                </a:solidFill>
                <a:latin typeface="Cambria" pitchFamily="18" charset="0"/>
              </a:rPr>
              <a:t>9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г.</a:t>
            </a:r>
          </a:p>
          <a:p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ambria" pitchFamily="18" charset="0"/>
              </a:rPr>
              <a:t> Научные или учебные произведения (на русском или английском языках)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ambria" pitchFamily="18" charset="0"/>
              </a:rPr>
              <a:t> Авторские переводы произведений, первоначально написанных на других языках</a:t>
            </a:r>
          </a:p>
          <a:p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Объем от 10 до 40 авторских листов</a:t>
            </a:r>
          </a:p>
          <a:p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ambria" pitchFamily="18" charset="0"/>
              </a:rPr>
              <a:t> Права на произведение не уступались другому издательству либо срок действия договора с другим издательством истек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ambria" pitchFamily="18" charset="0"/>
              </a:rPr>
              <a:t> Издание создано НЕ в рамках служебного задания (трудового договора)</a:t>
            </a:r>
          </a:p>
          <a:p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71504" y="1000108"/>
            <a:ext cx="8215338" cy="41753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I</a:t>
            </a:r>
            <a:r>
              <a:rPr lang="en-US" sz="2400" b="1" dirty="0" smtClean="0">
                <a:solidFill>
                  <a:srgbClr val="C00000"/>
                </a:solidFill>
                <a:latin typeface="Cambria" pitchFamily="18" charset="0"/>
              </a:rPr>
              <a:t>V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Всероссийский конкурс на лучшую научную и учебную публикацию «</a:t>
            </a:r>
            <a:r>
              <a:rPr lang="ru-RU" sz="2400" b="1" dirty="0" err="1" smtClean="0">
                <a:solidFill>
                  <a:srgbClr val="C00000"/>
                </a:solidFill>
                <a:latin typeface="Cambria" pitchFamily="18" charset="0"/>
              </a:rPr>
              <a:t>Академус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».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9" name="Рисунок 8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170691"/>
            <a:ext cx="642910" cy="594013"/>
          </a:xfrm>
          <a:prstGeom prst="rect">
            <a:avLst/>
          </a:prstGeom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63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746" name="AutoShape 2" descr="Nauka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214414" y="1727192"/>
            <a:ext cx="69294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Номинации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Архитектура и строительство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Гуманитарные науки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Естественные науки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Здравоохранение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Инженерно-технические науки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Компьютерные и информационные науки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Культура и искусство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Социальные науки, образование и педагогика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Сельское, лесное и рыбное хозяйство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Сфера обслуживания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Прикладные рабочие специальности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Физико-математические науки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Экономика и управление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Юридические науки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Языкознание и литературоведение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215338" cy="41753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I</a:t>
            </a:r>
            <a:r>
              <a:rPr lang="en-US" sz="2400" b="1" dirty="0" smtClean="0">
                <a:solidFill>
                  <a:srgbClr val="C00000"/>
                </a:solidFill>
                <a:latin typeface="Cambria" pitchFamily="18" charset="0"/>
              </a:rPr>
              <a:t>V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 Всероссийский конкурс на лучшую научную и учебную публикацию «</a:t>
            </a:r>
            <a:r>
              <a:rPr lang="ru-RU" sz="2400" b="1" dirty="0" err="1" smtClean="0">
                <a:solidFill>
                  <a:srgbClr val="C00000"/>
                </a:solidFill>
                <a:latin typeface="Cambria" pitchFamily="18" charset="0"/>
              </a:rPr>
              <a:t>Академус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».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9" name="Рисунок 8" descr="Логотип Инфра- М small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170691"/>
            <a:ext cx="642910" cy="594013"/>
          </a:xfrm>
          <a:prstGeom prst="rect">
            <a:avLst/>
          </a:prstGeom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64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746" name="AutoShape 2" descr="Nauka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85720" y="1887574"/>
            <a:ext cx="828680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2060"/>
                </a:solidFill>
                <a:latin typeface="Cambria" pitchFamily="18" charset="0"/>
              </a:rPr>
              <a:t>Победитель получает все!</a:t>
            </a:r>
          </a:p>
          <a:p>
            <a:pPr algn="ctr"/>
            <a:endParaRPr lang="ru-RU" sz="19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buAutoNum type="arabicPeriod"/>
            </a:pPr>
            <a:r>
              <a:rPr lang="ru-RU" sz="1900" dirty="0" smtClean="0">
                <a:latin typeface="Cambria" pitchFamily="18" charset="0"/>
              </a:rPr>
              <a:t>Возможность </a:t>
            </a:r>
            <a:r>
              <a:rPr lang="ru-RU" sz="1900" b="1" dirty="0" smtClean="0">
                <a:latin typeface="Cambria" pitchFamily="18" charset="0"/>
              </a:rPr>
              <a:t>бесплатной публикации </a:t>
            </a:r>
            <a:r>
              <a:rPr lang="ru-RU" sz="1900" dirty="0" smtClean="0">
                <a:latin typeface="Cambria" pitchFamily="18" charset="0"/>
              </a:rPr>
              <a:t>своей работы на базе </a:t>
            </a:r>
            <a:r>
              <a:rPr lang="ru-RU" sz="1900" b="1" dirty="0" smtClean="0">
                <a:latin typeface="Cambria" pitchFamily="18" charset="0"/>
              </a:rPr>
              <a:t>любого из 1</a:t>
            </a:r>
            <a:r>
              <a:rPr lang="en-US" sz="1900" b="1" dirty="0" smtClean="0">
                <a:latin typeface="Cambria" pitchFamily="18" charset="0"/>
              </a:rPr>
              <a:t>0</a:t>
            </a:r>
            <a:r>
              <a:rPr lang="ru-RU" sz="1900" b="1" dirty="0" smtClean="0">
                <a:latin typeface="Cambria" pitchFamily="18" charset="0"/>
              </a:rPr>
              <a:t> издательств группы компаний</a:t>
            </a:r>
            <a:r>
              <a:rPr lang="en-US" sz="1900" b="1" dirty="0" smtClean="0">
                <a:latin typeface="Cambria" pitchFamily="18" charset="0"/>
              </a:rPr>
              <a:t>!</a:t>
            </a:r>
            <a:endParaRPr lang="ru-RU" sz="1900" b="1" dirty="0" smtClean="0">
              <a:latin typeface="Cambria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900" dirty="0" smtClean="0">
                <a:latin typeface="Cambria" pitchFamily="18" charset="0"/>
              </a:rPr>
              <a:t>Издательство берет на себя </a:t>
            </a:r>
            <a:r>
              <a:rPr lang="ru-RU" sz="1900" b="1" dirty="0" smtClean="0">
                <a:latin typeface="Cambria" pitchFamily="18" charset="0"/>
              </a:rPr>
              <a:t>все</a:t>
            </a:r>
            <a:r>
              <a:rPr lang="ru-RU" sz="1900" dirty="0" smtClean="0">
                <a:latin typeface="Cambria" pitchFamily="18" charset="0"/>
              </a:rPr>
              <a:t> расходы по выпуску и продвижению издания!</a:t>
            </a:r>
          </a:p>
          <a:p>
            <a:pPr marL="342900" indent="-342900">
              <a:buFontTx/>
              <a:buAutoNum type="arabicPeriod"/>
            </a:pPr>
            <a:r>
              <a:rPr lang="ru-RU" sz="1900" dirty="0" smtClean="0">
                <a:latin typeface="Cambria" pitchFamily="18" charset="0"/>
              </a:rPr>
              <a:t>Продвижение по всем каналам продаж (печатные издания, электронные версии</a:t>
            </a:r>
            <a:r>
              <a:rPr lang="en-US" sz="1900" dirty="0" smtClean="0">
                <a:latin typeface="Cambria" pitchFamily="18" charset="0"/>
              </a:rPr>
              <a:t> </a:t>
            </a:r>
            <a:r>
              <a:rPr lang="ru-RU" sz="1900" dirty="0" smtClean="0">
                <a:latin typeface="Cambria" pitchFamily="18" charset="0"/>
              </a:rPr>
              <a:t>в</a:t>
            </a:r>
            <a:r>
              <a:rPr lang="en-US" sz="1900" dirty="0" smtClean="0">
                <a:latin typeface="Cambria" pitchFamily="18" charset="0"/>
              </a:rPr>
              <a:t> </a:t>
            </a:r>
            <a:r>
              <a:rPr lang="ru-RU" sz="1900" dirty="0" smtClean="0">
                <a:latin typeface="Cambria" pitchFamily="18" charset="0"/>
              </a:rPr>
              <a:t>ЭБС </a:t>
            </a:r>
            <a:r>
              <a:rPr lang="en-US" sz="1900" dirty="0" smtClean="0">
                <a:latin typeface="Cambria" pitchFamily="18" charset="0"/>
              </a:rPr>
              <a:t>Znanium.com</a:t>
            </a:r>
            <a:r>
              <a:rPr lang="ru-RU" sz="1900" dirty="0" smtClean="0">
                <a:latin typeface="Cambria" pitchFamily="18" charset="0"/>
              </a:rPr>
              <a:t>, розничные и </a:t>
            </a:r>
            <a:r>
              <a:rPr lang="ru-RU" sz="1900" dirty="0" err="1" smtClean="0">
                <a:latin typeface="Cambria" pitchFamily="18" charset="0"/>
              </a:rPr>
              <a:t>интернет-магазины</a:t>
            </a:r>
            <a:r>
              <a:rPr lang="ru-RU" sz="1900" dirty="0" smtClean="0">
                <a:latin typeface="Cambria" pitchFamily="18" charset="0"/>
              </a:rPr>
              <a:t>, библиотеки)</a:t>
            </a:r>
          </a:p>
          <a:p>
            <a:pPr marL="342900" indent="-342900">
              <a:buFontTx/>
              <a:buAutoNum type="arabicPeriod"/>
            </a:pPr>
            <a:r>
              <a:rPr lang="ru-RU" sz="1900" dirty="0" smtClean="0">
                <a:latin typeface="Cambria" pitchFamily="18" charset="0"/>
              </a:rPr>
              <a:t>Повышение индекса </a:t>
            </a:r>
            <a:r>
              <a:rPr lang="ru-RU" sz="1900" dirty="0" err="1" smtClean="0">
                <a:latin typeface="Cambria" pitchFamily="18" charset="0"/>
              </a:rPr>
              <a:t>Хирша</a:t>
            </a:r>
            <a:r>
              <a:rPr lang="ru-RU" sz="1900" dirty="0" smtClean="0">
                <a:latin typeface="Cambria" pitchFamily="18" charset="0"/>
              </a:rPr>
              <a:t> (участие в программе ИНФРА-М </a:t>
            </a:r>
            <a:r>
              <a:rPr lang="ru-RU" sz="1900" dirty="0" err="1" smtClean="0">
                <a:latin typeface="Cambria" pitchFamily="18" charset="0"/>
              </a:rPr>
              <a:t>Citation</a:t>
            </a:r>
            <a:r>
              <a:rPr lang="ru-RU" sz="1900" dirty="0" smtClean="0">
                <a:latin typeface="Cambria" pitchFamily="18" charset="0"/>
              </a:rPr>
              <a:t>)</a:t>
            </a:r>
          </a:p>
          <a:p>
            <a:pPr marL="342900" indent="-342900">
              <a:buFontTx/>
              <a:buAutoNum type="arabicPeriod"/>
            </a:pPr>
            <a:r>
              <a:rPr lang="ru-RU" sz="1900" dirty="0" smtClean="0">
                <a:latin typeface="Cambria" pitchFamily="18" charset="0"/>
              </a:rPr>
              <a:t>Присвоение произведению идентификатора DOI, автору – ORCID</a:t>
            </a:r>
          </a:p>
          <a:p>
            <a:pPr marL="342900" indent="-342900">
              <a:buFontTx/>
              <a:buAutoNum type="arabicPeriod"/>
            </a:pPr>
            <a:r>
              <a:rPr lang="ru-RU" sz="1900" dirty="0" smtClean="0">
                <a:latin typeface="Cambria" pitchFamily="18" charset="0"/>
              </a:rPr>
              <a:t>Размещение метаданных произведения в </a:t>
            </a:r>
            <a:r>
              <a:rPr lang="ru-RU" sz="1900" dirty="0" err="1" smtClean="0">
                <a:latin typeface="Cambria" pitchFamily="18" charset="0"/>
              </a:rPr>
              <a:t>CrossRef</a:t>
            </a:r>
            <a:r>
              <a:rPr lang="ru-RU" sz="1900" dirty="0" smtClean="0">
                <a:latin typeface="Cambria" pitchFamily="18" charset="0"/>
              </a:rPr>
              <a:t> и РИНЦ</a:t>
            </a:r>
          </a:p>
        </p:txBody>
      </p:sp>
    </p:spTree>
    <p:extLst>
      <p:ext uri="{BB962C8B-B14F-4D97-AF65-F5344CB8AC3E}">
        <p14:creationId xmlns:p14="http://schemas.microsoft.com/office/powerpoint/2010/main" val="348622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14348" y="357166"/>
            <a:ext cx="78351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Свяжитесь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с нами!</a:t>
            </a:r>
            <a:endParaRPr lang="ru-RU" sz="28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8" name="Рисунок 7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844" y="188640"/>
            <a:ext cx="642910" cy="594013"/>
          </a:xfrm>
          <a:prstGeom prst="rect">
            <a:avLst/>
          </a:prstGeom>
        </p:spPr>
      </p:pic>
      <p:sp>
        <p:nvSpPr>
          <p:cNvPr id="11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65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43174" y="421481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t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Рассмотрение рукописей:</a:t>
            </a:r>
          </a:p>
          <a:p>
            <a:pPr lvl="0" algn="ctr" fontAlgn="t"/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Главный редактор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Прудников Владимир Михайлович</a:t>
            </a:r>
          </a:p>
          <a:p>
            <a:pPr lvl="0" algn="ctr" fontAlgn="t"/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(495) 280-15-96 (</a:t>
            </a:r>
            <a:r>
              <a:rPr lang="ru-RU" dirty="0" err="1" smtClean="0">
                <a:solidFill>
                  <a:srgbClr val="002060"/>
                </a:solidFill>
                <a:latin typeface="Cambria" pitchFamily="18" charset="0"/>
              </a:rPr>
              <a:t>доб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. 291)</a:t>
            </a:r>
            <a:endParaRPr lang="en-US" dirty="0" smtClean="0">
              <a:solidFill>
                <a:srgbClr val="002060"/>
              </a:solidFill>
              <a:latin typeface="Cambria" pitchFamily="18" charset="0"/>
            </a:endParaRPr>
          </a:p>
          <a:p>
            <a:pPr lvl="0" algn="ctr" fontAlgn="t"/>
            <a:r>
              <a:rPr lang="en-US" dirty="0" err="1" smtClean="0">
                <a:solidFill>
                  <a:srgbClr val="002060"/>
                </a:solidFill>
                <a:latin typeface="Cambria" pitchFamily="18" charset="0"/>
                <a:hlinkClick r:id=""/>
              </a:rPr>
              <a:t>prudnik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hlinkClick r:id=""/>
              </a:rPr>
              <a:t>@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  <a:hlinkClick r:id=""/>
              </a:rPr>
              <a:t>infra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hlinkClick r:id=""/>
              </a:rPr>
              <a:t>-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  <a:hlinkClick r:id=""/>
              </a:rPr>
              <a:t>m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hlinkClick r:id=""/>
              </a:rPr>
              <a:t>.</a:t>
            </a:r>
            <a:r>
              <a:rPr lang="en-US" dirty="0" err="1" smtClean="0">
                <a:solidFill>
                  <a:srgbClr val="002060"/>
                </a:solidFill>
                <a:latin typeface="Cambria" pitchFamily="18" charset="0"/>
                <a:hlinkClick r:id=""/>
              </a:rPr>
              <a:t>ru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1857364"/>
            <a:ext cx="685804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endParaRPr lang="ru-RU" sz="16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 fontAlgn="t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Комплектование печатными изданиями и подписка на ЭБС</a:t>
            </a:r>
          </a:p>
          <a:p>
            <a:pPr algn="ctr" fontAlgn="t"/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Айдакова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Анастасия Геннадьевна</a:t>
            </a:r>
          </a:p>
          <a:p>
            <a:pPr algn="ctr" fontAlgn="t"/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</a:rPr>
              <a:t>Зам. коммерческого директора</a:t>
            </a:r>
            <a:endParaRPr lang="en-US" sz="16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 fontAlgn="t"/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(495) 280-15-96 (</a:t>
            </a:r>
            <a:r>
              <a:rPr lang="ru-RU" dirty="0" err="1" smtClean="0">
                <a:solidFill>
                  <a:srgbClr val="002060"/>
                </a:solidFill>
                <a:latin typeface="Cambria" pitchFamily="18" charset="0"/>
              </a:rPr>
              <a:t>доб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. 502)</a:t>
            </a:r>
          </a:p>
          <a:p>
            <a:pPr algn="ctr" fontAlgn="t"/>
            <a:r>
              <a:rPr lang="en-US" dirty="0" err="1" smtClean="0">
                <a:solidFill>
                  <a:srgbClr val="002060"/>
                </a:solidFill>
                <a:latin typeface="Cambria" pitchFamily="18" charset="0"/>
                <a:hlinkClick r:id="rId3"/>
              </a:rPr>
              <a:t>aydakova_ag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hlinkClick r:id="rId3"/>
              </a:rPr>
              <a:t>@</a:t>
            </a:r>
            <a:r>
              <a:rPr lang="ru-RU" dirty="0" err="1" smtClean="0">
                <a:solidFill>
                  <a:srgbClr val="002060"/>
                </a:solidFill>
                <a:latin typeface="Cambria" pitchFamily="18" charset="0"/>
                <a:hlinkClick r:id="rId3"/>
              </a:rPr>
              <a:t>infra-m.ru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0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14348" y="357166"/>
            <a:ext cx="78351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8" name="Рисунок 7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20" y="188640"/>
            <a:ext cx="642910" cy="594013"/>
          </a:xfrm>
          <a:prstGeom prst="rect">
            <a:avLst/>
          </a:prstGeom>
        </p:spPr>
      </p:pic>
      <p:sp>
        <p:nvSpPr>
          <p:cNvPr id="11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66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224" y="1142984"/>
            <a:ext cx="750099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9C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Благодарю за внимание!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 smtClean="0">
              <a:solidFill>
                <a:srgbClr val="9C24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9C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Приятного Вам чтения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9C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наших книг! :)</a:t>
            </a:r>
          </a:p>
          <a:p>
            <a:endParaRPr lang="ru-RU" sz="4400" b="1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7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928670"/>
            <a:ext cx="7429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Cambria" pitchFamily="18" charset="0"/>
              </a:rPr>
              <a:t>Современная типография ПАБЛИТ</a:t>
            </a:r>
            <a:endParaRPr lang="ru-RU" sz="32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1026" name="Picture 2" descr="\\Docserver\users\Для Айдаковой АГ\Фото новые\Foto_jpeg\DSC_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714488"/>
            <a:ext cx="6147869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714480" y="535782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</a:rPr>
              <a:t>http://publitprint.ru/</a:t>
            </a:r>
            <a:endParaRPr lang="ru-RU" sz="28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4071934" y="3857628"/>
            <a:ext cx="4786346" cy="1643074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14282" y="3286124"/>
            <a:ext cx="4000528" cy="142876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214414" y="1428736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НИЦ ИНФРА-М –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крупнейший книготорг в России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1968" y="221455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3571876"/>
            <a:ext cx="40005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80000"/>
            </a:pP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По исключительным правам (44-ФЗ):</a:t>
            </a:r>
          </a:p>
          <a:p>
            <a:pPr indent="361950" algn="ctr">
              <a:buSzPct val="80000"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14810" y="4214818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ct val="80000"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Open Sans Light" pitchFamily="34" charset="0"/>
                <a:cs typeface="Open Sans Light" pitchFamily="34" charset="0"/>
              </a:rPr>
              <a:t>По итогам конкурсных процедур (котировок, электронных аукционов; 44-ФЗ, 223-ФЗ)</a:t>
            </a:r>
            <a:endParaRPr lang="ru-RU" sz="20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just">
              <a:buSzPct val="80000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Инфра- М small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4" y="71414"/>
            <a:ext cx="642910" cy="594013"/>
          </a:xfrm>
          <a:prstGeom prst="rect">
            <a:avLst/>
          </a:prstGeom>
        </p:spPr>
      </p:pic>
      <p:sp>
        <p:nvSpPr>
          <p:cNvPr id="30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C017625-4465-4F39-8C82-5C415FE16F2A}" type="slidenum"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0034" y="928670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Собственная литература НИЦ ИНФРА-М по исключительным правам (44-ФЗ)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1968" y="221455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2214554"/>
            <a:ext cx="43577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buSzPct val="80000"/>
            </a:pPr>
            <a:endParaRPr lang="ru-RU" sz="20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720000">
              <a:buSzPct val="80000"/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НИЦ ИНФРА-М</a:t>
            </a:r>
          </a:p>
          <a:p>
            <a:pPr marL="720000">
              <a:buSzPct val="80000"/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Норма</a:t>
            </a:r>
          </a:p>
          <a:p>
            <a:pPr marL="720000">
              <a:buSzPct val="80000"/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Форум </a:t>
            </a:r>
          </a:p>
          <a:p>
            <a:pPr marL="720000">
              <a:buSzPct val="80000"/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Вузовский учебник </a:t>
            </a:r>
          </a:p>
          <a:p>
            <a:pPr marL="720000">
              <a:buSzPct val="80000"/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РИОР</a:t>
            </a:r>
          </a:p>
          <a:p>
            <a:pPr marL="720000">
              <a:buSzPct val="80000"/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Курс</a:t>
            </a:r>
          </a:p>
          <a:p>
            <a:pPr marL="720000">
              <a:buSzPct val="80000"/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Энциклопедия</a:t>
            </a:r>
          </a:p>
          <a:p>
            <a:pPr marL="720000">
              <a:buSzPct val="80000"/>
            </a:pPr>
            <a:r>
              <a:rPr lang="ru-RU" sz="2000" b="1" dirty="0" err="1" smtClean="0">
                <a:solidFill>
                  <a:srgbClr val="002060"/>
                </a:solidFill>
                <a:latin typeface="Cambria" pitchFamily="18" charset="0"/>
              </a:rPr>
              <a:t>Альфа-М</a:t>
            </a:r>
            <a:endParaRPr lang="ru-RU" sz="20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720000">
              <a:buSzPct val="80000"/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ИД Форум </a:t>
            </a:r>
          </a:p>
          <a:p>
            <a:pPr marL="720000">
              <a:buSzPct val="80000"/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Магистр</a:t>
            </a:r>
          </a:p>
        </p:txBody>
      </p:sp>
      <p:pic>
        <p:nvPicPr>
          <p:cNvPr id="12" name="Рисунок 11" descr="Логотип Инфра- М small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8082" y="2000240"/>
            <a:ext cx="642910" cy="594013"/>
          </a:xfrm>
          <a:prstGeom prst="rect">
            <a:avLst/>
          </a:prstGeom>
        </p:spPr>
      </p:pic>
      <p:pic>
        <p:nvPicPr>
          <p:cNvPr id="13" name="Picture 24" descr="NOR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357562"/>
            <a:ext cx="642942" cy="652502"/>
          </a:xfrm>
          <a:prstGeom prst="rect">
            <a:avLst/>
          </a:prstGeom>
          <a:noFill/>
        </p:spPr>
      </p:pic>
      <p:pic>
        <p:nvPicPr>
          <p:cNvPr id="15" name="Picture 25" descr="Forum2_Logo Каркуш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3071810"/>
            <a:ext cx="571504" cy="809631"/>
          </a:xfrm>
          <a:prstGeom prst="rect">
            <a:avLst/>
          </a:prstGeom>
          <a:noFill/>
        </p:spPr>
      </p:pic>
      <p:pic>
        <p:nvPicPr>
          <p:cNvPr id="17" name="Picture 22" descr="Альф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5500702"/>
            <a:ext cx="576264" cy="687473"/>
          </a:xfrm>
          <a:prstGeom prst="rect">
            <a:avLst/>
          </a:prstGeom>
          <a:noFill/>
        </p:spPr>
      </p:pic>
      <p:pic>
        <p:nvPicPr>
          <p:cNvPr id="19" name="Picture 21" descr="ВУ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01004" y="4575142"/>
            <a:ext cx="650113" cy="642942"/>
          </a:xfrm>
          <a:prstGeom prst="rect">
            <a:avLst/>
          </a:prstGeom>
          <a:noFill/>
        </p:spPr>
      </p:pic>
      <p:pic>
        <p:nvPicPr>
          <p:cNvPr id="20" name="Picture 3" descr="лого визитк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2857496"/>
            <a:ext cx="857224" cy="82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enciklopedi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4071942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6" descr="FORUM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0826" y="5214950"/>
            <a:ext cx="619374" cy="714381"/>
          </a:xfrm>
          <a:prstGeom prst="rect">
            <a:avLst/>
          </a:prstGeom>
          <a:noFill/>
        </p:spPr>
      </p:pic>
      <p:pic>
        <p:nvPicPr>
          <p:cNvPr id="23" name="Picture 20" descr="РИОР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00958" y="4214818"/>
            <a:ext cx="571505" cy="681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4249</TotalTime>
  <Words>1905</Words>
  <Application>Microsoft Office PowerPoint</Application>
  <PresentationFormat>Экран (4:3)</PresentationFormat>
  <Paragraphs>822</Paragraphs>
  <Slides>66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Тема Office</vt:lpstr>
      <vt:lpstr>Группа компаний «ИНФРА-М»</vt:lpstr>
      <vt:lpstr>Презентация PowerPoint</vt:lpstr>
      <vt:lpstr>Презентация PowerPoint</vt:lpstr>
      <vt:lpstr>Наши авторы: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НИЦ ИНФРА-М готова делать для своих партнеров-вузов:</vt:lpstr>
      <vt:lpstr>Презентация PowerPoint</vt:lpstr>
      <vt:lpstr>Презентация PowerPoint</vt:lpstr>
      <vt:lpstr>Журналы НИЦ ИНФРА-М в перечне ВАК</vt:lpstr>
      <vt:lpstr>Индексация журналов ИНФРА-М</vt:lpstr>
      <vt:lpstr>IV Всероссийский конкурс на лучшую научную и учебную публикацию «Академус».</vt:lpstr>
      <vt:lpstr>IV Всероссийский конкурс на лучшую научную и учебную публикацию «Академус».</vt:lpstr>
      <vt:lpstr>IV Всероссийский конкурс на лучшую научную и учебную публикацию «Академус».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kirichek_ea</dc:creator>
  <cp:lastModifiedBy>Анастасия Геннадьевна Айдакова</cp:lastModifiedBy>
  <cp:revision>364</cp:revision>
  <dcterms:created xsi:type="dcterms:W3CDTF">2014-04-15T12:12:27Z</dcterms:created>
  <dcterms:modified xsi:type="dcterms:W3CDTF">2019-04-09T16:51:16Z</dcterms:modified>
</cp:coreProperties>
</file>