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9"/>
  </p:notesMasterIdLst>
  <p:sldIdLst>
    <p:sldId id="258" r:id="rId2"/>
    <p:sldId id="260" r:id="rId3"/>
    <p:sldId id="261" r:id="rId4"/>
    <p:sldId id="287" r:id="rId5"/>
    <p:sldId id="286" r:id="rId6"/>
    <p:sldId id="325" r:id="rId7"/>
    <p:sldId id="301" r:id="rId8"/>
    <p:sldId id="320" r:id="rId9"/>
    <p:sldId id="277" r:id="rId10"/>
    <p:sldId id="300" r:id="rId11"/>
    <p:sldId id="274" r:id="rId12"/>
    <p:sldId id="664" r:id="rId13"/>
    <p:sldId id="322" r:id="rId14"/>
    <p:sldId id="694" r:id="rId15"/>
    <p:sldId id="677" r:id="rId16"/>
    <p:sldId id="785" r:id="rId17"/>
    <p:sldId id="755" r:id="rId18"/>
    <p:sldId id="756" r:id="rId19"/>
    <p:sldId id="263" r:id="rId20"/>
    <p:sldId id="266" r:id="rId21"/>
    <p:sldId id="265" r:id="rId22"/>
    <p:sldId id="267" r:id="rId23"/>
    <p:sldId id="268" r:id="rId24"/>
    <p:sldId id="739" r:id="rId25"/>
    <p:sldId id="743" r:id="rId26"/>
    <p:sldId id="757" r:id="rId27"/>
    <p:sldId id="758" r:id="rId28"/>
    <p:sldId id="740" r:id="rId29"/>
    <p:sldId id="741" r:id="rId30"/>
    <p:sldId id="742" r:id="rId31"/>
    <p:sldId id="786" r:id="rId32"/>
    <p:sldId id="744" r:id="rId33"/>
    <p:sldId id="745" r:id="rId34"/>
    <p:sldId id="746" r:id="rId35"/>
    <p:sldId id="747" r:id="rId36"/>
    <p:sldId id="753" r:id="rId37"/>
    <p:sldId id="765" r:id="rId38"/>
    <p:sldId id="764" r:id="rId39"/>
    <p:sldId id="748" r:id="rId40"/>
    <p:sldId id="750" r:id="rId41"/>
    <p:sldId id="693" r:id="rId42"/>
    <p:sldId id="681" r:id="rId43"/>
    <p:sldId id="696" r:id="rId44"/>
    <p:sldId id="771" r:id="rId45"/>
    <p:sldId id="697" r:id="rId46"/>
    <p:sldId id="700" r:id="rId47"/>
    <p:sldId id="701" r:id="rId48"/>
    <p:sldId id="702" r:id="rId49"/>
    <p:sldId id="788" r:id="rId50"/>
    <p:sldId id="703" r:id="rId51"/>
    <p:sldId id="717" r:id="rId52"/>
    <p:sldId id="781" r:id="rId53"/>
    <p:sldId id="704" r:id="rId54"/>
    <p:sldId id="712" r:id="rId55"/>
    <p:sldId id="713" r:id="rId56"/>
    <p:sldId id="692" r:id="rId57"/>
    <p:sldId id="686" r:id="rId58"/>
    <p:sldId id="787" r:id="rId59"/>
    <p:sldId id="720" r:id="rId60"/>
    <p:sldId id="774" r:id="rId61"/>
    <p:sldId id="775" r:id="rId62"/>
    <p:sldId id="776" r:id="rId63"/>
    <p:sldId id="777" r:id="rId64"/>
    <p:sldId id="784" r:id="rId65"/>
    <p:sldId id="783" r:id="rId66"/>
    <p:sldId id="654" r:id="rId67"/>
    <p:sldId id="273" r:id="rId6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43"/>
  </p:normalViewPr>
  <p:slideViewPr>
    <p:cSldViewPr snapToGrid="0" snapToObjects="1">
      <p:cViewPr varScale="1">
        <p:scale>
          <a:sx n="121" d="100"/>
          <a:sy n="121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kkostjuk\Documents\&#1059;&#1085;&#1080;&#1074;&#1077;&#1088;&#1089;&#1080;&#1090;&#1077;&#1090;&#1089;&#1082;&#1072;&#1103;%20&#1073;&#1080;&#1073;&#1083;&#1080;&#1086;&#1090;&#1077;&#1082;&#1072;\&#1055;&#1088;&#1086;&#1076;&#1074;&#1080;&#1078;&#1077;&#1085;&#1080;&#1077;%20&#1059;&#1041;\&#1052;&#1072;&#1088;&#1082;&#1077;&#1090;&#1080;&#1085;&#1075;\&#1057;&#1090;&#1072;&#1090;&#1080;&#1089;&#1090;&#1080;&#1095;&#1077;&#1089;&#1082;&#1080;&#1077;%20&#1087;&#1086;&#1082;&#1072;&#1079;&#1072;&#1090;&#1077;&#1083;&#1080;%20&#1069;&#1041;&#1057;%2020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Количество</a:t>
            </a:r>
            <a:r>
              <a:rPr lang="ru-RU" baseline="0" dirty="0"/>
              <a:t> </a:t>
            </a:r>
            <a:r>
              <a:rPr lang="ru-RU" baseline="0" dirty="0" err="1"/>
              <a:t>правных</a:t>
            </a:r>
            <a:r>
              <a:rPr lang="ru-RU" baseline="0" dirty="0"/>
              <a:t> книг</a:t>
            </a:r>
            <a:endParaRPr lang="ru-RU" dirty="0"/>
          </a:p>
        </c:rich>
      </c:tx>
      <c:overlay val="0"/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УБ</c:v>
                </c:pt>
              </c:strCache>
            </c:strRef>
          </c:tx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0-9100-4311-96A1-769B6FB53933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1-9100-4311-96A1-769B6FB5393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00-4311-96A1-769B6FB53933}"/>
                </c:ext>
              </c:extLst>
            </c:dLbl>
            <c:dLbl>
              <c:idx val="1"/>
              <c:layout>
                <c:manualLayout>
                  <c:x val="-1.74375050802183E-3"/>
                  <c:y val="-0.133716382889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00-4311-96A1-769B6FB53933}"/>
                </c:ext>
              </c:extLst>
            </c:dLbl>
            <c:dLbl>
              <c:idx val="2"/>
              <c:layout>
                <c:manualLayout>
                  <c:x val="-3.4875010160436001E-3"/>
                  <c:y val="-0.203758297735796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100-4311-96A1-769B6FB53933}"/>
                </c:ext>
              </c:extLst>
            </c:dLbl>
            <c:dLbl>
              <c:idx val="3"/>
              <c:layout>
                <c:manualLayout>
                  <c:x val="-6.9750020320872002E-3"/>
                  <c:y val="-0.238779255159136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00-4311-96A1-769B6FB53933}"/>
                </c:ext>
              </c:extLst>
            </c:dLbl>
            <c:dLbl>
              <c:idx val="4"/>
              <c:layout>
                <c:manualLayout>
                  <c:x val="-1.0462503048130799E-2"/>
                  <c:y val="-0.28653510619096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00-4311-96A1-769B6FB53933}"/>
                </c:ext>
              </c:extLst>
            </c:dLbl>
            <c:dLbl>
              <c:idx val="5"/>
              <c:layout>
                <c:manualLayout>
                  <c:x val="-5.2312515240653997E-3"/>
                  <c:y val="-0.318372340212181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00-4311-96A1-769B6FB53933}"/>
                </c:ext>
              </c:extLst>
            </c:dLbl>
            <c:dLbl>
              <c:idx val="6"/>
              <c:layout>
                <c:manualLayout>
                  <c:x val="0"/>
                  <c:y val="-0.3279235104185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100-4311-96A1-769B6FB5393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>
                  <c:v>7000</c:v>
                </c:pt>
                <c:pt idx="1">
                  <c:v>11000</c:v>
                </c:pt>
                <c:pt idx="2">
                  <c:v>18000</c:v>
                </c:pt>
                <c:pt idx="3">
                  <c:v>29000</c:v>
                </c:pt>
                <c:pt idx="4">
                  <c:v>37000</c:v>
                </c:pt>
                <c:pt idx="5">
                  <c:v>45000</c:v>
                </c:pt>
                <c:pt idx="6">
                  <c:v>55000</c:v>
                </c:pt>
                <c:pt idx="7">
                  <c:v>67000</c:v>
                </c:pt>
                <c:pt idx="8">
                  <c:v>79000</c:v>
                </c:pt>
                <c:pt idx="9">
                  <c:v>90000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100-4311-96A1-769B6FB5393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ЭБС 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0</c:v>
                </c:pt>
                <c:pt idx="1">
                  <c:v>1400</c:v>
                </c:pt>
                <c:pt idx="2">
                  <c:v>4000</c:v>
                </c:pt>
                <c:pt idx="3">
                  <c:v>6000</c:v>
                </c:pt>
                <c:pt idx="4">
                  <c:v>14200</c:v>
                </c:pt>
                <c:pt idx="5">
                  <c:v>21000</c:v>
                </c:pt>
                <c:pt idx="6">
                  <c:v>30000</c:v>
                </c:pt>
                <c:pt idx="7">
                  <c:v>45000</c:v>
                </c:pt>
                <c:pt idx="8">
                  <c:v>60000</c:v>
                </c:pt>
                <c:pt idx="9">
                  <c:v>65000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00-4311-96A1-769B6FB5393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ЭБС 2</c:v>
                </c:pt>
              </c:strCache>
            </c:strRef>
          </c:tx>
          <c:dLbls>
            <c:delete val="1"/>
          </c:dLbls>
          <c:cat>
            <c:strRef>
              <c:f>Лист1!$A$2:$A$11</c:f>
              <c:strCach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0</c:v>
                </c:pt>
                <c:pt idx="1">
                  <c:v>600</c:v>
                </c:pt>
                <c:pt idx="2">
                  <c:v>4600</c:v>
                </c:pt>
                <c:pt idx="3">
                  <c:v>6200</c:v>
                </c:pt>
                <c:pt idx="4">
                  <c:v>10000</c:v>
                </c:pt>
                <c:pt idx="5">
                  <c:v>17000</c:v>
                </c:pt>
                <c:pt idx="6">
                  <c:v>25000</c:v>
                </c:pt>
                <c:pt idx="7">
                  <c:v>40000</c:v>
                </c:pt>
                <c:pt idx="8">
                  <c:v>48000</c:v>
                </c:pt>
                <c:pt idx="9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100-4311-96A1-769B6FB539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/>
        <c:axId val="-1587408448"/>
        <c:axId val="-1587405696"/>
      </c:areaChart>
      <c:catAx>
        <c:axId val="-15874084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587405696"/>
        <c:crosses val="autoZero"/>
        <c:auto val="1"/>
        <c:lblAlgn val="ctr"/>
        <c:lblOffset val="100"/>
        <c:noMultiLvlLbl val="0"/>
      </c:catAx>
      <c:valAx>
        <c:axId val="-1587405696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-1587408448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Жанры!$C$2:$C$31</c:f>
              <c:strCache>
                <c:ptCount val="30"/>
                <c:pt idx="0">
                  <c:v>Учебники и учебные пособия для ВУЗов</c:v>
                </c:pt>
                <c:pt idx="1">
                  <c:v>Научные монографии</c:v>
                </c:pt>
                <c:pt idx="2">
                  <c:v>Учебная литература для ВУЗов</c:v>
                </c:pt>
                <c:pt idx="3">
                  <c:v>Научная литература</c:v>
                </c:pt>
                <c:pt idx="4">
                  <c:v>Научные работы</c:v>
                </c:pt>
                <c:pt idx="5">
                  <c:v>Студенческая работа</c:v>
                </c:pt>
                <c:pt idx="6">
                  <c:v>Профессиональная литература</c:v>
                </c:pt>
                <c:pt idx="7">
                  <c:v>Методическая литература</c:v>
                </c:pt>
                <c:pt idx="8">
                  <c:v>Научно-популярная литература</c:v>
                </c:pt>
                <c:pt idx="9">
                  <c:v>Справочно-энциклопедическая литература</c:v>
                </c:pt>
                <c:pt idx="10">
                  <c:v>Периодические издания</c:v>
                </c:pt>
                <c:pt idx="11">
                  <c:v>Публицистика</c:v>
                </c:pt>
                <c:pt idx="12">
                  <c:v>Популярная литература</c:v>
                </c:pt>
                <c:pt idx="13">
                  <c:v>Учебная литература для ССУЗов</c:v>
                </c:pt>
                <c:pt idx="14">
                  <c:v>Проза</c:v>
                </c:pt>
                <c:pt idx="15">
                  <c:v>Учебное пособие для профессионалов</c:v>
                </c:pt>
                <c:pt idx="16">
                  <c:v>Школьная литература</c:v>
                </c:pt>
                <c:pt idx="17">
                  <c:v>Официальные документы</c:v>
                </c:pt>
                <c:pt idx="18">
                  <c:v>Дневники, мемуары, письма</c:v>
                </c:pt>
                <c:pt idx="19">
                  <c:v>Историко-документальная литература</c:v>
                </c:pt>
                <c:pt idx="20">
                  <c:v>Малые жанры</c:v>
                </c:pt>
                <c:pt idx="21">
                  <c:v>Иллюстрированные издания</c:v>
                </c:pt>
                <c:pt idx="22">
                  <c:v>Религиозная литература</c:v>
                </c:pt>
                <c:pt idx="23">
                  <c:v>Детская литература</c:v>
                </c:pt>
                <c:pt idx="24">
                  <c:v>Поэзия</c:v>
                </c:pt>
                <c:pt idx="25">
                  <c:v>Драматургия</c:v>
                </c:pt>
                <c:pt idx="26">
                  <c:v>Детская учебная литература</c:v>
                </c:pt>
                <c:pt idx="27">
                  <c:v>Фольклор</c:v>
                </c:pt>
                <c:pt idx="28">
                  <c:v>Картографические издания</c:v>
                </c:pt>
                <c:pt idx="29">
                  <c:v>Путеводители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BB-4CE4-B00F-379CF330690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BB-4CE4-B00F-379CF330690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BB-4CE4-B00F-379CF330690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BB-4CE4-B00F-379CF330690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5BB-4CE4-B00F-379CF330690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5BB-4CE4-B00F-379CF330690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5BB-4CE4-B00F-379CF330690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5BB-4CE4-B00F-379CF330690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5BB-4CE4-B00F-379CF330690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5BB-4CE4-B00F-379CF330690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5BB-4CE4-B00F-379CF330690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F5BB-4CE4-B00F-379CF330690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F5BB-4CE4-B00F-379CF330690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F5BB-4CE4-B00F-379CF330690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F5BB-4CE4-B00F-379CF3306908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F5BB-4CE4-B00F-379CF3306908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F5BB-4CE4-B00F-379CF3306908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F5BB-4CE4-B00F-379CF3306908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F5BB-4CE4-B00F-379CF3306908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F5BB-4CE4-B00F-379CF3306908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F5BB-4CE4-B00F-379CF3306908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F5BB-4CE4-B00F-379CF3306908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F5BB-4CE4-B00F-379CF3306908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F5BB-4CE4-B00F-379CF3306908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F5BB-4CE4-B00F-379CF3306908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F5BB-4CE4-B00F-379CF3306908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F5BB-4CE4-B00F-379CF3306908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F5BB-4CE4-B00F-379CF3306908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F5BB-4CE4-B00F-379CF3306908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F5BB-4CE4-B00F-379CF33069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Жанры!$A$2:$C$31</c:f>
              <c:multiLvlStrCache>
                <c:ptCount val="30"/>
                <c:lvl>
                  <c:pt idx="0">
                    <c:v>Учебники и учебные пособия для ВУЗов</c:v>
                  </c:pt>
                  <c:pt idx="1">
                    <c:v>Научные монографии</c:v>
                  </c:pt>
                  <c:pt idx="2">
                    <c:v>Учебная литература для ВУЗов</c:v>
                  </c:pt>
                  <c:pt idx="3">
                    <c:v>Научная литература</c:v>
                  </c:pt>
                  <c:pt idx="4">
                    <c:v>Научные работы</c:v>
                  </c:pt>
                  <c:pt idx="5">
                    <c:v>Студенческая работа</c:v>
                  </c:pt>
                  <c:pt idx="6">
                    <c:v>Профессиональная литература</c:v>
                  </c:pt>
                  <c:pt idx="7">
                    <c:v>Методическая литература</c:v>
                  </c:pt>
                  <c:pt idx="8">
                    <c:v>Научно-популярная литература</c:v>
                  </c:pt>
                  <c:pt idx="9">
                    <c:v>Справочно-энциклопедическая литература</c:v>
                  </c:pt>
                  <c:pt idx="10">
                    <c:v>Периодические издания</c:v>
                  </c:pt>
                  <c:pt idx="11">
                    <c:v>Публицистика</c:v>
                  </c:pt>
                  <c:pt idx="12">
                    <c:v>Популярная литература</c:v>
                  </c:pt>
                  <c:pt idx="13">
                    <c:v>Учебная литература для ССУЗов</c:v>
                  </c:pt>
                  <c:pt idx="14">
                    <c:v>Проза</c:v>
                  </c:pt>
                  <c:pt idx="15">
                    <c:v>Учебное пособие для профессионалов</c:v>
                  </c:pt>
                  <c:pt idx="16">
                    <c:v>Школьная литература</c:v>
                  </c:pt>
                  <c:pt idx="17">
                    <c:v>Официальные документы</c:v>
                  </c:pt>
                  <c:pt idx="18">
                    <c:v>Дневники, мемуары, письма</c:v>
                  </c:pt>
                  <c:pt idx="19">
                    <c:v>Историко-документальная литература</c:v>
                  </c:pt>
                  <c:pt idx="20">
                    <c:v>Малые жанры</c:v>
                  </c:pt>
                  <c:pt idx="21">
                    <c:v>Иллюстрированные издания</c:v>
                  </c:pt>
                  <c:pt idx="22">
                    <c:v>Религиозная литература</c:v>
                  </c:pt>
                  <c:pt idx="23">
                    <c:v>Детская литература</c:v>
                  </c:pt>
                  <c:pt idx="24">
                    <c:v>Поэзия</c:v>
                  </c:pt>
                  <c:pt idx="25">
                    <c:v>Драматургия</c:v>
                  </c:pt>
                  <c:pt idx="26">
                    <c:v>Детская учебная литература</c:v>
                  </c:pt>
                  <c:pt idx="27">
                    <c:v>Фольклор</c:v>
                  </c:pt>
                  <c:pt idx="28">
                    <c:v>Картографические издания</c:v>
                  </c:pt>
                  <c:pt idx="29">
                    <c:v>Путеводители</c:v>
                  </c:pt>
                </c:lvl>
                <c:lvl>
                  <c:pt idx="0">
                    <c:v>11</c:v>
                  </c:pt>
                  <c:pt idx="1">
                    <c:v>68</c:v>
                  </c:pt>
                  <c:pt idx="2">
                    <c:v>37</c:v>
                  </c:pt>
                  <c:pt idx="3">
                    <c:v>7</c:v>
                  </c:pt>
                  <c:pt idx="4">
                    <c:v>45</c:v>
                  </c:pt>
                  <c:pt idx="5">
                    <c:v>327</c:v>
                  </c:pt>
                  <c:pt idx="6">
                    <c:v>101</c:v>
                  </c:pt>
                  <c:pt idx="7">
                    <c:v>21</c:v>
                  </c:pt>
                  <c:pt idx="8">
                    <c:v>96</c:v>
                  </c:pt>
                  <c:pt idx="9">
                    <c:v>69</c:v>
                  </c:pt>
                  <c:pt idx="10">
                    <c:v>115</c:v>
                  </c:pt>
                  <c:pt idx="11">
                    <c:v>5</c:v>
                  </c:pt>
                  <c:pt idx="12">
                    <c:v>82</c:v>
                  </c:pt>
                  <c:pt idx="13">
                    <c:v>294</c:v>
                  </c:pt>
                  <c:pt idx="14">
                    <c:v>16</c:v>
                  </c:pt>
                  <c:pt idx="15">
                    <c:v>326</c:v>
                  </c:pt>
                  <c:pt idx="16">
                    <c:v>292</c:v>
                  </c:pt>
                  <c:pt idx="17">
                    <c:v>54</c:v>
                  </c:pt>
                  <c:pt idx="18">
                    <c:v>22</c:v>
                  </c:pt>
                  <c:pt idx="19">
                    <c:v>49</c:v>
                  </c:pt>
                  <c:pt idx="20">
                    <c:v>17</c:v>
                  </c:pt>
                  <c:pt idx="21">
                    <c:v>81</c:v>
                  </c:pt>
                  <c:pt idx="22">
                    <c:v>24</c:v>
                  </c:pt>
                  <c:pt idx="23">
                    <c:v>300</c:v>
                  </c:pt>
                  <c:pt idx="24">
                    <c:v>13</c:v>
                  </c:pt>
                  <c:pt idx="25">
                    <c:v>10</c:v>
                  </c:pt>
                  <c:pt idx="26">
                    <c:v>125</c:v>
                  </c:pt>
                  <c:pt idx="27">
                    <c:v>2</c:v>
                  </c:pt>
                  <c:pt idx="28">
                    <c:v>94</c:v>
                  </c:pt>
                  <c:pt idx="29">
                    <c:v>324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</c:lvl>
              </c:multiLvlStrCache>
            </c:multiLvlStrRef>
          </c:cat>
          <c:val>
            <c:numRef>
              <c:f>Жанры!$D$2:$D$31</c:f>
              <c:numCache>
                <c:formatCode>General</c:formatCode>
                <c:ptCount val="30"/>
                <c:pt idx="0">
                  <c:v>15286848</c:v>
                </c:pt>
                <c:pt idx="1">
                  <c:v>3440733</c:v>
                </c:pt>
                <c:pt idx="2">
                  <c:v>2660387</c:v>
                </c:pt>
                <c:pt idx="3">
                  <c:v>2399627</c:v>
                </c:pt>
                <c:pt idx="4">
                  <c:v>1409346</c:v>
                </c:pt>
                <c:pt idx="5">
                  <c:v>1392491</c:v>
                </c:pt>
                <c:pt idx="6">
                  <c:v>1296364</c:v>
                </c:pt>
                <c:pt idx="7">
                  <c:v>797522</c:v>
                </c:pt>
                <c:pt idx="8">
                  <c:v>552557</c:v>
                </c:pt>
                <c:pt idx="9">
                  <c:v>495593</c:v>
                </c:pt>
                <c:pt idx="10">
                  <c:v>425751</c:v>
                </c:pt>
                <c:pt idx="11">
                  <c:v>315580</c:v>
                </c:pt>
                <c:pt idx="12">
                  <c:v>214734</c:v>
                </c:pt>
                <c:pt idx="13">
                  <c:v>200067</c:v>
                </c:pt>
                <c:pt idx="14">
                  <c:v>191899</c:v>
                </c:pt>
                <c:pt idx="15">
                  <c:v>177234</c:v>
                </c:pt>
                <c:pt idx="16">
                  <c:v>161943</c:v>
                </c:pt>
                <c:pt idx="17">
                  <c:v>150567</c:v>
                </c:pt>
                <c:pt idx="18">
                  <c:v>120646</c:v>
                </c:pt>
                <c:pt idx="19">
                  <c:v>83807</c:v>
                </c:pt>
                <c:pt idx="20">
                  <c:v>72761</c:v>
                </c:pt>
                <c:pt idx="21">
                  <c:v>71819</c:v>
                </c:pt>
                <c:pt idx="22">
                  <c:v>66812</c:v>
                </c:pt>
                <c:pt idx="23">
                  <c:v>39893</c:v>
                </c:pt>
                <c:pt idx="24">
                  <c:v>35841</c:v>
                </c:pt>
                <c:pt idx="25">
                  <c:v>30042</c:v>
                </c:pt>
                <c:pt idx="26">
                  <c:v>26858</c:v>
                </c:pt>
                <c:pt idx="27">
                  <c:v>22782</c:v>
                </c:pt>
                <c:pt idx="28">
                  <c:v>6121</c:v>
                </c:pt>
                <c:pt idx="29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F5BB-4CE4-B00F-379CF330690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4E75BE-A255-6A4C-A81B-578E307FF40F}" type="doc">
      <dgm:prSet loTypeId="urn:microsoft.com/office/officeart/2005/8/layout/vList3" loCatId="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312BCBEE-01A7-B44F-8A05-094B473DBB7A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Учебники и монографии</a:t>
          </a:r>
        </a:p>
      </dgm:t>
    </dgm:pt>
    <dgm:pt modelId="{58FE1E23-19E9-E545-BB03-4CE14537D3DB}" type="parTrans" cxnId="{1869F89E-E9C1-1741-8B38-0076409787F8}">
      <dgm:prSet/>
      <dgm:spPr/>
      <dgm:t>
        <a:bodyPr/>
        <a:lstStyle/>
        <a:p>
          <a:endParaRPr lang="ru-RU"/>
        </a:p>
      </dgm:t>
    </dgm:pt>
    <dgm:pt modelId="{1FEA9613-CFE2-4948-9C73-E49F40D69F39}" type="sibTrans" cxnId="{1869F89E-E9C1-1741-8B38-0076409787F8}">
      <dgm:prSet/>
      <dgm:spPr/>
      <dgm:t>
        <a:bodyPr/>
        <a:lstStyle/>
        <a:p>
          <a:endParaRPr lang="ru-RU"/>
        </a:p>
      </dgm:t>
    </dgm:pt>
    <dgm:pt modelId="{A0298BEA-65DC-C84A-8905-700336AB830B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Научная литература</a:t>
          </a:r>
        </a:p>
      </dgm:t>
    </dgm:pt>
    <dgm:pt modelId="{28A46B90-F2FE-9E4B-BE28-F170A72E116D}" type="parTrans" cxnId="{5C57F272-9C2C-7B48-A6CC-7F4D8D352318}">
      <dgm:prSet/>
      <dgm:spPr/>
      <dgm:t>
        <a:bodyPr/>
        <a:lstStyle/>
        <a:p>
          <a:endParaRPr lang="ru-RU"/>
        </a:p>
      </dgm:t>
    </dgm:pt>
    <dgm:pt modelId="{6F54DE68-6CCA-6448-AAC7-84C5612FA69A}" type="sibTrans" cxnId="{5C57F272-9C2C-7B48-A6CC-7F4D8D352318}">
      <dgm:prSet/>
      <dgm:spPr/>
      <dgm:t>
        <a:bodyPr/>
        <a:lstStyle/>
        <a:p>
          <a:endParaRPr lang="ru-RU"/>
        </a:p>
      </dgm:t>
    </dgm:pt>
    <dgm:pt modelId="{A6AB8D07-597B-F94D-AD60-B706FD474C06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Оригиналы и первоисточники</a:t>
          </a:r>
        </a:p>
      </dgm:t>
    </dgm:pt>
    <dgm:pt modelId="{B9D97754-B485-FB47-A989-D3B4BA5B2D93}" type="parTrans" cxnId="{589F75E9-A6A2-D443-9713-43BD81D96CC6}">
      <dgm:prSet/>
      <dgm:spPr/>
      <dgm:t>
        <a:bodyPr/>
        <a:lstStyle/>
        <a:p>
          <a:endParaRPr lang="ru-RU"/>
        </a:p>
      </dgm:t>
    </dgm:pt>
    <dgm:pt modelId="{EA38099F-14B7-4A49-926F-3739C9DE980D}" type="sibTrans" cxnId="{589F75E9-A6A2-D443-9713-43BD81D96CC6}">
      <dgm:prSet/>
      <dgm:spPr/>
      <dgm:t>
        <a:bodyPr/>
        <a:lstStyle/>
        <a:p>
          <a:endParaRPr lang="ru-RU"/>
        </a:p>
      </dgm:t>
    </dgm:pt>
    <dgm:pt modelId="{58DAF185-EBC4-1F45-8985-349A4DF7B7D1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Периодика-</a:t>
          </a:r>
          <a:r>
            <a:rPr lang="en-US" dirty="0"/>
            <a:t>BEST</a:t>
          </a:r>
          <a:endParaRPr lang="ru-RU" dirty="0"/>
        </a:p>
      </dgm:t>
    </dgm:pt>
    <dgm:pt modelId="{616BFBCF-364B-5C43-838B-4F3B5747A008}" type="parTrans" cxnId="{48AABAB9-E553-134F-A5F9-3DCE5103A740}">
      <dgm:prSet/>
      <dgm:spPr/>
      <dgm:t>
        <a:bodyPr/>
        <a:lstStyle/>
        <a:p>
          <a:endParaRPr lang="ru-RU"/>
        </a:p>
      </dgm:t>
    </dgm:pt>
    <dgm:pt modelId="{13F355BC-83C0-0C48-B394-C6091E7B8FD3}" type="sibTrans" cxnId="{48AABAB9-E553-134F-A5F9-3DCE5103A740}">
      <dgm:prSet/>
      <dgm:spPr/>
      <dgm:t>
        <a:bodyPr/>
        <a:lstStyle/>
        <a:p>
          <a:endParaRPr lang="ru-RU"/>
        </a:p>
      </dgm:t>
    </dgm:pt>
    <dgm:pt modelId="{1DF04301-49E7-AA4A-A727-D2F876346D27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Собственные издания </a:t>
          </a:r>
          <a:r>
            <a:rPr lang="ru-RU" dirty="0" err="1"/>
            <a:t>Директ</a:t>
          </a:r>
          <a:r>
            <a:rPr lang="ru-RU" dirty="0"/>
            <a:t>-Медиа</a:t>
          </a:r>
        </a:p>
      </dgm:t>
    </dgm:pt>
    <dgm:pt modelId="{63B9A1E6-E153-E646-B9C4-3A5F0F522807}" type="parTrans" cxnId="{F44AF1B9-D1D9-5E46-8A50-CC417DB2914C}">
      <dgm:prSet/>
      <dgm:spPr/>
      <dgm:t>
        <a:bodyPr/>
        <a:lstStyle/>
        <a:p>
          <a:endParaRPr lang="ru-RU"/>
        </a:p>
      </dgm:t>
    </dgm:pt>
    <dgm:pt modelId="{00B3ECDF-9552-3242-9395-E1D2F3C95F3A}" type="sibTrans" cxnId="{F44AF1B9-D1D9-5E46-8A50-CC417DB2914C}">
      <dgm:prSet/>
      <dgm:spPr/>
      <dgm:t>
        <a:bodyPr/>
        <a:lstStyle/>
        <a:p>
          <a:endParaRPr lang="ru-RU"/>
        </a:p>
      </dgm:t>
    </dgm:pt>
    <dgm:pt modelId="{BC2E326E-A099-D949-BE3C-24D8453BE74F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Коллекционная научная классика</a:t>
          </a:r>
        </a:p>
      </dgm:t>
    </dgm:pt>
    <dgm:pt modelId="{87D959D8-A604-7C43-A090-1C9993C0B6AB}" type="parTrans" cxnId="{CAE6BE93-AC0A-0541-84E3-EEC594CE5E98}">
      <dgm:prSet/>
      <dgm:spPr/>
      <dgm:t>
        <a:bodyPr/>
        <a:lstStyle/>
        <a:p>
          <a:endParaRPr lang="ru-RU"/>
        </a:p>
      </dgm:t>
    </dgm:pt>
    <dgm:pt modelId="{8B550D6A-4752-384E-B20F-8AB0A1368B3A}" type="sibTrans" cxnId="{CAE6BE93-AC0A-0541-84E3-EEC594CE5E98}">
      <dgm:prSet/>
      <dgm:spPr/>
      <dgm:t>
        <a:bodyPr/>
        <a:lstStyle/>
        <a:p>
          <a:endParaRPr lang="ru-RU"/>
        </a:p>
      </dgm:t>
    </dgm:pt>
    <dgm:pt modelId="{2CD1CE26-E05E-9248-89C6-280AE3C54873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Студенческие работы</a:t>
          </a:r>
        </a:p>
      </dgm:t>
    </dgm:pt>
    <dgm:pt modelId="{20F54D7B-7D2E-104E-ACB5-E73A73808674}" type="parTrans" cxnId="{0B4B45F1-8679-C449-8248-7023F0BC4BBA}">
      <dgm:prSet/>
      <dgm:spPr/>
      <dgm:t>
        <a:bodyPr/>
        <a:lstStyle/>
        <a:p>
          <a:endParaRPr lang="ru-RU"/>
        </a:p>
      </dgm:t>
    </dgm:pt>
    <dgm:pt modelId="{40914B0E-08B8-E641-9D2E-86F6B63E1959}" type="sibTrans" cxnId="{0B4B45F1-8679-C449-8248-7023F0BC4BBA}">
      <dgm:prSet/>
      <dgm:spPr/>
      <dgm:t>
        <a:bodyPr/>
        <a:lstStyle/>
        <a:p>
          <a:endParaRPr lang="ru-RU"/>
        </a:p>
      </dgm:t>
    </dgm:pt>
    <dgm:pt modelId="{0C394FCC-1008-DF47-B768-C313F142E7F7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Мультимедийные </a:t>
          </a:r>
          <a:r>
            <a:rPr lang="ru-RU" dirty="0" err="1"/>
            <a:t>допматериалы</a:t>
          </a:r>
          <a:endParaRPr lang="ru-RU" dirty="0"/>
        </a:p>
      </dgm:t>
    </dgm:pt>
    <dgm:pt modelId="{3954CE1C-4879-9543-B164-E1EB6A46E66B}" type="parTrans" cxnId="{B55051A4-BC39-924C-9151-A3A2F967DAF6}">
      <dgm:prSet/>
      <dgm:spPr/>
      <dgm:t>
        <a:bodyPr/>
        <a:lstStyle/>
        <a:p>
          <a:endParaRPr lang="ru-RU"/>
        </a:p>
      </dgm:t>
    </dgm:pt>
    <dgm:pt modelId="{9FDBA024-D594-6F4C-AA3E-04E76CB8FAFC}" type="sibTrans" cxnId="{B55051A4-BC39-924C-9151-A3A2F967DAF6}">
      <dgm:prSet/>
      <dgm:spPr/>
      <dgm:t>
        <a:bodyPr/>
        <a:lstStyle/>
        <a:p>
          <a:endParaRPr lang="ru-RU"/>
        </a:p>
      </dgm:t>
    </dgm:pt>
    <dgm:pt modelId="{CFCA6111-621D-CF49-BE7E-A0AA0192BBF7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Эксклюзивные издательства</a:t>
          </a:r>
        </a:p>
      </dgm:t>
    </dgm:pt>
    <dgm:pt modelId="{7C851455-EC17-B146-AF83-6CB4E11C7EA1}" type="parTrans" cxnId="{7F8CF3B0-549B-4248-A4A2-C282F278C1BE}">
      <dgm:prSet/>
      <dgm:spPr/>
      <dgm:t>
        <a:bodyPr/>
        <a:lstStyle/>
        <a:p>
          <a:endParaRPr lang="ru-RU"/>
        </a:p>
      </dgm:t>
    </dgm:pt>
    <dgm:pt modelId="{5E26AFB0-824C-4041-9B3F-35031D9D0001}" type="sibTrans" cxnId="{7F8CF3B0-549B-4248-A4A2-C282F278C1BE}">
      <dgm:prSet/>
      <dgm:spPr/>
      <dgm:t>
        <a:bodyPr/>
        <a:lstStyle/>
        <a:p>
          <a:endParaRPr lang="ru-RU"/>
        </a:p>
      </dgm:t>
    </dgm:pt>
    <dgm:pt modelId="{8FC9CE69-7C89-7343-957F-A60081EB4CE5}" type="pres">
      <dgm:prSet presAssocID="{814E75BE-A255-6A4C-A81B-578E307FF40F}" presName="linearFlow" presStyleCnt="0">
        <dgm:presLayoutVars>
          <dgm:dir/>
          <dgm:resizeHandles val="exact"/>
        </dgm:presLayoutVars>
      </dgm:prSet>
      <dgm:spPr/>
    </dgm:pt>
    <dgm:pt modelId="{94493E30-78C2-4D45-8BED-9C6D3AE23954}" type="pres">
      <dgm:prSet presAssocID="{312BCBEE-01A7-B44F-8A05-094B473DBB7A}" presName="composite" presStyleCnt="0"/>
      <dgm:spPr/>
    </dgm:pt>
    <dgm:pt modelId="{F6F12E18-FD36-4A44-9D18-89B553512380}" type="pres">
      <dgm:prSet presAssocID="{312BCBEE-01A7-B44F-8A05-094B473DBB7A}" presName="imgShp" presStyleLbl="fgImgPlac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D3C79E14-1913-C84A-BFCF-61A5CB513B10}" type="pres">
      <dgm:prSet presAssocID="{312BCBEE-01A7-B44F-8A05-094B473DBB7A}" presName="txShp" presStyleLbl="node1" presStyleIdx="0" presStyleCnt="9">
        <dgm:presLayoutVars>
          <dgm:bulletEnabled val="1"/>
        </dgm:presLayoutVars>
      </dgm:prSet>
      <dgm:spPr/>
    </dgm:pt>
    <dgm:pt modelId="{06FF319B-FAB7-3E49-B263-76CF9606062B}" type="pres">
      <dgm:prSet presAssocID="{1FEA9613-CFE2-4948-9C73-E49F40D69F39}" presName="spacing" presStyleCnt="0"/>
      <dgm:spPr/>
    </dgm:pt>
    <dgm:pt modelId="{3C991256-C577-124A-BBF2-DE83AF6A5842}" type="pres">
      <dgm:prSet presAssocID="{CFCA6111-621D-CF49-BE7E-A0AA0192BBF7}" presName="composite" presStyleCnt="0"/>
      <dgm:spPr/>
    </dgm:pt>
    <dgm:pt modelId="{A53FBF1B-5F17-E44D-A47F-5D80D049FE21}" type="pres">
      <dgm:prSet presAssocID="{CFCA6111-621D-CF49-BE7E-A0AA0192BBF7}" presName="imgShp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D8B4387-0C39-4641-8E88-FE8DA26EC7AB}" type="pres">
      <dgm:prSet presAssocID="{CFCA6111-621D-CF49-BE7E-A0AA0192BBF7}" presName="txShp" presStyleLbl="node1" presStyleIdx="1" presStyleCnt="9">
        <dgm:presLayoutVars>
          <dgm:bulletEnabled val="1"/>
        </dgm:presLayoutVars>
      </dgm:prSet>
      <dgm:spPr/>
    </dgm:pt>
    <dgm:pt modelId="{B3A182A0-6A27-C142-8ECA-E6AC5EB8DEC1}" type="pres">
      <dgm:prSet presAssocID="{5E26AFB0-824C-4041-9B3F-35031D9D0001}" presName="spacing" presStyleCnt="0"/>
      <dgm:spPr/>
    </dgm:pt>
    <dgm:pt modelId="{4B1B69A5-F327-DC41-891D-479EE05F994D}" type="pres">
      <dgm:prSet presAssocID="{1DF04301-49E7-AA4A-A727-D2F876346D27}" presName="composite" presStyleCnt="0"/>
      <dgm:spPr/>
    </dgm:pt>
    <dgm:pt modelId="{01B402E2-372D-4446-B95C-3060CA72C726}" type="pres">
      <dgm:prSet presAssocID="{1DF04301-49E7-AA4A-A727-D2F876346D27}" presName="imgShp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CD92A87-447E-B445-860D-AC5027CEE926}" type="pres">
      <dgm:prSet presAssocID="{1DF04301-49E7-AA4A-A727-D2F876346D27}" presName="txShp" presStyleLbl="node1" presStyleIdx="2" presStyleCnt="9">
        <dgm:presLayoutVars>
          <dgm:bulletEnabled val="1"/>
        </dgm:presLayoutVars>
      </dgm:prSet>
      <dgm:spPr/>
    </dgm:pt>
    <dgm:pt modelId="{1111403D-8DF2-1647-9980-9B3C77EF2F5E}" type="pres">
      <dgm:prSet presAssocID="{00B3ECDF-9552-3242-9395-E1D2F3C95F3A}" presName="spacing" presStyleCnt="0"/>
      <dgm:spPr/>
    </dgm:pt>
    <dgm:pt modelId="{53726E75-FDD0-4E4C-82A3-C3BD689929C2}" type="pres">
      <dgm:prSet presAssocID="{A0298BEA-65DC-C84A-8905-700336AB830B}" presName="composite" presStyleCnt="0"/>
      <dgm:spPr/>
    </dgm:pt>
    <dgm:pt modelId="{8E5362FB-62EC-1C48-A39D-518E131AF00D}" type="pres">
      <dgm:prSet presAssocID="{A0298BEA-65DC-C84A-8905-700336AB830B}" presName="imgShp" presStyleLbl="fgImgPlace1" presStyleIdx="3" presStyleCnt="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13547BE-0C94-FF43-BF72-3A9D871034DE}" type="pres">
      <dgm:prSet presAssocID="{A0298BEA-65DC-C84A-8905-700336AB830B}" presName="txShp" presStyleLbl="node1" presStyleIdx="3" presStyleCnt="9">
        <dgm:presLayoutVars>
          <dgm:bulletEnabled val="1"/>
        </dgm:presLayoutVars>
      </dgm:prSet>
      <dgm:spPr/>
    </dgm:pt>
    <dgm:pt modelId="{66B587A7-6460-2C42-AAA0-E49F0840030A}" type="pres">
      <dgm:prSet presAssocID="{6F54DE68-6CCA-6448-AAC7-84C5612FA69A}" presName="spacing" presStyleCnt="0"/>
      <dgm:spPr/>
    </dgm:pt>
    <dgm:pt modelId="{474BF89C-8612-344A-9A3A-CB58FDE0677E}" type="pres">
      <dgm:prSet presAssocID="{A6AB8D07-597B-F94D-AD60-B706FD474C06}" presName="composite" presStyleCnt="0"/>
      <dgm:spPr/>
    </dgm:pt>
    <dgm:pt modelId="{2E7B359A-467C-EA4B-967E-12C759AC4A3A}" type="pres">
      <dgm:prSet presAssocID="{A6AB8D07-597B-F94D-AD60-B706FD474C06}" presName="imgShp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2E6641E8-77E1-9B4D-B4C3-88B5504ABD5C}" type="pres">
      <dgm:prSet presAssocID="{A6AB8D07-597B-F94D-AD60-B706FD474C06}" presName="txShp" presStyleLbl="node1" presStyleIdx="4" presStyleCnt="9" custScaleY="90909">
        <dgm:presLayoutVars>
          <dgm:bulletEnabled val="1"/>
        </dgm:presLayoutVars>
      </dgm:prSet>
      <dgm:spPr/>
    </dgm:pt>
    <dgm:pt modelId="{FE855252-F789-9C40-AD26-8BDC41CA3129}" type="pres">
      <dgm:prSet presAssocID="{EA38099F-14B7-4A49-926F-3739C9DE980D}" presName="spacing" presStyleCnt="0"/>
      <dgm:spPr/>
    </dgm:pt>
    <dgm:pt modelId="{5E37DE5F-8F53-4D46-9C3F-F4C79A41F523}" type="pres">
      <dgm:prSet presAssocID="{BC2E326E-A099-D949-BE3C-24D8453BE74F}" presName="composite" presStyleCnt="0"/>
      <dgm:spPr/>
    </dgm:pt>
    <dgm:pt modelId="{C02D4A68-AA74-DF43-934E-26D67BD44BBD}" type="pres">
      <dgm:prSet presAssocID="{BC2E326E-A099-D949-BE3C-24D8453BE74F}" presName="imgShp" presStyleLbl="fgImgPlace1" presStyleIdx="5" presStyleCnt="9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25DCC46-27B7-9A43-8429-332AC460CC72}" type="pres">
      <dgm:prSet presAssocID="{BC2E326E-A099-D949-BE3C-24D8453BE74F}" presName="txShp" presStyleLbl="node1" presStyleIdx="5" presStyleCnt="9">
        <dgm:presLayoutVars>
          <dgm:bulletEnabled val="1"/>
        </dgm:presLayoutVars>
      </dgm:prSet>
      <dgm:spPr/>
    </dgm:pt>
    <dgm:pt modelId="{F1C324F6-45BC-AE4E-BB08-706BD3A3A75A}" type="pres">
      <dgm:prSet presAssocID="{8B550D6A-4752-384E-B20F-8AB0A1368B3A}" presName="spacing" presStyleCnt="0"/>
      <dgm:spPr/>
    </dgm:pt>
    <dgm:pt modelId="{3D1B6ECF-1875-5B48-B96C-0DC0007331D9}" type="pres">
      <dgm:prSet presAssocID="{58DAF185-EBC4-1F45-8985-349A4DF7B7D1}" presName="composite" presStyleCnt="0"/>
      <dgm:spPr/>
    </dgm:pt>
    <dgm:pt modelId="{A819A5B6-C99C-364C-B826-BD6C24742A2A}" type="pres">
      <dgm:prSet presAssocID="{58DAF185-EBC4-1F45-8985-349A4DF7B7D1}" presName="imgShp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F4EFA811-60E6-2643-9430-B4467480AE92}" type="pres">
      <dgm:prSet presAssocID="{58DAF185-EBC4-1F45-8985-349A4DF7B7D1}" presName="txShp" presStyleLbl="node1" presStyleIdx="6" presStyleCnt="9">
        <dgm:presLayoutVars>
          <dgm:bulletEnabled val="1"/>
        </dgm:presLayoutVars>
      </dgm:prSet>
      <dgm:spPr/>
    </dgm:pt>
    <dgm:pt modelId="{46BC079A-4B92-1940-A202-3D5FF6C59C20}" type="pres">
      <dgm:prSet presAssocID="{13F355BC-83C0-0C48-B394-C6091E7B8FD3}" presName="spacing" presStyleCnt="0"/>
      <dgm:spPr/>
    </dgm:pt>
    <dgm:pt modelId="{8F0295DB-C86F-5044-A34F-331CD3C5DF18}" type="pres">
      <dgm:prSet presAssocID="{2CD1CE26-E05E-9248-89C6-280AE3C54873}" presName="composite" presStyleCnt="0"/>
      <dgm:spPr/>
    </dgm:pt>
    <dgm:pt modelId="{A2DEFBA9-E904-C544-81AB-A0CA9D94C9F3}" type="pres">
      <dgm:prSet presAssocID="{2CD1CE26-E05E-9248-89C6-280AE3C54873}" presName="imgShp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2F4B5EF9-23C1-0E44-A515-42ADEE01CF9B}" type="pres">
      <dgm:prSet presAssocID="{2CD1CE26-E05E-9248-89C6-280AE3C54873}" presName="txShp" presStyleLbl="node1" presStyleIdx="7" presStyleCnt="9">
        <dgm:presLayoutVars>
          <dgm:bulletEnabled val="1"/>
        </dgm:presLayoutVars>
      </dgm:prSet>
      <dgm:spPr/>
    </dgm:pt>
    <dgm:pt modelId="{52AC465E-7557-214E-AA4C-86F3F3A10BC9}" type="pres">
      <dgm:prSet presAssocID="{40914B0E-08B8-E641-9D2E-86F6B63E1959}" presName="spacing" presStyleCnt="0"/>
      <dgm:spPr/>
    </dgm:pt>
    <dgm:pt modelId="{4B48DCA0-B4F0-524D-823B-C41AABACDA41}" type="pres">
      <dgm:prSet presAssocID="{0C394FCC-1008-DF47-B768-C313F142E7F7}" presName="composite" presStyleCnt="0"/>
      <dgm:spPr/>
    </dgm:pt>
    <dgm:pt modelId="{461ADC80-2561-D14E-BECF-648AD3A3EA6E}" type="pres">
      <dgm:prSet presAssocID="{0C394FCC-1008-DF47-B768-C313F142E7F7}" presName="imgShp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521FD0D1-AB9B-CF4E-AF4C-D666C7FD4583}" type="pres">
      <dgm:prSet presAssocID="{0C394FCC-1008-DF47-B768-C313F142E7F7}" presName="txShp" presStyleLbl="node1" presStyleIdx="8" presStyleCnt="9">
        <dgm:presLayoutVars>
          <dgm:bulletEnabled val="1"/>
        </dgm:presLayoutVars>
      </dgm:prSet>
      <dgm:spPr/>
    </dgm:pt>
  </dgm:ptLst>
  <dgm:cxnLst>
    <dgm:cxn modelId="{59221A08-A515-A04B-B95D-D2F28BCFB80E}" type="presOf" srcId="{814E75BE-A255-6A4C-A81B-578E307FF40F}" destId="{8FC9CE69-7C89-7343-957F-A60081EB4CE5}" srcOrd="0" destOrd="0" presId="urn:microsoft.com/office/officeart/2005/8/layout/vList3"/>
    <dgm:cxn modelId="{61322E27-F16A-3E4F-ACDC-03541E2D4458}" type="presOf" srcId="{1DF04301-49E7-AA4A-A727-D2F876346D27}" destId="{9CD92A87-447E-B445-860D-AC5027CEE926}" srcOrd="0" destOrd="0" presId="urn:microsoft.com/office/officeart/2005/8/layout/vList3"/>
    <dgm:cxn modelId="{26C8256F-DB87-7941-89AE-039C20C3C4FA}" type="presOf" srcId="{A0298BEA-65DC-C84A-8905-700336AB830B}" destId="{B13547BE-0C94-FF43-BF72-3A9D871034DE}" srcOrd="0" destOrd="0" presId="urn:microsoft.com/office/officeart/2005/8/layout/vList3"/>
    <dgm:cxn modelId="{5C57F272-9C2C-7B48-A6CC-7F4D8D352318}" srcId="{814E75BE-A255-6A4C-A81B-578E307FF40F}" destId="{A0298BEA-65DC-C84A-8905-700336AB830B}" srcOrd="3" destOrd="0" parTransId="{28A46B90-F2FE-9E4B-BE28-F170A72E116D}" sibTransId="{6F54DE68-6CCA-6448-AAC7-84C5612FA69A}"/>
    <dgm:cxn modelId="{CAE6BE93-AC0A-0541-84E3-EEC594CE5E98}" srcId="{814E75BE-A255-6A4C-A81B-578E307FF40F}" destId="{BC2E326E-A099-D949-BE3C-24D8453BE74F}" srcOrd="5" destOrd="0" parTransId="{87D959D8-A604-7C43-A090-1C9993C0B6AB}" sibTransId="{8B550D6A-4752-384E-B20F-8AB0A1368B3A}"/>
    <dgm:cxn modelId="{1869F89E-E9C1-1741-8B38-0076409787F8}" srcId="{814E75BE-A255-6A4C-A81B-578E307FF40F}" destId="{312BCBEE-01A7-B44F-8A05-094B473DBB7A}" srcOrd="0" destOrd="0" parTransId="{58FE1E23-19E9-E545-BB03-4CE14537D3DB}" sibTransId="{1FEA9613-CFE2-4948-9C73-E49F40D69F39}"/>
    <dgm:cxn modelId="{B124C0A3-AD6C-4945-AB05-AA958D69066E}" type="presOf" srcId="{312BCBEE-01A7-B44F-8A05-094B473DBB7A}" destId="{D3C79E14-1913-C84A-BFCF-61A5CB513B10}" srcOrd="0" destOrd="0" presId="urn:microsoft.com/office/officeart/2005/8/layout/vList3"/>
    <dgm:cxn modelId="{B55051A4-BC39-924C-9151-A3A2F967DAF6}" srcId="{814E75BE-A255-6A4C-A81B-578E307FF40F}" destId="{0C394FCC-1008-DF47-B768-C313F142E7F7}" srcOrd="8" destOrd="0" parTransId="{3954CE1C-4879-9543-B164-E1EB6A46E66B}" sibTransId="{9FDBA024-D594-6F4C-AA3E-04E76CB8FAFC}"/>
    <dgm:cxn modelId="{E20551A5-8CA0-B440-9A50-F1D3B900D8C1}" type="presOf" srcId="{BC2E326E-A099-D949-BE3C-24D8453BE74F}" destId="{F25DCC46-27B7-9A43-8429-332AC460CC72}" srcOrd="0" destOrd="0" presId="urn:microsoft.com/office/officeart/2005/8/layout/vList3"/>
    <dgm:cxn modelId="{7F8CF3B0-549B-4248-A4A2-C282F278C1BE}" srcId="{814E75BE-A255-6A4C-A81B-578E307FF40F}" destId="{CFCA6111-621D-CF49-BE7E-A0AA0192BBF7}" srcOrd="1" destOrd="0" parTransId="{7C851455-EC17-B146-AF83-6CB4E11C7EA1}" sibTransId="{5E26AFB0-824C-4041-9B3F-35031D9D0001}"/>
    <dgm:cxn modelId="{48AABAB9-E553-134F-A5F9-3DCE5103A740}" srcId="{814E75BE-A255-6A4C-A81B-578E307FF40F}" destId="{58DAF185-EBC4-1F45-8985-349A4DF7B7D1}" srcOrd="6" destOrd="0" parTransId="{616BFBCF-364B-5C43-838B-4F3B5747A008}" sibTransId="{13F355BC-83C0-0C48-B394-C6091E7B8FD3}"/>
    <dgm:cxn modelId="{F44AF1B9-D1D9-5E46-8A50-CC417DB2914C}" srcId="{814E75BE-A255-6A4C-A81B-578E307FF40F}" destId="{1DF04301-49E7-AA4A-A727-D2F876346D27}" srcOrd="2" destOrd="0" parTransId="{63B9A1E6-E153-E646-B9C4-3A5F0F522807}" sibTransId="{00B3ECDF-9552-3242-9395-E1D2F3C95F3A}"/>
    <dgm:cxn modelId="{B2BFC9C0-CC1E-144D-884F-37AA7EC09F3B}" type="presOf" srcId="{2CD1CE26-E05E-9248-89C6-280AE3C54873}" destId="{2F4B5EF9-23C1-0E44-A515-42ADEE01CF9B}" srcOrd="0" destOrd="0" presId="urn:microsoft.com/office/officeart/2005/8/layout/vList3"/>
    <dgm:cxn modelId="{D6CB52C3-2ACB-AA43-B760-3383CECF3AD8}" type="presOf" srcId="{0C394FCC-1008-DF47-B768-C313F142E7F7}" destId="{521FD0D1-AB9B-CF4E-AF4C-D666C7FD4583}" srcOrd="0" destOrd="0" presId="urn:microsoft.com/office/officeart/2005/8/layout/vList3"/>
    <dgm:cxn modelId="{E7990BD4-AC3D-4142-9CC5-A2CFF6BAE6CE}" type="presOf" srcId="{CFCA6111-621D-CF49-BE7E-A0AA0192BBF7}" destId="{5D8B4387-0C39-4641-8E88-FE8DA26EC7AB}" srcOrd="0" destOrd="0" presId="urn:microsoft.com/office/officeart/2005/8/layout/vList3"/>
    <dgm:cxn modelId="{589F75E9-A6A2-D443-9713-43BD81D96CC6}" srcId="{814E75BE-A255-6A4C-A81B-578E307FF40F}" destId="{A6AB8D07-597B-F94D-AD60-B706FD474C06}" srcOrd="4" destOrd="0" parTransId="{B9D97754-B485-FB47-A989-D3B4BA5B2D93}" sibTransId="{EA38099F-14B7-4A49-926F-3739C9DE980D}"/>
    <dgm:cxn modelId="{5187FBEB-C1D6-C24C-955D-E80628C5AE86}" type="presOf" srcId="{A6AB8D07-597B-F94D-AD60-B706FD474C06}" destId="{2E6641E8-77E1-9B4D-B4C3-88B5504ABD5C}" srcOrd="0" destOrd="0" presId="urn:microsoft.com/office/officeart/2005/8/layout/vList3"/>
    <dgm:cxn modelId="{307706ED-5F47-994E-B341-F0852B90DA7F}" type="presOf" srcId="{58DAF185-EBC4-1F45-8985-349A4DF7B7D1}" destId="{F4EFA811-60E6-2643-9430-B4467480AE92}" srcOrd="0" destOrd="0" presId="urn:microsoft.com/office/officeart/2005/8/layout/vList3"/>
    <dgm:cxn modelId="{0B4B45F1-8679-C449-8248-7023F0BC4BBA}" srcId="{814E75BE-A255-6A4C-A81B-578E307FF40F}" destId="{2CD1CE26-E05E-9248-89C6-280AE3C54873}" srcOrd="7" destOrd="0" parTransId="{20F54D7B-7D2E-104E-ACB5-E73A73808674}" sibTransId="{40914B0E-08B8-E641-9D2E-86F6B63E1959}"/>
    <dgm:cxn modelId="{B4299D9B-5D82-FA46-90C2-FD22F0B0C8D0}" type="presParOf" srcId="{8FC9CE69-7C89-7343-957F-A60081EB4CE5}" destId="{94493E30-78C2-4D45-8BED-9C6D3AE23954}" srcOrd="0" destOrd="0" presId="urn:microsoft.com/office/officeart/2005/8/layout/vList3"/>
    <dgm:cxn modelId="{0C6BF8D4-C451-5344-804B-B653A0E065F2}" type="presParOf" srcId="{94493E30-78C2-4D45-8BED-9C6D3AE23954}" destId="{F6F12E18-FD36-4A44-9D18-89B553512380}" srcOrd="0" destOrd="0" presId="urn:microsoft.com/office/officeart/2005/8/layout/vList3"/>
    <dgm:cxn modelId="{E4E578C1-B1AE-364D-8F66-57F125F852C6}" type="presParOf" srcId="{94493E30-78C2-4D45-8BED-9C6D3AE23954}" destId="{D3C79E14-1913-C84A-BFCF-61A5CB513B10}" srcOrd="1" destOrd="0" presId="urn:microsoft.com/office/officeart/2005/8/layout/vList3"/>
    <dgm:cxn modelId="{65A3D233-D3F1-A34E-9AAA-D6AA45D72598}" type="presParOf" srcId="{8FC9CE69-7C89-7343-957F-A60081EB4CE5}" destId="{06FF319B-FAB7-3E49-B263-76CF9606062B}" srcOrd="1" destOrd="0" presId="urn:microsoft.com/office/officeart/2005/8/layout/vList3"/>
    <dgm:cxn modelId="{F1112E3B-D879-5A43-AF2E-41878ADC3F7E}" type="presParOf" srcId="{8FC9CE69-7C89-7343-957F-A60081EB4CE5}" destId="{3C991256-C577-124A-BBF2-DE83AF6A5842}" srcOrd="2" destOrd="0" presId="urn:microsoft.com/office/officeart/2005/8/layout/vList3"/>
    <dgm:cxn modelId="{57581E8B-DDCA-0940-9BD8-3972E9372D5C}" type="presParOf" srcId="{3C991256-C577-124A-BBF2-DE83AF6A5842}" destId="{A53FBF1B-5F17-E44D-A47F-5D80D049FE21}" srcOrd="0" destOrd="0" presId="urn:microsoft.com/office/officeart/2005/8/layout/vList3"/>
    <dgm:cxn modelId="{487FB590-7FC4-2645-838D-4C7914002228}" type="presParOf" srcId="{3C991256-C577-124A-BBF2-DE83AF6A5842}" destId="{5D8B4387-0C39-4641-8E88-FE8DA26EC7AB}" srcOrd="1" destOrd="0" presId="urn:microsoft.com/office/officeart/2005/8/layout/vList3"/>
    <dgm:cxn modelId="{D61E2B34-3B2E-6945-935F-59226436B26D}" type="presParOf" srcId="{8FC9CE69-7C89-7343-957F-A60081EB4CE5}" destId="{B3A182A0-6A27-C142-8ECA-E6AC5EB8DEC1}" srcOrd="3" destOrd="0" presId="urn:microsoft.com/office/officeart/2005/8/layout/vList3"/>
    <dgm:cxn modelId="{9092217C-3E25-CA43-A678-D36B4D6AD452}" type="presParOf" srcId="{8FC9CE69-7C89-7343-957F-A60081EB4CE5}" destId="{4B1B69A5-F327-DC41-891D-479EE05F994D}" srcOrd="4" destOrd="0" presId="urn:microsoft.com/office/officeart/2005/8/layout/vList3"/>
    <dgm:cxn modelId="{EF5957D6-D0BF-934B-8D01-562CCFAD382F}" type="presParOf" srcId="{4B1B69A5-F327-DC41-891D-479EE05F994D}" destId="{01B402E2-372D-4446-B95C-3060CA72C726}" srcOrd="0" destOrd="0" presId="urn:microsoft.com/office/officeart/2005/8/layout/vList3"/>
    <dgm:cxn modelId="{87630FAA-0480-7942-9E5C-AFE647BF0BC0}" type="presParOf" srcId="{4B1B69A5-F327-DC41-891D-479EE05F994D}" destId="{9CD92A87-447E-B445-860D-AC5027CEE926}" srcOrd="1" destOrd="0" presId="urn:microsoft.com/office/officeart/2005/8/layout/vList3"/>
    <dgm:cxn modelId="{DC89603B-B1BB-4140-995C-A8AD2E543200}" type="presParOf" srcId="{8FC9CE69-7C89-7343-957F-A60081EB4CE5}" destId="{1111403D-8DF2-1647-9980-9B3C77EF2F5E}" srcOrd="5" destOrd="0" presId="urn:microsoft.com/office/officeart/2005/8/layout/vList3"/>
    <dgm:cxn modelId="{548321B3-13BC-354F-9FD8-795DDBB8254E}" type="presParOf" srcId="{8FC9CE69-7C89-7343-957F-A60081EB4CE5}" destId="{53726E75-FDD0-4E4C-82A3-C3BD689929C2}" srcOrd="6" destOrd="0" presId="urn:microsoft.com/office/officeart/2005/8/layout/vList3"/>
    <dgm:cxn modelId="{54D99ED9-F2D9-1740-A049-E3722248553B}" type="presParOf" srcId="{53726E75-FDD0-4E4C-82A3-C3BD689929C2}" destId="{8E5362FB-62EC-1C48-A39D-518E131AF00D}" srcOrd="0" destOrd="0" presId="urn:microsoft.com/office/officeart/2005/8/layout/vList3"/>
    <dgm:cxn modelId="{4E771329-A6CD-CD44-BCC0-522063234E7A}" type="presParOf" srcId="{53726E75-FDD0-4E4C-82A3-C3BD689929C2}" destId="{B13547BE-0C94-FF43-BF72-3A9D871034DE}" srcOrd="1" destOrd="0" presId="urn:microsoft.com/office/officeart/2005/8/layout/vList3"/>
    <dgm:cxn modelId="{1AD3D987-8B83-E644-BAA0-BA02C259B6F9}" type="presParOf" srcId="{8FC9CE69-7C89-7343-957F-A60081EB4CE5}" destId="{66B587A7-6460-2C42-AAA0-E49F0840030A}" srcOrd="7" destOrd="0" presId="urn:microsoft.com/office/officeart/2005/8/layout/vList3"/>
    <dgm:cxn modelId="{A41881D4-4C70-0B41-9AE9-5C899D53B2BB}" type="presParOf" srcId="{8FC9CE69-7C89-7343-957F-A60081EB4CE5}" destId="{474BF89C-8612-344A-9A3A-CB58FDE0677E}" srcOrd="8" destOrd="0" presId="urn:microsoft.com/office/officeart/2005/8/layout/vList3"/>
    <dgm:cxn modelId="{86988B6E-1893-A243-9BE6-9DE2FF70A4B6}" type="presParOf" srcId="{474BF89C-8612-344A-9A3A-CB58FDE0677E}" destId="{2E7B359A-467C-EA4B-967E-12C759AC4A3A}" srcOrd="0" destOrd="0" presId="urn:microsoft.com/office/officeart/2005/8/layout/vList3"/>
    <dgm:cxn modelId="{5F510504-738C-8741-A36E-DEF2D6A6A642}" type="presParOf" srcId="{474BF89C-8612-344A-9A3A-CB58FDE0677E}" destId="{2E6641E8-77E1-9B4D-B4C3-88B5504ABD5C}" srcOrd="1" destOrd="0" presId="urn:microsoft.com/office/officeart/2005/8/layout/vList3"/>
    <dgm:cxn modelId="{605E5948-DEC4-2F4A-A707-A699D7E09583}" type="presParOf" srcId="{8FC9CE69-7C89-7343-957F-A60081EB4CE5}" destId="{FE855252-F789-9C40-AD26-8BDC41CA3129}" srcOrd="9" destOrd="0" presId="urn:microsoft.com/office/officeart/2005/8/layout/vList3"/>
    <dgm:cxn modelId="{D49AE4CF-1C05-E641-BB20-57921203CCA7}" type="presParOf" srcId="{8FC9CE69-7C89-7343-957F-A60081EB4CE5}" destId="{5E37DE5F-8F53-4D46-9C3F-F4C79A41F523}" srcOrd="10" destOrd="0" presId="urn:microsoft.com/office/officeart/2005/8/layout/vList3"/>
    <dgm:cxn modelId="{1268A95A-8E1C-BE42-8E32-DF082670485B}" type="presParOf" srcId="{5E37DE5F-8F53-4D46-9C3F-F4C79A41F523}" destId="{C02D4A68-AA74-DF43-934E-26D67BD44BBD}" srcOrd="0" destOrd="0" presId="urn:microsoft.com/office/officeart/2005/8/layout/vList3"/>
    <dgm:cxn modelId="{7D48D393-CB90-5C49-B227-33B07302630A}" type="presParOf" srcId="{5E37DE5F-8F53-4D46-9C3F-F4C79A41F523}" destId="{F25DCC46-27B7-9A43-8429-332AC460CC72}" srcOrd="1" destOrd="0" presId="urn:microsoft.com/office/officeart/2005/8/layout/vList3"/>
    <dgm:cxn modelId="{AA385233-8CFE-1C4F-87B6-3B52A948C066}" type="presParOf" srcId="{8FC9CE69-7C89-7343-957F-A60081EB4CE5}" destId="{F1C324F6-45BC-AE4E-BB08-706BD3A3A75A}" srcOrd="11" destOrd="0" presId="urn:microsoft.com/office/officeart/2005/8/layout/vList3"/>
    <dgm:cxn modelId="{E05734D9-1FA2-D944-8CD8-9C812B4392F8}" type="presParOf" srcId="{8FC9CE69-7C89-7343-957F-A60081EB4CE5}" destId="{3D1B6ECF-1875-5B48-B96C-0DC0007331D9}" srcOrd="12" destOrd="0" presId="urn:microsoft.com/office/officeart/2005/8/layout/vList3"/>
    <dgm:cxn modelId="{ED6A03F8-3921-E343-8725-17FFE9F80B42}" type="presParOf" srcId="{3D1B6ECF-1875-5B48-B96C-0DC0007331D9}" destId="{A819A5B6-C99C-364C-B826-BD6C24742A2A}" srcOrd="0" destOrd="0" presId="urn:microsoft.com/office/officeart/2005/8/layout/vList3"/>
    <dgm:cxn modelId="{24BBD25E-E86D-2441-B474-E5F0118F196A}" type="presParOf" srcId="{3D1B6ECF-1875-5B48-B96C-0DC0007331D9}" destId="{F4EFA811-60E6-2643-9430-B4467480AE92}" srcOrd="1" destOrd="0" presId="urn:microsoft.com/office/officeart/2005/8/layout/vList3"/>
    <dgm:cxn modelId="{2DFDFC7A-64B5-D44E-8398-354A7FCCED35}" type="presParOf" srcId="{8FC9CE69-7C89-7343-957F-A60081EB4CE5}" destId="{46BC079A-4B92-1940-A202-3D5FF6C59C20}" srcOrd="13" destOrd="0" presId="urn:microsoft.com/office/officeart/2005/8/layout/vList3"/>
    <dgm:cxn modelId="{505D5B65-5385-E246-97CD-FE4E8A282909}" type="presParOf" srcId="{8FC9CE69-7C89-7343-957F-A60081EB4CE5}" destId="{8F0295DB-C86F-5044-A34F-331CD3C5DF18}" srcOrd="14" destOrd="0" presId="urn:microsoft.com/office/officeart/2005/8/layout/vList3"/>
    <dgm:cxn modelId="{0D1E0D5A-E3CA-BE46-B62E-56092170661E}" type="presParOf" srcId="{8F0295DB-C86F-5044-A34F-331CD3C5DF18}" destId="{A2DEFBA9-E904-C544-81AB-A0CA9D94C9F3}" srcOrd="0" destOrd="0" presId="urn:microsoft.com/office/officeart/2005/8/layout/vList3"/>
    <dgm:cxn modelId="{74DC2489-4109-D045-8C9E-FE3AFB47F4F6}" type="presParOf" srcId="{8F0295DB-C86F-5044-A34F-331CD3C5DF18}" destId="{2F4B5EF9-23C1-0E44-A515-42ADEE01CF9B}" srcOrd="1" destOrd="0" presId="urn:microsoft.com/office/officeart/2005/8/layout/vList3"/>
    <dgm:cxn modelId="{36F8C465-0849-2043-AAC8-D047C569790A}" type="presParOf" srcId="{8FC9CE69-7C89-7343-957F-A60081EB4CE5}" destId="{52AC465E-7557-214E-AA4C-86F3F3A10BC9}" srcOrd="15" destOrd="0" presId="urn:microsoft.com/office/officeart/2005/8/layout/vList3"/>
    <dgm:cxn modelId="{A816C9DA-56C4-9D49-9007-E6BE0449BC5F}" type="presParOf" srcId="{8FC9CE69-7C89-7343-957F-A60081EB4CE5}" destId="{4B48DCA0-B4F0-524D-823B-C41AABACDA41}" srcOrd="16" destOrd="0" presId="urn:microsoft.com/office/officeart/2005/8/layout/vList3"/>
    <dgm:cxn modelId="{C7368FB0-EB3E-0146-9BC7-9A86EF27E7C7}" type="presParOf" srcId="{4B48DCA0-B4F0-524D-823B-C41AABACDA41}" destId="{461ADC80-2561-D14E-BECF-648AD3A3EA6E}" srcOrd="0" destOrd="0" presId="urn:microsoft.com/office/officeart/2005/8/layout/vList3"/>
    <dgm:cxn modelId="{DD36A4F2-C4C2-014D-9A11-F364B84C1A9B}" type="presParOf" srcId="{4B48DCA0-B4F0-524D-823B-C41AABACDA41}" destId="{521FD0D1-AB9B-CF4E-AF4C-D666C7FD45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89AD55-7C6F-1A44-9CEE-058932C755C5}" type="doc">
      <dgm:prSet loTypeId="urn:microsoft.com/office/officeart/2005/8/layout/equation2" loCatId="" qsTypeId="urn:microsoft.com/office/officeart/2005/8/quickstyle/simple4" qsCatId="simple" csTypeId="urn:microsoft.com/office/officeart/2005/8/colors/accent1_2" csCatId="accent1" phldr="1"/>
      <dgm:spPr/>
    </dgm:pt>
    <dgm:pt modelId="{3E8D6517-B44B-044D-AA63-22377C12404E}">
      <dgm:prSet phldrT="[Текст]" custT="1"/>
      <dgm:spPr/>
      <dgm:t>
        <a:bodyPr/>
        <a:lstStyle/>
        <a:p>
          <a:r>
            <a:rPr lang="ru-RU" sz="1600" b="1" dirty="0"/>
            <a:t>Выбор кафедры</a:t>
          </a:r>
        </a:p>
      </dgm:t>
    </dgm:pt>
    <dgm:pt modelId="{FC9F0B41-CA5A-CA45-A5FA-555A90E0B80A}" type="parTrans" cxnId="{1B628544-2664-674F-BEED-FCA384B4D187}">
      <dgm:prSet/>
      <dgm:spPr/>
      <dgm:t>
        <a:bodyPr/>
        <a:lstStyle/>
        <a:p>
          <a:endParaRPr lang="ru-RU"/>
        </a:p>
      </dgm:t>
    </dgm:pt>
    <dgm:pt modelId="{B7E0FE70-CA4F-E245-96DD-1856AD06CD4A}" type="sibTrans" cxnId="{1B628544-2664-674F-BEED-FCA384B4D187}">
      <dgm:prSet/>
      <dgm:spPr/>
      <dgm:t>
        <a:bodyPr/>
        <a:lstStyle/>
        <a:p>
          <a:endParaRPr lang="ru-RU"/>
        </a:p>
      </dgm:t>
    </dgm:pt>
    <dgm:pt modelId="{F490FFED-2CBE-3245-BA19-129AEE4C5594}">
      <dgm:prSet phldrT="[Текст]" custT="1"/>
      <dgm:spPr/>
      <dgm:t>
        <a:bodyPr/>
        <a:lstStyle/>
        <a:p>
          <a:r>
            <a:rPr lang="ru-RU" sz="1600" b="1" dirty="0"/>
            <a:t>Рекомендации библиотеки</a:t>
          </a:r>
        </a:p>
      </dgm:t>
    </dgm:pt>
    <dgm:pt modelId="{397EBAD2-F42A-6B44-8291-828B69B0813B}" type="parTrans" cxnId="{19B1B2AC-4A20-1640-82FD-B92CACDA4240}">
      <dgm:prSet/>
      <dgm:spPr/>
      <dgm:t>
        <a:bodyPr/>
        <a:lstStyle/>
        <a:p>
          <a:endParaRPr lang="ru-RU"/>
        </a:p>
      </dgm:t>
    </dgm:pt>
    <dgm:pt modelId="{D03831FB-E0FD-1F4D-ABA1-5D50ED54EB3F}" type="sibTrans" cxnId="{19B1B2AC-4A20-1640-82FD-B92CACDA4240}">
      <dgm:prSet/>
      <dgm:spPr/>
      <dgm:t>
        <a:bodyPr/>
        <a:lstStyle/>
        <a:p>
          <a:endParaRPr lang="ru-RU"/>
        </a:p>
      </dgm:t>
    </dgm:pt>
    <dgm:pt modelId="{CEFCE1AA-ADB3-BF42-A510-5B4AFB7EBD62}">
      <dgm:prSet phldrT="[Текст]"/>
      <dgm:spPr>
        <a:solidFill>
          <a:srgbClr val="7030A0"/>
        </a:solidFill>
      </dgm:spPr>
      <dgm:t>
        <a:bodyPr/>
        <a:lstStyle/>
        <a:p>
          <a:r>
            <a:rPr lang="ru-RU" dirty="0"/>
            <a:t>ЭБС</a:t>
          </a:r>
        </a:p>
      </dgm:t>
    </dgm:pt>
    <dgm:pt modelId="{6A7C7476-A277-794A-BE3E-55203568580C}" type="parTrans" cxnId="{04425261-EDB9-DE48-8075-C6E56BE166C0}">
      <dgm:prSet/>
      <dgm:spPr/>
      <dgm:t>
        <a:bodyPr/>
        <a:lstStyle/>
        <a:p>
          <a:endParaRPr lang="ru-RU"/>
        </a:p>
      </dgm:t>
    </dgm:pt>
    <dgm:pt modelId="{38B5D8C1-76D6-D44D-984E-FB14F5C43CC5}" type="sibTrans" cxnId="{04425261-EDB9-DE48-8075-C6E56BE166C0}">
      <dgm:prSet/>
      <dgm:spPr/>
      <dgm:t>
        <a:bodyPr/>
        <a:lstStyle/>
        <a:p>
          <a:endParaRPr lang="ru-RU"/>
        </a:p>
      </dgm:t>
    </dgm:pt>
    <dgm:pt modelId="{35F61929-16F3-D84A-BCBF-0F3C8EBB3530}" type="pres">
      <dgm:prSet presAssocID="{1589AD55-7C6F-1A44-9CEE-058932C755C5}" presName="Name0" presStyleCnt="0">
        <dgm:presLayoutVars>
          <dgm:dir/>
          <dgm:resizeHandles val="exact"/>
        </dgm:presLayoutVars>
      </dgm:prSet>
      <dgm:spPr/>
    </dgm:pt>
    <dgm:pt modelId="{7042F8C3-F4AF-894A-9A4A-166B65AECC19}" type="pres">
      <dgm:prSet presAssocID="{1589AD55-7C6F-1A44-9CEE-058932C755C5}" presName="vNodes" presStyleCnt="0"/>
      <dgm:spPr/>
    </dgm:pt>
    <dgm:pt modelId="{572D9D3E-5DDF-6D4A-9E73-A3A43E0EC400}" type="pres">
      <dgm:prSet presAssocID="{3E8D6517-B44B-044D-AA63-22377C12404E}" presName="node" presStyleLbl="node1" presStyleIdx="0" presStyleCnt="3">
        <dgm:presLayoutVars>
          <dgm:bulletEnabled val="1"/>
        </dgm:presLayoutVars>
      </dgm:prSet>
      <dgm:spPr/>
    </dgm:pt>
    <dgm:pt modelId="{CE5D2C62-E83D-1D44-A7AB-94489302EEF6}" type="pres">
      <dgm:prSet presAssocID="{B7E0FE70-CA4F-E245-96DD-1856AD06CD4A}" presName="spacerT" presStyleCnt="0"/>
      <dgm:spPr/>
    </dgm:pt>
    <dgm:pt modelId="{511592B5-CE16-D042-A2A9-BC4D2E662567}" type="pres">
      <dgm:prSet presAssocID="{B7E0FE70-CA4F-E245-96DD-1856AD06CD4A}" presName="sibTrans" presStyleLbl="sibTrans2D1" presStyleIdx="0" presStyleCnt="2"/>
      <dgm:spPr/>
    </dgm:pt>
    <dgm:pt modelId="{F27A191C-1F9F-6F4A-8EEF-91005DC460F6}" type="pres">
      <dgm:prSet presAssocID="{B7E0FE70-CA4F-E245-96DD-1856AD06CD4A}" presName="spacerB" presStyleCnt="0"/>
      <dgm:spPr/>
    </dgm:pt>
    <dgm:pt modelId="{B2632283-10F7-A945-B078-A79CF903C1AE}" type="pres">
      <dgm:prSet presAssocID="{F490FFED-2CBE-3245-BA19-129AEE4C5594}" presName="node" presStyleLbl="node1" presStyleIdx="1" presStyleCnt="3">
        <dgm:presLayoutVars>
          <dgm:bulletEnabled val="1"/>
        </dgm:presLayoutVars>
      </dgm:prSet>
      <dgm:spPr/>
    </dgm:pt>
    <dgm:pt modelId="{376EDAFE-96A6-9E41-9815-A428F6BCDA35}" type="pres">
      <dgm:prSet presAssocID="{1589AD55-7C6F-1A44-9CEE-058932C755C5}" presName="sibTransLast" presStyleLbl="sibTrans2D1" presStyleIdx="1" presStyleCnt="2"/>
      <dgm:spPr/>
    </dgm:pt>
    <dgm:pt modelId="{4BE4A9D5-C5A1-7B47-AF91-E40A4F94D24C}" type="pres">
      <dgm:prSet presAssocID="{1589AD55-7C6F-1A44-9CEE-058932C755C5}" presName="connectorText" presStyleLbl="sibTrans2D1" presStyleIdx="1" presStyleCnt="2"/>
      <dgm:spPr/>
    </dgm:pt>
    <dgm:pt modelId="{FABE8819-12FB-CB46-92C2-0BBD09B1A391}" type="pres">
      <dgm:prSet presAssocID="{1589AD55-7C6F-1A44-9CEE-058932C755C5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F711A720-C405-B44E-8966-F1610BC14B8C}" type="presOf" srcId="{D03831FB-E0FD-1F4D-ABA1-5D50ED54EB3F}" destId="{4BE4A9D5-C5A1-7B47-AF91-E40A4F94D24C}" srcOrd="1" destOrd="0" presId="urn:microsoft.com/office/officeart/2005/8/layout/equation2"/>
    <dgm:cxn modelId="{2826912C-5F73-6444-B0B5-9B31C5F24A0F}" type="presOf" srcId="{1589AD55-7C6F-1A44-9CEE-058932C755C5}" destId="{35F61929-16F3-D84A-BCBF-0F3C8EBB3530}" srcOrd="0" destOrd="0" presId="urn:microsoft.com/office/officeart/2005/8/layout/equation2"/>
    <dgm:cxn modelId="{1B628544-2664-674F-BEED-FCA384B4D187}" srcId="{1589AD55-7C6F-1A44-9CEE-058932C755C5}" destId="{3E8D6517-B44B-044D-AA63-22377C12404E}" srcOrd="0" destOrd="0" parTransId="{FC9F0B41-CA5A-CA45-A5FA-555A90E0B80A}" sibTransId="{B7E0FE70-CA4F-E245-96DD-1856AD06CD4A}"/>
    <dgm:cxn modelId="{1D6A7D45-17DA-7C49-8CE0-4C68D813B4FB}" type="presOf" srcId="{F490FFED-2CBE-3245-BA19-129AEE4C5594}" destId="{B2632283-10F7-A945-B078-A79CF903C1AE}" srcOrd="0" destOrd="0" presId="urn:microsoft.com/office/officeart/2005/8/layout/equation2"/>
    <dgm:cxn modelId="{23F04560-8DA6-F24E-A196-6A2208D23E6B}" type="presOf" srcId="{CEFCE1AA-ADB3-BF42-A510-5B4AFB7EBD62}" destId="{FABE8819-12FB-CB46-92C2-0BBD09B1A391}" srcOrd="0" destOrd="0" presId="urn:microsoft.com/office/officeart/2005/8/layout/equation2"/>
    <dgm:cxn modelId="{04425261-EDB9-DE48-8075-C6E56BE166C0}" srcId="{1589AD55-7C6F-1A44-9CEE-058932C755C5}" destId="{CEFCE1AA-ADB3-BF42-A510-5B4AFB7EBD62}" srcOrd="2" destOrd="0" parTransId="{6A7C7476-A277-794A-BE3E-55203568580C}" sibTransId="{38B5D8C1-76D6-D44D-984E-FB14F5C43CC5}"/>
    <dgm:cxn modelId="{EDBD9B93-FAF6-4E46-BAAC-690CBFF4FD7C}" type="presOf" srcId="{B7E0FE70-CA4F-E245-96DD-1856AD06CD4A}" destId="{511592B5-CE16-D042-A2A9-BC4D2E662567}" srcOrd="0" destOrd="0" presId="urn:microsoft.com/office/officeart/2005/8/layout/equation2"/>
    <dgm:cxn modelId="{19B1B2AC-4A20-1640-82FD-B92CACDA4240}" srcId="{1589AD55-7C6F-1A44-9CEE-058932C755C5}" destId="{F490FFED-2CBE-3245-BA19-129AEE4C5594}" srcOrd="1" destOrd="0" parTransId="{397EBAD2-F42A-6B44-8291-828B69B0813B}" sibTransId="{D03831FB-E0FD-1F4D-ABA1-5D50ED54EB3F}"/>
    <dgm:cxn modelId="{EFA856B8-AECE-6E4B-8248-3382756F7E7C}" type="presOf" srcId="{D03831FB-E0FD-1F4D-ABA1-5D50ED54EB3F}" destId="{376EDAFE-96A6-9E41-9815-A428F6BCDA35}" srcOrd="0" destOrd="0" presId="urn:microsoft.com/office/officeart/2005/8/layout/equation2"/>
    <dgm:cxn modelId="{3F29DEEF-63C9-484A-8F6B-CBE427694F18}" type="presOf" srcId="{3E8D6517-B44B-044D-AA63-22377C12404E}" destId="{572D9D3E-5DDF-6D4A-9E73-A3A43E0EC400}" srcOrd="0" destOrd="0" presId="urn:microsoft.com/office/officeart/2005/8/layout/equation2"/>
    <dgm:cxn modelId="{4FDDCF9F-05D0-1E44-A5DF-96748FACF58C}" type="presParOf" srcId="{35F61929-16F3-D84A-BCBF-0F3C8EBB3530}" destId="{7042F8C3-F4AF-894A-9A4A-166B65AECC19}" srcOrd="0" destOrd="0" presId="urn:microsoft.com/office/officeart/2005/8/layout/equation2"/>
    <dgm:cxn modelId="{9EADA2A0-5B66-BC47-826D-A898AF66F27A}" type="presParOf" srcId="{7042F8C3-F4AF-894A-9A4A-166B65AECC19}" destId="{572D9D3E-5DDF-6D4A-9E73-A3A43E0EC400}" srcOrd="0" destOrd="0" presId="urn:microsoft.com/office/officeart/2005/8/layout/equation2"/>
    <dgm:cxn modelId="{8DFBC6FA-956E-BB44-80E8-2939EEBD379E}" type="presParOf" srcId="{7042F8C3-F4AF-894A-9A4A-166B65AECC19}" destId="{CE5D2C62-E83D-1D44-A7AB-94489302EEF6}" srcOrd="1" destOrd="0" presId="urn:microsoft.com/office/officeart/2005/8/layout/equation2"/>
    <dgm:cxn modelId="{F3E07BDC-7FC6-2E49-BB9D-1F69382E56AB}" type="presParOf" srcId="{7042F8C3-F4AF-894A-9A4A-166B65AECC19}" destId="{511592B5-CE16-D042-A2A9-BC4D2E662567}" srcOrd="2" destOrd="0" presId="urn:microsoft.com/office/officeart/2005/8/layout/equation2"/>
    <dgm:cxn modelId="{69678519-33BC-5746-892E-2CF2ABCC1EC4}" type="presParOf" srcId="{7042F8C3-F4AF-894A-9A4A-166B65AECC19}" destId="{F27A191C-1F9F-6F4A-8EEF-91005DC460F6}" srcOrd="3" destOrd="0" presId="urn:microsoft.com/office/officeart/2005/8/layout/equation2"/>
    <dgm:cxn modelId="{5FE3AD2F-1A2F-A341-B833-70E3155C27C4}" type="presParOf" srcId="{7042F8C3-F4AF-894A-9A4A-166B65AECC19}" destId="{B2632283-10F7-A945-B078-A79CF903C1AE}" srcOrd="4" destOrd="0" presId="urn:microsoft.com/office/officeart/2005/8/layout/equation2"/>
    <dgm:cxn modelId="{863E2FF6-DD1F-FA4D-BFA6-46148F92D1A0}" type="presParOf" srcId="{35F61929-16F3-D84A-BCBF-0F3C8EBB3530}" destId="{376EDAFE-96A6-9E41-9815-A428F6BCDA35}" srcOrd="1" destOrd="0" presId="urn:microsoft.com/office/officeart/2005/8/layout/equation2"/>
    <dgm:cxn modelId="{44C2AB66-1D2F-6A4A-8C41-ABEF41F0DA88}" type="presParOf" srcId="{376EDAFE-96A6-9E41-9815-A428F6BCDA35}" destId="{4BE4A9D5-C5A1-7B47-AF91-E40A4F94D24C}" srcOrd="0" destOrd="0" presId="urn:microsoft.com/office/officeart/2005/8/layout/equation2"/>
    <dgm:cxn modelId="{B2D7F4B8-15F8-214B-AD35-982B93E9C767}" type="presParOf" srcId="{35F61929-16F3-D84A-BCBF-0F3C8EBB3530}" destId="{FABE8819-12FB-CB46-92C2-0BBD09B1A391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79E14-1913-C84A-BFCF-61A5CB513B10}">
      <dsp:nvSpPr>
        <dsp:cNvPr id="0" name=""/>
        <dsp:cNvSpPr/>
      </dsp:nvSpPr>
      <dsp:spPr>
        <a:xfrm rot="10800000">
          <a:off x="984567" y="3261"/>
          <a:ext cx="3399313" cy="513396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39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Учебники и монографии</a:t>
          </a:r>
        </a:p>
      </dsp:txBody>
      <dsp:txXfrm rot="10800000">
        <a:off x="1112916" y="3261"/>
        <a:ext cx="3270964" cy="513396"/>
      </dsp:txXfrm>
    </dsp:sp>
    <dsp:sp modelId="{F6F12E18-FD36-4A44-9D18-89B553512380}">
      <dsp:nvSpPr>
        <dsp:cNvPr id="0" name=""/>
        <dsp:cNvSpPr/>
      </dsp:nvSpPr>
      <dsp:spPr>
        <a:xfrm>
          <a:off x="727869" y="3261"/>
          <a:ext cx="513396" cy="5133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8B4387-0C39-4641-8E88-FE8DA26EC7AB}">
      <dsp:nvSpPr>
        <dsp:cNvPr id="0" name=""/>
        <dsp:cNvSpPr/>
      </dsp:nvSpPr>
      <dsp:spPr>
        <a:xfrm rot="10800000">
          <a:off x="984567" y="669911"/>
          <a:ext cx="3399313" cy="513396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39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Эксклюзивные издательства</a:t>
          </a:r>
        </a:p>
      </dsp:txBody>
      <dsp:txXfrm rot="10800000">
        <a:off x="1112916" y="669911"/>
        <a:ext cx="3270964" cy="513396"/>
      </dsp:txXfrm>
    </dsp:sp>
    <dsp:sp modelId="{A53FBF1B-5F17-E44D-A47F-5D80D049FE21}">
      <dsp:nvSpPr>
        <dsp:cNvPr id="0" name=""/>
        <dsp:cNvSpPr/>
      </dsp:nvSpPr>
      <dsp:spPr>
        <a:xfrm>
          <a:off x="727869" y="669911"/>
          <a:ext cx="513396" cy="51339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D92A87-447E-B445-860D-AC5027CEE926}">
      <dsp:nvSpPr>
        <dsp:cNvPr id="0" name=""/>
        <dsp:cNvSpPr/>
      </dsp:nvSpPr>
      <dsp:spPr>
        <a:xfrm rot="10800000">
          <a:off x="984567" y="1336560"/>
          <a:ext cx="3399313" cy="513396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39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Собственные издания </a:t>
          </a:r>
          <a:r>
            <a:rPr lang="ru-RU" sz="1400" kern="1200" dirty="0" err="1"/>
            <a:t>Директ</a:t>
          </a:r>
          <a:r>
            <a:rPr lang="ru-RU" sz="1400" kern="1200" dirty="0"/>
            <a:t>-Медиа</a:t>
          </a:r>
        </a:p>
      </dsp:txBody>
      <dsp:txXfrm rot="10800000">
        <a:off x="1112916" y="1336560"/>
        <a:ext cx="3270964" cy="513396"/>
      </dsp:txXfrm>
    </dsp:sp>
    <dsp:sp modelId="{01B402E2-372D-4446-B95C-3060CA72C726}">
      <dsp:nvSpPr>
        <dsp:cNvPr id="0" name=""/>
        <dsp:cNvSpPr/>
      </dsp:nvSpPr>
      <dsp:spPr>
        <a:xfrm>
          <a:off x="727869" y="1336560"/>
          <a:ext cx="513396" cy="51339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3547BE-0C94-FF43-BF72-3A9D871034DE}">
      <dsp:nvSpPr>
        <dsp:cNvPr id="0" name=""/>
        <dsp:cNvSpPr/>
      </dsp:nvSpPr>
      <dsp:spPr>
        <a:xfrm rot="10800000">
          <a:off x="984567" y="2003209"/>
          <a:ext cx="3399313" cy="513396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39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Научная литература</a:t>
          </a:r>
        </a:p>
      </dsp:txBody>
      <dsp:txXfrm rot="10800000">
        <a:off x="1112916" y="2003209"/>
        <a:ext cx="3270964" cy="513396"/>
      </dsp:txXfrm>
    </dsp:sp>
    <dsp:sp modelId="{8E5362FB-62EC-1C48-A39D-518E131AF00D}">
      <dsp:nvSpPr>
        <dsp:cNvPr id="0" name=""/>
        <dsp:cNvSpPr/>
      </dsp:nvSpPr>
      <dsp:spPr>
        <a:xfrm>
          <a:off x="727869" y="2003209"/>
          <a:ext cx="513396" cy="51339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6641E8-77E1-9B4D-B4C3-88B5504ABD5C}">
      <dsp:nvSpPr>
        <dsp:cNvPr id="0" name=""/>
        <dsp:cNvSpPr/>
      </dsp:nvSpPr>
      <dsp:spPr>
        <a:xfrm rot="10800000">
          <a:off x="984567" y="2693194"/>
          <a:ext cx="3399313" cy="466723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39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Оригиналы и первоисточники</a:t>
          </a:r>
        </a:p>
      </dsp:txBody>
      <dsp:txXfrm rot="10800000">
        <a:off x="1101248" y="2693194"/>
        <a:ext cx="3282632" cy="466723"/>
      </dsp:txXfrm>
    </dsp:sp>
    <dsp:sp modelId="{2E7B359A-467C-EA4B-967E-12C759AC4A3A}">
      <dsp:nvSpPr>
        <dsp:cNvPr id="0" name=""/>
        <dsp:cNvSpPr/>
      </dsp:nvSpPr>
      <dsp:spPr>
        <a:xfrm>
          <a:off x="727869" y="2669858"/>
          <a:ext cx="513396" cy="51339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5DCC46-27B7-9A43-8429-332AC460CC72}">
      <dsp:nvSpPr>
        <dsp:cNvPr id="0" name=""/>
        <dsp:cNvSpPr/>
      </dsp:nvSpPr>
      <dsp:spPr>
        <a:xfrm rot="10800000">
          <a:off x="984567" y="3336507"/>
          <a:ext cx="3399313" cy="513396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39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Коллекционная научная классика</a:t>
          </a:r>
        </a:p>
      </dsp:txBody>
      <dsp:txXfrm rot="10800000">
        <a:off x="1112916" y="3336507"/>
        <a:ext cx="3270964" cy="513396"/>
      </dsp:txXfrm>
    </dsp:sp>
    <dsp:sp modelId="{C02D4A68-AA74-DF43-934E-26D67BD44BBD}">
      <dsp:nvSpPr>
        <dsp:cNvPr id="0" name=""/>
        <dsp:cNvSpPr/>
      </dsp:nvSpPr>
      <dsp:spPr>
        <a:xfrm>
          <a:off x="727869" y="3336507"/>
          <a:ext cx="513396" cy="513396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EFA811-60E6-2643-9430-B4467480AE92}">
      <dsp:nvSpPr>
        <dsp:cNvPr id="0" name=""/>
        <dsp:cNvSpPr/>
      </dsp:nvSpPr>
      <dsp:spPr>
        <a:xfrm rot="10800000">
          <a:off x="984567" y="4003156"/>
          <a:ext cx="3399313" cy="513396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39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Периодика-</a:t>
          </a:r>
          <a:r>
            <a:rPr lang="en-US" sz="1400" kern="1200" dirty="0"/>
            <a:t>BEST</a:t>
          </a:r>
          <a:endParaRPr lang="ru-RU" sz="1400" kern="1200" dirty="0"/>
        </a:p>
      </dsp:txBody>
      <dsp:txXfrm rot="10800000">
        <a:off x="1112916" y="4003156"/>
        <a:ext cx="3270964" cy="513396"/>
      </dsp:txXfrm>
    </dsp:sp>
    <dsp:sp modelId="{A819A5B6-C99C-364C-B826-BD6C24742A2A}">
      <dsp:nvSpPr>
        <dsp:cNvPr id="0" name=""/>
        <dsp:cNvSpPr/>
      </dsp:nvSpPr>
      <dsp:spPr>
        <a:xfrm>
          <a:off x="727869" y="4003156"/>
          <a:ext cx="513396" cy="513396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4B5EF9-23C1-0E44-A515-42ADEE01CF9B}">
      <dsp:nvSpPr>
        <dsp:cNvPr id="0" name=""/>
        <dsp:cNvSpPr/>
      </dsp:nvSpPr>
      <dsp:spPr>
        <a:xfrm rot="10800000">
          <a:off x="984567" y="4669805"/>
          <a:ext cx="3399313" cy="513396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39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Студенческие работы</a:t>
          </a:r>
        </a:p>
      </dsp:txBody>
      <dsp:txXfrm rot="10800000">
        <a:off x="1112916" y="4669805"/>
        <a:ext cx="3270964" cy="513396"/>
      </dsp:txXfrm>
    </dsp:sp>
    <dsp:sp modelId="{A2DEFBA9-E904-C544-81AB-A0CA9D94C9F3}">
      <dsp:nvSpPr>
        <dsp:cNvPr id="0" name=""/>
        <dsp:cNvSpPr/>
      </dsp:nvSpPr>
      <dsp:spPr>
        <a:xfrm>
          <a:off x="727869" y="4669805"/>
          <a:ext cx="513396" cy="513396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1FD0D1-AB9B-CF4E-AF4C-D666C7FD4583}">
      <dsp:nvSpPr>
        <dsp:cNvPr id="0" name=""/>
        <dsp:cNvSpPr/>
      </dsp:nvSpPr>
      <dsp:spPr>
        <a:xfrm rot="10800000">
          <a:off x="984567" y="5336454"/>
          <a:ext cx="3399313" cy="513396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39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Мультимедийные </a:t>
          </a:r>
          <a:r>
            <a:rPr lang="ru-RU" sz="1400" kern="1200" dirty="0" err="1"/>
            <a:t>допматериалы</a:t>
          </a:r>
          <a:endParaRPr lang="ru-RU" sz="1400" kern="1200" dirty="0"/>
        </a:p>
      </dsp:txBody>
      <dsp:txXfrm rot="10800000">
        <a:off x="1112916" y="5336454"/>
        <a:ext cx="3270964" cy="513396"/>
      </dsp:txXfrm>
    </dsp:sp>
    <dsp:sp modelId="{461ADC80-2561-D14E-BECF-648AD3A3EA6E}">
      <dsp:nvSpPr>
        <dsp:cNvPr id="0" name=""/>
        <dsp:cNvSpPr/>
      </dsp:nvSpPr>
      <dsp:spPr>
        <a:xfrm>
          <a:off x="727869" y="5336454"/>
          <a:ext cx="513396" cy="513396"/>
        </a:xfrm>
        <a:prstGeom prst="ellipse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D9D3E-5DDF-6D4A-9E73-A3A43E0EC400}">
      <dsp:nvSpPr>
        <dsp:cNvPr id="0" name=""/>
        <dsp:cNvSpPr/>
      </dsp:nvSpPr>
      <dsp:spPr>
        <a:xfrm>
          <a:off x="3502" y="171054"/>
          <a:ext cx="1243494" cy="12434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Выбор кафедры</a:t>
          </a:r>
        </a:p>
      </dsp:txBody>
      <dsp:txXfrm>
        <a:off x="185607" y="353159"/>
        <a:ext cx="879284" cy="879284"/>
      </dsp:txXfrm>
    </dsp:sp>
    <dsp:sp modelId="{511592B5-CE16-D042-A2A9-BC4D2E662567}">
      <dsp:nvSpPr>
        <dsp:cNvPr id="0" name=""/>
        <dsp:cNvSpPr/>
      </dsp:nvSpPr>
      <dsp:spPr>
        <a:xfrm>
          <a:off x="264636" y="1515521"/>
          <a:ext cx="721226" cy="721226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360235" y="1791318"/>
        <a:ext cx="530028" cy="169632"/>
      </dsp:txXfrm>
    </dsp:sp>
    <dsp:sp modelId="{B2632283-10F7-A945-B078-A79CF903C1AE}">
      <dsp:nvSpPr>
        <dsp:cNvPr id="0" name=""/>
        <dsp:cNvSpPr/>
      </dsp:nvSpPr>
      <dsp:spPr>
        <a:xfrm>
          <a:off x="3502" y="2337719"/>
          <a:ext cx="1243494" cy="12434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Рекомендации библиотеки</a:t>
          </a:r>
        </a:p>
      </dsp:txBody>
      <dsp:txXfrm>
        <a:off x="185607" y="2519824"/>
        <a:ext cx="879284" cy="879284"/>
      </dsp:txXfrm>
    </dsp:sp>
    <dsp:sp modelId="{376EDAFE-96A6-9E41-9815-A428F6BCDA35}">
      <dsp:nvSpPr>
        <dsp:cNvPr id="0" name=""/>
        <dsp:cNvSpPr/>
      </dsp:nvSpPr>
      <dsp:spPr>
        <a:xfrm>
          <a:off x="1433521" y="1644844"/>
          <a:ext cx="395431" cy="46257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1433521" y="1737360"/>
        <a:ext cx="276802" cy="277547"/>
      </dsp:txXfrm>
    </dsp:sp>
    <dsp:sp modelId="{FABE8819-12FB-CB46-92C2-0BBD09B1A391}">
      <dsp:nvSpPr>
        <dsp:cNvPr id="0" name=""/>
        <dsp:cNvSpPr/>
      </dsp:nvSpPr>
      <dsp:spPr>
        <a:xfrm>
          <a:off x="1993094" y="632639"/>
          <a:ext cx="2486989" cy="2486989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ЭБС</a:t>
          </a:r>
        </a:p>
      </dsp:txBody>
      <dsp:txXfrm>
        <a:off x="2357305" y="996850"/>
        <a:ext cx="1758567" cy="1758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D75E2-4650-DC42-895B-3BE1CE5CC789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37E44-4D44-1646-B51B-359037DB37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692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0E1BAC5C-8881-4244-9A4C-F47B13889127}" type="slidenum">
              <a:rPr kumimoji="0" lang="ru-RU" sz="1200">
                <a:latin typeface="Calibri" charset="0"/>
              </a:rPr>
              <a:pPr/>
              <a:t>7</a:t>
            </a:fld>
            <a:endParaRPr kumimoji="0" lang="ru-RU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92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67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177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27AE53-1AF4-124F-960D-371A542EC6FB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67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E294C-7927-D442-90E1-83D13A20F648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25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A9E9-677B-4ED6-B4E9-815B61FFD3DA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C551B-A19D-4D70-AFD8-18A4BEB2894D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432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A9E9-677B-4ED6-B4E9-815B61FFD3DA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C551B-A19D-4D70-AFD8-18A4BEB28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027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A9E9-677B-4ED6-B4E9-815B61FFD3DA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C551B-A19D-4D70-AFD8-18A4BEB28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069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6883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5088715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7"/>
            <a:ext cx="5086539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163884-9E6C-6944-BD5F-81BCEBABC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737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063397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163884-9E6C-6944-BD5F-81BCEBABC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19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A9E9-677B-4ED6-B4E9-815B61FFD3DA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C551B-A19D-4D70-AFD8-18A4BEB28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47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A9E9-677B-4ED6-B4E9-815B61FFD3DA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C551B-A19D-4D70-AFD8-18A4BEB2894D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09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A9E9-677B-4ED6-B4E9-815B61FFD3DA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C551B-A19D-4D70-AFD8-18A4BEB28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599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A9E9-677B-4ED6-B4E9-815B61FFD3DA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C551B-A19D-4D70-AFD8-18A4BEB28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356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A9E9-677B-4ED6-B4E9-815B61FFD3DA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C551B-A19D-4D70-AFD8-18A4BEB28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98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A9E9-677B-4ED6-B4E9-815B61FFD3DA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C551B-A19D-4D70-AFD8-18A4BEB28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14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F2FA9E9-677B-4ED6-B4E9-815B61FFD3DA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9C551B-A19D-4D70-AFD8-18A4BEB28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80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A9E9-677B-4ED6-B4E9-815B61FFD3DA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C551B-A19D-4D70-AFD8-18A4BEB28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37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F2FA9E9-677B-4ED6-B4E9-815B61FFD3DA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29C551B-A19D-4D70-AFD8-18A4BEB2894D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91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D9AF5-5760-4D8E-9EA7-7CD9419D79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ЭБС и базы данных профессионального контента</a:t>
            </a:r>
            <a:r>
              <a:rPr lang="ru-RU" dirty="0"/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638108-DB6B-41E1-8870-6B4485B14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19"/>
            <a:ext cx="4060528" cy="1787525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Костюк К.Н.</a:t>
            </a:r>
          </a:p>
          <a:p>
            <a:r>
              <a:rPr lang="ru-RU" dirty="0"/>
              <a:t>Ген. директор издательства «Директ-Медиа»</a:t>
            </a:r>
          </a:p>
          <a:p>
            <a:r>
              <a:rPr lang="ru-RU" dirty="0"/>
              <a:t>Южный федеральный университет</a:t>
            </a:r>
          </a:p>
          <a:p>
            <a:r>
              <a:rPr lang="ru-RU" dirty="0"/>
              <a:t>Ростов-на-дону</a:t>
            </a:r>
          </a:p>
          <a:p>
            <a:r>
              <a:rPr lang="ru-RU" dirty="0"/>
              <a:t>11 апреля 2019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222B413-BDDF-9D42-9574-000CF3F6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50" y="5145557"/>
            <a:ext cx="6732961" cy="1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504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3200400" cy="1660634"/>
          </a:xfrm>
        </p:spPr>
        <p:txBody>
          <a:bodyPr>
            <a:normAutofit/>
          </a:bodyPr>
          <a:lstStyle/>
          <a:p>
            <a:r>
              <a:rPr lang="ru-RU" dirty="0"/>
              <a:t>Академическая базовая коллекция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5099050" y="273051"/>
          <a:ext cx="511175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>
            <a:extLst>
              <a:ext uri="{FF2B5EF4-FFF2-40B4-BE49-F238E27FC236}">
                <a16:creationId xmlns:a16="http://schemas.microsoft.com/office/drawing/2014/main" id="{29EE98DE-38B9-4C05-A177-163A5940E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744717"/>
            <a:ext cx="3200400" cy="456048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Принципы подхода к формированию базовой коллекции:</a:t>
            </a:r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ru-RU" dirty="0"/>
              <a:t>Ценный, значимый, качественный контент, используемый в учебном процессе и научных исследованиях.</a:t>
            </a:r>
          </a:p>
          <a:p>
            <a:pPr marL="342900" indent="-342900">
              <a:buAutoNum type="arabicPeriod"/>
            </a:pPr>
            <a:r>
              <a:rPr lang="ru-RU" dirty="0"/>
              <a:t>«Не только учебники» – это не только учебный, но и дополнительный, развивающий контент для саморазвития и самостоятельной научной работы.</a:t>
            </a:r>
          </a:p>
          <a:p>
            <a:pPr marL="342900" indent="-342900">
              <a:buAutoNum type="arabicPeriod"/>
            </a:pPr>
            <a:r>
              <a:rPr lang="ru-RU" dirty="0"/>
              <a:t>Все виды классического контента, имеющие неувядаемую ценность.</a:t>
            </a:r>
          </a:p>
          <a:p>
            <a:pPr marL="342900" indent="-342900">
              <a:buAutoNum type="arabicPeriod"/>
            </a:pPr>
            <a:r>
              <a:rPr lang="ru-RU" dirty="0"/>
              <a:t>Ресурсы открытого доступа, которые проверены на качество по форме и содержанию.</a:t>
            </a:r>
          </a:p>
          <a:p>
            <a:pPr marL="342900" indent="-342900">
              <a:buAutoNum type="arabicPeriod"/>
            </a:pPr>
            <a:r>
              <a:rPr lang="ru-RU" dirty="0"/>
              <a:t>«Не только книжные издания» - та форма, которая удобна контенту в цифровой среде.</a:t>
            </a:r>
          </a:p>
        </p:txBody>
      </p:sp>
    </p:spTree>
    <p:extLst>
      <p:ext uri="{BB962C8B-B14F-4D97-AF65-F5344CB8AC3E}">
        <p14:creationId xmlns:p14="http://schemas.microsoft.com/office/powerpoint/2010/main" val="3162712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95600" y="82955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Издательские коллекции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92896"/>
            <a:ext cx="9144000" cy="3766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3304" y="1661899"/>
            <a:ext cx="8245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Издательские коллекции размещаются отдельно от базовой.</a:t>
            </a:r>
          </a:p>
          <a:p>
            <a:r>
              <a:rPr lang="ru-RU" sz="2400" i="1" dirty="0"/>
              <a:t>Представлено более 90 коллекций ведущих издательств!</a:t>
            </a:r>
          </a:p>
        </p:txBody>
      </p:sp>
    </p:spTree>
    <p:extLst>
      <p:ext uri="{BB962C8B-B14F-4D97-AF65-F5344CB8AC3E}">
        <p14:creationId xmlns:p14="http://schemas.microsoft.com/office/powerpoint/2010/main" val="198702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1265116575_titul6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362200"/>
            <a:ext cx="3364974" cy="3475016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Контент: все для общегуманитарного и профессионального циклов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13"/>
          </p:nvPr>
        </p:nvSpPr>
        <p:spPr>
          <a:xfrm>
            <a:off x="1828800" y="2286003"/>
            <a:ext cx="4648200" cy="36575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200" dirty="0"/>
              <a:t>ВСЕГО БОЛЕЕ 17 500 УЧЕБНИКОВ и 12</a:t>
            </a:r>
            <a:r>
              <a:rPr lang="en-US" sz="2200" dirty="0"/>
              <a:t> 0</a:t>
            </a:r>
            <a:r>
              <a:rPr lang="ru-RU" sz="2200" dirty="0"/>
              <a:t>00 МОНОГРАФИЙ</a:t>
            </a:r>
          </a:p>
          <a:p>
            <a:pPr marL="0" indent="0">
              <a:buNone/>
            </a:pPr>
            <a:r>
              <a:rPr lang="ru-RU" dirty="0"/>
              <a:t>Образовательная и научная литература составляет 70% контента.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Раздел Естественнонаучной литературы включает более 10 000 изданий. В Гуманитарной литературе – лидер.</a:t>
            </a:r>
          </a:p>
          <a:p>
            <a:pPr marL="0" indent="0">
              <a:buNone/>
            </a:pPr>
            <a:r>
              <a:rPr lang="ru-RU" sz="2200" dirty="0"/>
              <a:t>Адаптированная версия для СПО </a:t>
            </a:r>
            <a:r>
              <a:rPr lang="mr-IN" sz="2200" dirty="0"/>
              <a:t>–</a:t>
            </a:r>
            <a:r>
              <a:rPr lang="ru-RU" sz="2200" dirty="0"/>
              <a:t> более 500 специализированных изданий. </a:t>
            </a:r>
          </a:p>
        </p:txBody>
      </p:sp>
    </p:spTree>
    <p:extLst>
      <p:ext uri="{BB962C8B-B14F-4D97-AF65-F5344CB8AC3E}">
        <p14:creationId xmlns:p14="http://schemas.microsoft.com/office/powerpoint/2010/main" val="109340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Использование ЭБС в учебном процессе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Наполнение</a:t>
            </a:r>
            <a:r>
              <a:rPr lang="ru-RU" dirty="0"/>
              <a:t>: При том, что в ЭБС только 25% чистые учебники и монографии, 70% - это образовательная и научная литература. </a:t>
            </a:r>
          </a:p>
          <a:p>
            <a:r>
              <a:rPr lang="ru-RU" b="1" dirty="0"/>
              <a:t>Использование</a:t>
            </a:r>
            <a:r>
              <a:rPr lang="ru-RU" dirty="0"/>
              <a:t>: 56% - учебники и учебная литература. </a:t>
            </a:r>
          </a:p>
          <a:p>
            <a:r>
              <a:rPr lang="ru-RU" dirty="0"/>
              <a:t>83% всех учащихся зарегистрированы в ЭБС. </a:t>
            </a:r>
          </a:p>
          <a:p>
            <a:r>
              <a:rPr lang="ru-RU" dirty="0"/>
              <a:t>Более 31 млн. обращений в год.</a:t>
            </a:r>
          </a:p>
          <a:p>
            <a:r>
              <a:rPr lang="ru-RU" dirty="0"/>
              <a:t>ЭБС выполняет роль литературы для учебы и работы, а не для досуга.</a:t>
            </a:r>
          </a:p>
        </p:txBody>
      </p:sp>
      <p:graphicFrame>
        <p:nvGraphicFramePr>
          <p:cNvPr id="8" name="Объект 4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7439275" y="2061845"/>
          <a:ext cx="4649788" cy="344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1936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143672" y="548680"/>
            <a:ext cx="6635750" cy="850106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Calibri" charset="0"/>
              </a:rPr>
              <a:t>Личный кабинет преподавателя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2855641" y="3140968"/>
            <a:ext cx="7210425" cy="3312368"/>
          </a:xfrm>
        </p:spPr>
        <p:txBody>
          <a:bodyPr>
            <a:normAutofit fontScale="92500" lnSpcReduction="20000"/>
          </a:bodyPr>
          <a:lstStyle/>
          <a:p>
            <a:pPr>
              <a:buBlip>
                <a:blip r:embed="rId2"/>
              </a:buBlip>
            </a:pPr>
            <a:r>
              <a:rPr lang="ru-RU" sz="2400" dirty="0">
                <a:latin typeface="Calibri" charset="0"/>
              </a:rPr>
              <a:t>Мой вуз: информация о вузе, кафедре и преподавателе</a:t>
            </a:r>
          </a:p>
          <a:p>
            <a:pPr>
              <a:buBlip>
                <a:blip r:embed="rId2"/>
              </a:buBlip>
            </a:pPr>
            <a:r>
              <a:rPr lang="ru-RU" sz="2400" dirty="0">
                <a:latin typeface="Calibri" charset="0"/>
              </a:rPr>
              <a:t>Моя библиотека: читаемые книги</a:t>
            </a:r>
          </a:p>
          <a:p>
            <a:pPr>
              <a:buBlip>
                <a:blip r:embed="rId2"/>
              </a:buBlip>
            </a:pPr>
            <a:r>
              <a:rPr lang="ru-RU" sz="2400" dirty="0">
                <a:latin typeface="Calibri" charset="0"/>
              </a:rPr>
              <a:t>Мои публикации: загруженные книги</a:t>
            </a:r>
          </a:p>
          <a:p>
            <a:pPr>
              <a:buBlip>
                <a:blip r:embed="rId2"/>
              </a:buBlip>
            </a:pPr>
            <a:r>
              <a:rPr lang="ru-RU" sz="2400" dirty="0">
                <a:latin typeface="Calibri" charset="0"/>
              </a:rPr>
              <a:t>Область научных интересов</a:t>
            </a:r>
          </a:p>
          <a:p>
            <a:pPr>
              <a:buBlip>
                <a:blip r:embed="rId2"/>
              </a:buBlip>
            </a:pPr>
            <a:r>
              <a:rPr lang="ru-RU" sz="2400" dirty="0">
                <a:latin typeface="Calibri" charset="0"/>
              </a:rPr>
              <a:t>Цитатник</a:t>
            </a:r>
          </a:p>
          <a:p>
            <a:pPr>
              <a:buBlip>
                <a:blip r:embed="rId2"/>
              </a:buBlip>
            </a:pPr>
            <a:r>
              <a:rPr lang="ru-RU" sz="2400" dirty="0">
                <a:latin typeface="Calibri" charset="0"/>
              </a:rPr>
              <a:t>Закладки</a:t>
            </a:r>
          </a:p>
          <a:p>
            <a:pPr>
              <a:buBlip>
                <a:blip r:embed="rId2"/>
              </a:buBlip>
            </a:pPr>
            <a:r>
              <a:rPr lang="ru-RU" sz="2400" dirty="0">
                <a:latin typeface="Calibri" charset="0"/>
              </a:rPr>
              <a:t>Мои события: история действий, </a:t>
            </a:r>
            <a:r>
              <a:rPr lang="ru-RU" sz="2400" dirty="0" err="1">
                <a:latin typeface="Calibri" charset="0"/>
              </a:rPr>
              <a:t>межкафедральная</a:t>
            </a:r>
            <a:r>
              <a:rPr lang="ru-RU" sz="2400" dirty="0">
                <a:latin typeface="Calibri" charset="0"/>
              </a:rPr>
              <a:t> коммуникация</a:t>
            </a:r>
          </a:p>
          <a:p>
            <a:pPr>
              <a:buBlip>
                <a:blip r:embed="rId2"/>
              </a:buBlip>
            </a:pPr>
            <a:endParaRPr lang="ru-RU" sz="2400" dirty="0">
              <a:latin typeface="Calibri" charset="0"/>
            </a:endParaRPr>
          </a:p>
          <a:p>
            <a:pPr>
              <a:buBlip>
                <a:blip r:embed="rId2"/>
              </a:buBlip>
            </a:pPr>
            <a:endParaRPr lang="ru-RU" sz="2400" dirty="0">
              <a:latin typeface="Calibri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78D607-78FD-44D0-A32C-07C89970D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856" y="2060849"/>
            <a:ext cx="9144000" cy="102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87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143672" y="274638"/>
            <a:ext cx="7067128" cy="969326"/>
          </a:xfrm>
        </p:spPr>
        <p:txBody>
          <a:bodyPr>
            <a:normAutofit/>
          </a:bodyPr>
          <a:lstStyle/>
          <a:p>
            <a:r>
              <a:rPr lang="ru-RU" sz="3200" b="1" dirty="0"/>
              <a:t>Наши принципы: Больше, чем ЭБС!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1647" y="1841939"/>
            <a:ext cx="7843468" cy="4369675"/>
          </a:xfr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rPr lang="ru-RU" sz="2400" dirty="0"/>
              <a:t>Больше, чем книга: Электронная книга должна содержать больше, чем традиционная книга, быть удобной и современной.</a:t>
            </a:r>
          </a:p>
          <a:p>
            <a:pPr>
              <a:buBlip>
                <a:blip r:embed="rId2"/>
              </a:buBlip>
            </a:pPr>
            <a:r>
              <a:rPr lang="ru-RU" sz="2400" dirty="0"/>
              <a:t>Интегрированная с ЭБС Информационно-образовательная среда: не книгами едиными</a:t>
            </a:r>
          </a:p>
          <a:p>
            <a:pPr>
              <a:buBlip>
                <a:blip r:embed="rId2"/>
              </a:buBlip>
            </a:pPr>
            <a:r>
              <a:rPr lang="ru-RU" sz="2400" dirty="0"/>
              <a:t>Мультимедиа в образовании: использование разнообразного мультимедийного контента и интерактивных сервисов</a:t>
            </a:r>
          </a:p>
          <a:p>
            <a:pPr>
              <a:buBlip>
                <a:blip r:embed="rId2"/>
              </a:buBlip>
            </a:pPr>
            <a:r>
              <a:rPr lang="ru-RU" sz="2400" dirty="0"/>
              <a:t>Поддерживаем студенческую науку и продвигаем преподавателей</a:t>
            </a:r>
          </a:p>
          <a:p>
            <a:pPr>
              <a:buBlip>
                <a:blip r:embed="rId2"/>
              </a:buBlip>
            </a:pPr>
            <a:r>
              <a:rPr lang="ru-RU" sz="2400" dirty="0"/>
              <a:t>Гибкие модели комплектования: качество/количество = 5!</a:t>
            </a:r>
          </a:p>
        </p:txBody>
      </p:sp>
    </p:spTree>
    <p:extLst>
      <p:ext uri="{BB962C8B-B14F-4D97-AF65-F5344CB8AC3E}">
        <p14:creationId xmlns:p14="http://schemas.microsoft.com/office/powerpoint/2010/main" val="3292075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52F5C-8311-FF42-8298-89E2BD24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ИННОВАЦИОННЫЕ СЕРВИСЫ ЭБС - 2019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64027F-2915-5646-B815-D624D3D7D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336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08294-DE72-A941-9FD0-A78A2138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Углубление интеграции ЭБС с учебным процессом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CDED88-2914-0B4E-A57E-7899B0720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Задача сервисов ЭБС – оцифровка (автоматизация) базовых образовательных процессов университета.</a:t>
            </a:r>
          </a:p>
          <a:p>
            <a:pPr marL="0" indent="0">
              <a:buNone/>
            </a:pPr>
            <a:r>
              <a:rPr lang="ru-RU" dirty="0"/>
              <a:t>Ужесточаются требования к связи ЭБС с учебными программами вуза. Каждая дисциплина должна иметь информационное обеспечение в виде учебника.</a:t>
            </a:r>
          </a:p>
          <a:p>
            <a:r>
              <a:rPr lang="ru-RU" dirty="0">
                <a:solidFill>
                  <a:srgbClr val="7030A0"/>
                </a:solidFill>
              </a:rPr>
              <a:t>Потребность №1: Аккредитация</a:t>
            </a:r>
          </a:p>
          <a:p>
            <a:r>
              <a:rPr lang="ru-RU" dirty="0">
                <a:solidFill>
                  <a:srgbClr val="7030A0"/>
                </a:solidFill>
              </a:rPr>
              <a:t>Потребность №2: Поиск литературы для РПД преподавателя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= Потребность в готовом решении, системе, которая проанализирует РПД вуза и предоставит список имеющихся изданий или их замен; или предоставит готовый список литературы для дисциплины. </a:t>
            </a:r>
          </a:p>
        </p:txBody>
      </p:sp>
    </p:spTree>
    <p:extLst>
      <p:ext uri="{BB962C8B-B14F-4D97-AF65-F5344CB8AC3E}">
        <p14:creationId xmlns:p14="http://schemas.microsoft.com/office/powerpoint/2010/main" val="2996573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2522E-416A-7B48-B9B9-75E86090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5274"/>
            <a:ext cx="10396883" cy="1158140"/>
          </a:xfrm>
        </p:spPr>
        <p:txBody>
          <a:bodyPr/>
          <a:lstStyle/>
          <a:p>
            <a:r>
              <a:rPr lang="ru-RU" sz="3266" dirty="0"/>
              <a:t>«Университетская библиотека онлайн»: индивидуализация сервисов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A12BB8-062C-D44C-8A00-F2FDCDB676C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633" dirty="0">
                <a:solidFill>
                  <a:srgbClr val="7030A0"/>
                </a:solidFill>
              </a:rPr>
              <a:t>Мы поставили задачу отойти от принципа пакетного, коллекционного комплектования для индивидуального комплектования вуза по дисциплинам.</a:t>
            </a:r>
          </a:p>
          <a:p>
            <a:pPr marL="0" indent="0">
              <a:buNone/>
            </a:pPr>
            <a:r>
              <a:rPr lang="ru-RU" sz="1633" dirty="0">
                <a:solidFill>
                  <a:srgbClr val="7030A0"/>
                </a:solidFill>
              </a:rPr>
              <a:t>Интеллектуальная система </a:t>
            </a:r>
            <a:r>
              <a:rPr lang="ru-RU" sz="1633" dirty="0" err="1">
                <a:solidFill>
                  <a:srgbClr val="7030A0"/>
                </a:solidFill>
              </a:rPr>
              <a:t>книгообеспеченности</a:t>
            </a:r>
            <a:r>
              <a:rPr lang="ru-RU" sz="1633" dirty="0">
                <a:solidFill>
                  <a:srgbClr val="7030A0"/>
                </a:solidFill>
              </a:rPr>
              <a:t> </a:t>
            </a:r>
            <a:r>
              <a:rPr lang="ru-RU" sz="1633" dirty="0"/>
              <a:t>– рекомендует, выбирает и обеспечивает доступ к нужным книгам: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633" b="1" dirty="0"/>
              <a:t>Рекомендательная система </a:t>
            </a:r>
            <a:r>
              <a:rPr lang="ru-RU" sz="1633" b="1" dirty="0" err="1"/>
              <a:t>Книгообеспеченности</a:t>
            </a:r>
            <a:endParaRPr lang="ru-RU" sz="1633" b="1" dirty="0"/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633" b="1" dirty="0"/>
              <a:t>Эталонная система </a:t>
            </a:r>
            <a:r>
              <a:rPr lang="ru-RU" sz="1633" b="1" dirty="0" err="1"/>
              <a:t>Книгообеспеченности</a:t>
            </a:r>
            <a:endParaRPr lang="ru-RU" sz="1633" b="1" dirty="0"/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633" b="1" dirty="0"/>
              <a:t>Гарантированная система </a:t>
            </a:r>
            <a:r>
              <a:rPr lang="ru-RU" sz="1633" b="1" dirty="0" err="1"/>
              <a:t>Книгообеспеченности</a:t>
            </a:r>
            <a:r>
              <a:rPr lang="ru-RU" sz="1633" dirty="0"/>
              <a:t>.</a:t>
            </a:r>
            <a:endParaRPr lang="ru-RU" sz="1814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F71A79-723B-284C-8AC7-624ED21E482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177" dirty="0"/>
              <a:t>Инструменты, которые это предоставляют:</a:t>
            </a:r>
          </a:p>
          <a:p>
            <a:pPr lvl="1">
              <a:buFont typeface="Wingdings" pitchFamily="2" charset="2"/>
              <a:buChar char="§"/>
            </a:pPr>
            <a:r>
              <a:rPr lang="ru-RU" sz="1977" dirty="0"/>
              <a:t>Новый поиск</a:t>
            </a:r>
          </a:p>
          <a:p>
            <a:pPr lvl="1">
              <a:buFont typeface="Wingdings" pitchFamily="2" charset="2"/>
              <a:buChar char="§"/>
            </a:pPr>
            <a:r>
              <a:rPr lang="ru-RU" sz="1977" dirty="0"/>
              <a:t>Новый </a:t>
            </a:r>
            <a:r>
              <a:rPr lang="ru-RU" sz="1977" dirty="0" err="1"/>
              <a:t>мультиформатный</a:t>
            </a:r>
            <a:r>
              <a:rPr lang="ru-RU" sz="1977" dirty="0"/>
              <a:t> каталог</a:t>
            </a:r>
          </a:p>
          <a:p>
            <a:pPr lvl="1">
              <a:buFont typeface="Wingdings" pitchFamily="2" charset="2"/>
              <a:buChar char="§"/>
            </a:pPr>
            <a:r>
              <a:rPr lang="ru-RU" sz="1977" dirty="0"/>
              <a:t>Блочное комплектование</a:t>
            </a:r>
          </a:p>
          <a:p>
            <a:pPr lvl="1">
              <a:buFont typeface="Wingdings" pitchFamily="2" charset="2"/>
              <a:buChar char="§"/>
            </a:pPr>
            <a:r>
              <a:rPr lang="ru-RU" sz="1977" dirty="0" err="1"/>
              <a:t>Библиокомплектатор</a:t>
            </a:r>
            <a:r>
              <a:rPr lang="ru-RU" sz="1977" dirty="0"/>
              <a:t> для профильного комплектования</a:t>
            </a:r>
          </a:p>
          <a:p>
            <a:pPr lvl="1">
              <a:buFont typeface="Wingdings" pitchFamily="2" charset="2"/>
              <a:buChar char="§"/>
            </a:pPr>
            <a:r>
              <a:rPr lang="ru-RU" sz="1977" dirty="0"/>
              <a:t>сервис РПД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70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961D1-C5ED-5847-8166-4E4116384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Новый библиографический поиск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523B5A-7699-D046-A9EB-28711C40FD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Новая система поиска нацелена на то, чтобы искать книги под учебный процесс.</a:t>
            </a:r>
          </a:p>
          <a:p>
            <a:r>
              <a:rPr lang="ru-RU" dirty="0"/>
              <a:t>Старая система была нацелена на исследовательский процесс.</a:t>
            </a:r>
          </a:p>
          <a:p>
            <a:r>
              <a:rPr lang="ru-RU" dirty="0"/>
              <a:t>Новый поиск позволяет фильтровать контент по уровням образования, типам издания, ББК и УГС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Результат: Значительно повысилась релевантность поиска и удобство для библиотекарей.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E407A6AF-A38E-7C48-9DC3-9BD13110A4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2134371"/>
            <a:ext cx="4937125" cy="344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13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90D7D-A6EF-044A-AE79-D95DCCC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Новое состояние информационной среды для Университета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5F59D7-A140-1E47-90D5-C941020AC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Университет нуждается в информации как своем сырье. Чем глубже Университет интегрирован в научное и индустриальное воспроизводство, тем выше информационные требования.</a:t>
            </a:r>
          </a:p>
          <a:p>
            <a:r>
              <a:rPr lang="ru-RU" dirty="0"/>
              <a:t>Информационные каналы индустриального общества перестали быть эксклюзивными. Информация сливается с общественной коммуникацией. Интернет интегрирует бытовую коммуникацию с профессиональной информацией. </a:t>
            </a:r>
            <a:r>
              <a:rPr lang="ru-RU" i="1" dirty="0"/>
              <a:t>Открытый доступ </a:t>
            </a:r>
            <a:r>
              <a:rPr lang="ru-RU" dirty="0"/>
              <a:t>– источник, для которого не требуется оплаченного взноса. Чем ниже амбиции университета, тем дешевле информационное сырье. </a:t>
            </a:r>
          </a:p>
          <a:p>
            <a:r>
              <a:rPr lang="ru-RU" b="1" dirty="0"/>
              <a:t>Гугл заменил библиотечные фонды.</a:t>
            </a:r>
          </a:p>
          <a:p>
            <a:r>
              <a:rPr lang="ru-RU" b="1" dirty="0"/>
              <a:t>Можем ли мы обойтись без профессиональных ресурсов?</a:t>
            </a:r>
          </a:p>
          <a:p>
            <a:r>
              <a:rPr lang="ru-RU" dirty="0"/>
              <a:t>Чем более популяризуется открытый сегмент, тем выше требования к профессиональным ресурсам. Чем больше информации в Интернет, тем выше потребность в точной и качественной информации. Профессиональные ресурсы не только содержат профессиональный контент, они создаются профессионалами. </a:t>
            </a:r>
          </a:p>
        </p:txBody>
      </p:sp>
    </p:spTree>
    <p:extLst>
      <p:ext uri="{BB962C8B-B14F-4D97-AF65-F5344CB8AC3E}">
        <p14:creationId xmlns:p14="http://schemas.microsoft.com/office/powerpoint/2010/main" val="4200162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70ECA-4612-404A-98B6-FC0B68186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Мультифункциональный каталог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91800D-6DBC-D24E-BD4C-D5B08F175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221" y="1965433"/>
            <a:ext cx="9915459" cy="3979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14" b="1" dirty="0"/>
              <a:t>Сегодня в ЭБС 130 000 изданий!</a:t>
            </a:r>
          </a:p>
          <a:p>
            <a:pPr marL="0" indent="0">
              <a:buNone/>
            </a:pPr>
            <a:r>
              <a:rPr lang="ru-RU" sz="1814" dirty="0"/>
              <a:t>Рубрикатор должен соответствовать целям, с которыми используются книги. </a:t>
            </a:r>
          </a:p>
          <a:p>
            <a:pPr marL="466618" indent="-466618">
              <a:buAutoNum type="arabicPeriod"/>
            </a:pPr>
            <a:r>
              <a:rPr lang="ru-RU" sz="1814" dirty="0"/>
              <a:t>Предметный рубрикатор ББК – как наиболее глубоко разработанный, </a:t>
            </a:r>
            <a:r>
              <a:rPr lang="ru-RU" sz="1814" dirty="0" err="1"/>
              <a:t>диверсицифицированный</a:t>
            </a:r>
            <a:r>
              <a:rPr lang="ru-RU" sz="1814" dirty="0"/>
              <a:t> классификатор предметов для исследовательских целей.</a:t>
            </a:r>
          </a:p>
          <a:p>
            <a:pPr marL="466618" indent="-466618">
              <a:buAutoNum type="arabicPeriod"/>
            </a:pPr>
            <a:r>
              <a:rPr lang="ru-RU" sz="1814" dirty="0"/>
              <a:t>Рубрикатор Укрупненных групп специальностей (УГС) – </a:t>
            </a:r>
            <a:r>
              <a:rPr lang="ru-RU" sz="1814" dirty="0" err="1"/>
              <a:t>рубрицирует</a:t>
            </a:r>
            <a:r>
              <a:rPr lang="ru-RU" sz="1814" dirty="0"/>
              <a:t> не предметные области, а дисциплины, из которых складывается учебная программа специальности. УГС – собирает вместе совокупность книг, используемых в обеспечении дисциплин. Логика для философа, юриста или математика – это совершенно разная дисциплина! Подходит только для учебной литературы.</a:t>
            </a:r>
          </a:p>
          <a:p>
            <a:pPr marL="466618" indent="-466618">
              <a:buAutoNum type="arabicPeriod"/>
            </a:pPr>
            <a:r>
              <a:rPr lang="ru-RU" sz="1814" dirty="0"/>
              <a:t>Традиционный предметный рубрикатор – объединяет все книги и документы, включая классику. Позволяет охватить не систематизацию, а качественные особенности коллекции. </a:t>
            </a:r>
          </a:p>
          <a:p>
            <a:pPr marL="0" indent="0">
              <a:buNone/>
            </a:pPr>
            <a:r>
              <a:rPr lang="ru-RU" sz="1814" dirty="0">
                <a:solidFill>
                  <a:srgbClr val="7030A0"/>
                </a:solidFill>
              </a:rPr>
              <a:t>Интеграция трех видов каталогов – дает наиболее богатый, удобный для использования в разных целях каталогизатор. Обеспечивает точность атрибуции и поиска! </a:t>
            </a:r>
          </a:p>
        </p:txBody>
      </p:sp>
    </p:spTree>
    <p:extLst>
      <p:ext uri="{BB962C8B-B14F-4D97-AF65-F5344CB8AC3E}">
        <p14:creationId xmlns:p14="http://schemas.microsoft.com/office/powerpoint/2010/main" val="32624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88729A-F8FC-4141-A623-5B9E83F5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Каталог ББК – для научно-исследовательской работы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57D129D-632A-294E-A4E0-F0F03BF28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050" y="1849281"/>
            <a:ext cx="5997069" cy="443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54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D63C32-D40A-5849-BD71-6DBC828AD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Каталог УГС – для сопровождения учебного процесса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7E4AF2C-1410-8C41-A625-67219E07C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2873" y="1836733"/>
            <a:ext cx="5854623" cy="43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1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A5A90-74CB-FB4D-91CE-37AC80353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Предметный каталог – базовый каталог для всех изданий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7775D51-13B2-7444-9C6C-11492CC55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4602" y="1815214"/>
            <a:ext cx="6307525" cy="43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66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EB185-DF21-4DBA-9028-37065E634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608" y="274638"/>
            <a:ext cx="7643192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Профильные блоки: ваш профессиональный контент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6BFFEE-7D1D-4843-B510-AA5C76088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 количественным ростом контента перед университетскими библиотеками встает вопрос фильтрации и профильного комплектования. </a:t>
            </a:r>
          </a:p>
          <a:p>
            <a:r>
              <a:rPr lang="ru-RU" sz="2800" dirty="0"/>
              <a:t>На Западе этот формат называется </a:t>
            </a:r>
            <a:r>
              <a:rPr lang="en-US" sz="2800" dirty="0">
                <a:solidFill>
                  <a:srgbClr val="7030A0"/>
                </a:solidFill>
              </a:rPr>
              <a:t>EBOOK APROVAL PLAN</a:t>
            </a:r>
            <a:r>
              <a:rPr lang="ru-RU" sz="2800" dirty="0"/>
              <a:t>. В нашей ЭБС – «Блочное комплектование»</a:t>
            </a:r>
            <a:endParaRPr lang="en-US" sz="2800" dirty="0"/>
          </a:p>
          <a:p>
            <a:r>
              <a:rPr lang="ru-RU" sz="2400" dirty="0"/>
              <a:t>Его цель – контролировать приток литературы по узким профилям. Здесь необходимо взаимодействие кафедры и библиотеки!</a:t>
            </a:r>
          </a:p>
        </p:txBody>
      </p:sp>
    </p:spTree>
    <p:extLst>
      <p:ext uri="{BB962C8B-B14F-4D97-AF65-F5344CB8AC3E}">
        <p14:creationId xmlns:p14="http://schemas.microsoft.com/office/powerpoint/2010/main" val="4159995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63C4C4A-4B4E-4F37-A0F1-A44A989DD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751" y="313578"/>
            <a:ext cx="7798481" cy="1151965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Состав профильных блоков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F8165A7-D73D-4883-8425-E4EEA1885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497" y="1962051"/>
            <a:ext cx="4094521" cy="379923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Каждый блок включает контент: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/>
              <a:t>Учебники и учебные пособия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/>
              <a:t>Монографии и научная литература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/>
              <a:t>Периодика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/>
              <a:t>Издательские коллекции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/>
              <a:t>Справочная литература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/>
              <a:t>Студенческие работы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/>
              <a:t>Мультимедийный контент</a:t>
            </a:r>
          </a:p>
          <a:p>
            <a:pPr marL="0" indent="0">
              <a:buNone/>
            </a:pPr>
            <a:r>
              <a:rPr lang="ru-RU" dirty="0"/>
              <a:t>Каждый блок – по сути, самостоятельная ЭБС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Вуз может подписывать не базовую коллекцию, а схему блоков согласно аккредитованным специальностям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C85E39-9506-437B-B421-C717A484B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996" y="1877968"/>
            <a:ext cx="5975480" cy="433312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34549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78879-FE5F-43FA-A6BC-903950916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Фильтрация профильных блоков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B6B6009-93AD-4ADD-BAAC-DDEA32CC4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0602" y="1895959"/>
            <a:ext cx="8173468" cy="402272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D58B5E-00E7-43E8-93F7-CF0A09211F3C}"/>
              </a:ext>
            </a:extLst>
          </p:cNvPr>
          <p:cNvSpPr txBox="1"/>
          <p:nvPr/>
        </p:nvSpPr>
        <p:spPr>
          <a:xfrm>
            <a:off x="367748" y="2206487"/>
            <a:ext cx="27829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ФИЛЬТРЫ для работы: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Сортировка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Тип литературы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Поиск среди доступных изданий/по всем изданиям</a:t>
            </a:r>
          </a:p>
        </p:txBody>
      </p:sp>
    </p:spTree>
    <p:extLst>
      <p:ext uri="{BB962C8B-B14F-4D97-AF65-F5344CB8AC3E}">
        <p14:creationId xmlns:p14="http://schemas.microsoft.com/office/powerpoint/2010/main" val="123547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DFD5BA3-D4EB-46D0-9F8B-C15787A4D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«Мои научные интересы»</a:t>
            </a:r>
          </a:p>
        </p:txBody>
      </p:sp>
      <p:pic>
        <p:nvPicPr>
          <p:cNvPr id="8" name="Объект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00A8CEB-120D-4B86-BDEA-6816DF22AD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328099"/>
            <a:ext cx="4938712" cy="3059052"/>
          </a:xfr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4C32A8AA-CED8-4B29-B0DF-30A04BAE1A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800" dirty="0"/>
              <a:t>Сервис «Мои научные интересы» комбинирует основные научные жанры и позволяет отслеживать самое новое и самое модное, популярное в своем сегменте: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Учебные пособия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Монографии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Периодика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Тематические коллекции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Издательства</a:t>
            </a:r>
          </a:p>
          <a:p>
            <a:r>
              <a:rPr lang="ru-RU" sz="1800" dirty="0"/>
              <a:t>Сервис анализирует поведенческие показатели пользователя, поведение коллег, поисковые запросы. </a:t>
            </a:r>
          </a:p>
          <a:p>
            <a:r>
              <a:rPr lang="ru-RU" sz="1800" b="1" dirty="0"/>
              <a:t>Сделайте главной страницей!</a:t>
            </a:r>
          </a:p>
        </p:txBody>
      </p:sp>
    </p:spTree>
    <p:extLst>
      <p:ext uri="{BB962C8B-B14F-4D97-AF65-F5344CB8AC3E}">
        <p14:creationId xmlns:p14="http://schemas.microsoft.com/office/powerpoint/2010/main" val="557961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EB20D-BFC2-1840-8140-367C721D6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926" y="340319"/>
            <a:ext cx="7798481" cy="1497448"/>
          </a:xfrm>
        </p:spPr>
        <p:txBody>
          <a:bodyPr/>
          <a:lstStyle/>
          <a:p>
            <a:r>
              <a:rPr lang="ru-RU" sz="3629" dirty="0" err="1"/>
              <a:t>Библиокомплектатор</a:t>
            </a:r>
            <a:r>
              <a:rPr lang="ru-RU" sz="3629" dirty="0"/>
              <a:t>: </a:t>
            </a:r>
            <a:br>
              <a:rPr lang="ru-RU" sz="2903" dirty="0"/>
            </a:br>
            <a:r>
              <a:rPr lang="ru-RU" sz="2903" dirty="0"/>
              <a:t>формирование индивидуальной подписки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E7E9E0-8695-F64D-8F3F-F3B4BD653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6344" y="2217682"/>
            <a:ext cx="9789335" cy="3651411"/>
          </a:xfrm>
        </p:spPr>
        <p:txBody>
          <a:bodyPr>
            <a:normAutofit/>
          </a:bodyPr>
          <a:lstStyle/>
          <a:p>
            <a:r>
              <a:rPr lang="ru-RU" dirty="0" err="1"/>
              <a:t>Библиокомплектатор</a:t>
            </a:r>
            <a:r>
              <a:rPr lang="ru-RU" dirty="0"/>
              <a:t> – инструмент автоматизированного подбора и подписки.</a:t>
            </a:r>
          </a:p>
          <a:p>
            <a:r>
              <a:rPr lang="ru-RU" dirty="0"/>
              <a:t>Задача </a:t>
            </a:r>
            <a:r>
              <a:rPr lang="ru-RU" dirty="0" err="1"/>
              <a:t>Библиокомплектатора</a:t>
            </a:r>
            <a:r>
              <a:rPr lang="ru-RU" dirty="0"/>
              <a:t> – сделать удобным поиск и комплектование профильного контента. </a:t>
            </a:r>
          </a:p>
          <a:p>
            <a:r>
              <a:rPr lang="ru-RU" dirty="0"/>
              <a:t>подобно Интернет-магазину, </a:t>
            </a:r>
            <a:r>
              <a:rPr lang="ru-RU" dirty="0" err="1"/>
              <a:t>Библиокомплектатор</a:t>
            </a:r>
            <a:r>
              <a:rPr lang="ru-RU" dirty="0"/>
              <a:t> позволяет набирать сразу области знания, коллекции, и отдельные книги.</a:t>
            </a:r>
          </a:p>
          <a:p>
            <a:r>
              <a:rPr lang="ru-RU" dirty="0"/>
              <a:t>Суть </a:t>
            </a:r>
            <a:r>
              <a:rPr lang="ru-RU" dirty="0" err="1"/>
              <a:t>Библиокомплектатора</a:t>
            </a:r>
            <a:r>
              <a:rPr lang="ru-RU" dirty="0"/>
              <a:t> – возможность видеть и оценивать структуру своей будущей подписки. Подгонять ее под свой бюджет.</a:t>
            </a:r>
          </a:p>
        </p:txBody>
      </p:sp>
    </p:spTree>
    <p:extLst>
      <p:ext uri="{BB962C8B-B14F-4D97-AF65-F5344CB8AC3E}">
        <p14:creationId xmlns:p14="http://schemas.microsoft.com/office/powerpoint/2010/main" val="52268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7BA86-9E90-9B4E-B963-50D74CEF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49" y="228498"/>
            <a:ext cx="8740503" cy="115196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Поиск + подборка книг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2FB995-0C18-074C-9034-C7E016728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345" y="1912883"/>
            <a:ext cx="2917771" cy="4207332"/>
          </a:xfrm>
        </p:spPr>
        <p:txBody>
          <a:bodyPr/>
          <a:lstStyle/>
          <a:p>
            <a:pPr marL="0" indent="0">
              <a:buNone/>
            </a:pPr>
            <a:r>
              <a:rPr lang="ru-RU" sz="1633" dirty="0" err="1"/>
              <a:t>Библиокомплектатор</a:t>
            </a:r>
            <a:r>
              <a:rPr lang="ru-RU" sz="1633" dirty="0"/>
              <a:t> позволяет: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633" dirty="0"/>
              <a:t>Вести поиск среди доступного и полного контента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633" dirty="0"/>
              <a:t>Выбирать сразу </a:t>
            </a:r>
            <a:r>
              <a:rPr lang="ru-RU" sz="1633" dirty="0" err="1"/>
              <a:t>пакетно</a:t>
            </a:r>
            <a:r>
              <a:rPr lang="ru-RU" sz="1633" dirty="0"/>
              <a:t> разделы и подразделы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633" dirty="0"/>
              <a:t>Выбирать и удалять из подписки отдельные книги</a:t>
            </a:r>
          </a:p>
          <a:p>
            <a:endParaRPr lang="ru-RU" sz="1633" dirty="0"/>
          </a:p>
          <a:p>
            <a:endParaRPr lang="ru-RU" sz="1633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3C62EF1-BBAB-1941-8141-09B7202AB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58548" y="2013545"/>
            <a:ext cx="6370457" cy="41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18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B7E1B-FC90-3F49-A49E-4182FF33A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ЭБС – отечественные профессиональные контентные системы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60029D74-1CD4-4B4F-A3F8-47E15FC6F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ЭБС  - основанные на ФГОС профессиональные образовательные платформы, агрегирующие качественный (коммерческий) учебный контент. Аналоги ЭБС – </a:t>
            </a:r>
            <a:r>
              <a:rPr lang="ru-RU" dirty="0" err="1"/>
              <a:t>агрегаторы</a:t>
            </a:r>
            <a:r>
              <a:rPr lang="ru-RU" dirty="0"/>
              <a:t> и издательские платформы на Западе.</a:t>
            </a:r>
          </a:p>
          <a:p>
            <a:pPr marL="0" indent="0">
              <a:buNone/>
            </a:pPr>
            <a:r>
              <a:rPr lang="ru-RU" b="1" dirty="0"/>
              <a:t>Существовали бы ЭБС без ФГОС? </a:t>
            </a:r>
          </a:p>
          <a:p>
            <a:pPr marL="0" indent="0">
              <a:buNone/>
            </a:pPr>
            <a:r>
              <a:rPr lang="ru-RU" dirty="0"/>
              <a:t>С 1 сентября 2018 г. вступил в действие</a:t>
            </a:r>
          </a:p>
          <a:p>
            <a:pPr marL="0" indent="0">
              <a:buNone/>
            </a:pPr>
            <a:r>
              <a:rPr lang="ru-RU" b="1" dirty="0"/>
              <a:t>ГОСТ Р 57723-2017: «Электронно-библиотечная система. Понятия и определения»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Электронно-библиотечная система </a:t>
            </a:r>
            <a:r>
              <a:rPr lang="ru-RU" dirty="0"/>
              <a:t>(</a:t>
            </a:r>
            <a:r>
              <a:rPr lang="ru-RU" b="1" dirty="0"/>
              <a:t>ЭБС): </a:t>
            </a:r>
            <a:r>
              <a:rPr lang="ru-RU" i="1" dirty="0"/>
              <a:t>Автоматизированная информационная система</a:t>
            </a:r>
            <a:r>
              <a:rPr lang="ru-RU" dirty="0"/>
              <a:t>, базы данных которой содержат организованную коллекцию электронных документов, включающую электронные издания, используемые для информационного обеспечения образовательного и научно-исследовательского процесса в образовательных организациях, обеспечивающая возможность доступа к электронным документам через сеть Интернет. </a:t>
            </a:r>
          </a:p>
          <a:p>
            <a:pPr marL="0" indent="0">
              <a:buNone/>
            </a:pPr>
            <a:r>
              <a:rPr lang="ru-RU" i="1" dirty="0"/>
              <a:t>ЭБС </a:t>
            </a:r>
            <a:r>
              <a:rPr lang="mr-IN" i="1" dirty="0"/>
              <a:t>–</a:t>
            </a:r>
            <a:r>
              <a:rPr lang="ru-RU" i="1" dirty="0"/>
              <a:t> вид электронной библиотеки, предназначенный для использования в учебном процессе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167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9133DC0-2203-E94B-AEA2-54760C199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50" y="313578"/>
            <a:ext cx="7798481" cy="115196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Облегчить работу библиотекаря!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44AFEE-F816-BB45-9382-C4B0BD27C9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8690" y="1972192"/>
            <a:ext cx="2879478" cy="3915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33" dirty="0"/>
              <a:t>Библиотекарь видит свою выборку:</a:t>
            </a:r>
          </a:p>
          <a:p>
            <a:pPr>
              <a:buFont typeface="Wingdings" pitchFamily="2" charset="2"/>
              <a:buChar char="v"/>
            </a:pPr>
            <a:r>
              <a:rPr lang="ru-RU" sz="1633" dirty="0"/>
              <a:t>Условия подписки</a:t>
            </a:r>
          </a:p>
          <a:p>
            <a:pPr>
              <a:buFont typeface="Wingdings" pitchFamily="2" charset="2"/>
              <a:buChar char="v"/>
            </a:pPr>
            <a:r>
              <a:rPr lang="ru-RU" sz="1633" dirty="0"/>
              <a:t>Полные тематические блоки</a:t>
            </a:r>
          </a:p>
          <a:p>
            <a:pPr>
              <a:buFont typeface="Wingdings" pitchFamily="2" charset="2"/>
              <a:buChar char="v"/>
            </a:pPr>
            <a:r>
              <a:rPr lang="ru-RU" sz="1633" dirty="0"/>
              <a:t>Издательские коллекции</a:t>
            </a:r>
          </a:p>
          <a:p>
            <a:pPr>
              <a:buFont typeface="Wingdings" pitchFamily="2" charset="2"/>
              <a:buChar char="v"/>
            </a:pPr>
            <a:r>
              <a:rPr lang="ru-RU" sz="1633" dirty="0"/>
              <a:t>Списки индивидуальных книг</a:t>
            </a:r>
          </a:p>
          <a:p>
            <a:pPr>
              <a:buFont typeface="Wingdings" pitchFamily="2" charset="2"/>
              <a:buChar char="v"/>
            </a:pPr>
            <a:r>
              <a:rPr lang="ru-RU" sz="1633" dirty="0"/>
              <a:t>Стоимость своей подписки</a:t>
            </a:r>
          </a:p>
          <a:p>
            <a:pPr marL="0" indent="0">
              <a:buNone/>
            </a:pPr>
            <a:r>
              <a:rPr lang="ru-RU" sz="1633" dirty="0"/>
              <a:t>Осталось отправить заявку в отдел продаж!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BF6186F-CA11-1449-8972-7E40AC174B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65072" y="1871159"/>
            <a:ext cx="6083524" cy="427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16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337FA-7146-7248-8EF6-9BC351C6D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ЛИТЕРАТУРЫ ДЛЯ УЧЕБНЫХ ПРОГРАММ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2600CE-4109-FE48-AD3A-715BE35BF5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Один из самых ответственных элементов РПД – формирование списков литературы.</a:t>
            </a:r>
          </a:p>
          <a:p>
            <a:r>
              <a:rPr lang="ru-RU" dirty="0"/>
              <a:t>1 ситуация – преподаватели ищут в ЭБС/электронном каталоге подходящую литературу и включают в РПД.</a:t>
            </a:r>
          </a:p>
          <a:p>
            <a:r>
              <a:rPr lang="ru-RU" dirty="0"/>
              <a:t>2 ситуация – Библиотека берет на себя эту функцию и предоставляет преподавателю свои предложения.</a:t>
            </a:r>
          </a:p>
          <a:p>
            <a:r>
              <a:rPr lang="ru-RU" dirty="0"/>
              <a:t>3 ситуация – требуется проверить/обновить издания.</a:t>
            </a:r>
          </a:p>
          <a:p>
            <a:r>
              <a:rPr lang="ru-RU" dirty="0">
                <a:solidFill>
                  <a:srgbClr val="C00000"/>
                </a:solidFill>
              </a:rPr>
              <a:t>В ЭБС намного легче и экономичнее выбирать литературу. Автоматизация облегчает этот процесс. 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A9114862-AAD4-3E4D-8BA5-3165966595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1606302"/>
              </p:ext>
            </p:extLst>
          </p:nvPr>
        </p:nvGraphicFramePr>
        <p:xfrm>
          <a:off x="6635808" y="2036194"/>
          <a:ext cx="4483586" cy="3752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Овал 8">
            <a:extLst>
              <a:ext uri="{FF2B5EF4-FFF2-40B4-BE49-F238E27FC236}">
                <a16:creationId xmlns:a16="http://schemas.microsoft.com/office/drawing/2014/main" id="{2F957693-76AD-644F-AE05-D90FD3C47811}"/>
              </a:ext>
            </a:extLst>
          </p:cNvPr>
          <p:cNvSpPr/>
          <p:nvPr/>
        </p:nvSpPr>
        <p:spPr>
          <a:xfrm>
            <a:off x="9542806" y="1677974"/>
            <a:ext cx="1648029" cy="15738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Книжный рынок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E4C30CF-72C0-1A4C-BEF7-7887904D7629}"/>
              </a:ext>
            </a:extLst>
          </p:cNvPr>
          <p:cNvSpPr/>
          <p:nvPr/>
        </p:nvSpPr>
        <p:spPr>
          <a:xfrm>
            <a:off x="8726206" y="2385197"/>
            <a:ext cx="1300908" cy="13022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Фонд</a:t>
            </a:r>
          </a:p>
        </p:txBody>
      </p:sp>
    </p:spTree>
    <p:extLst>
      <p:ext uri="{BB962C8B-B14F-4D97-AF65-F5344CB8AC3E}">
        <p14:creationId xmlns:p14="http://schemas.microsoft.com/office/powerpoint/2010/main" val="3140323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0809" y="549165"/>
            <a:ext cx="10396883" cy="1158140"/>
          </a:xfrm>
        </p:spPr>
        <p:txBody>
          <a:bodyPr>
            <a:normAutofit/>
          </a:bodyPr>
          <a:lstStyle/>
          <a:p>
            <a:r>
              <a:rPr lang="ru-RU" dirty="0"/>
              <a:t>Инструменты заполнения РПД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sz="quarter" idx="13"/>
          </p:nvPr>
        </p:nvSpPr>
        <p:spPr>
          <a:xfrm>
            <a:off x="1200809" y="2063397"/>
            <a:ext cx="2821928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Готовое решение: </a:t>
            </a:r>
          </a:p>
          <a:p>
            <a:pPr marL="0" indent="0">
              <a:buNone/>
            </a:pPr>
            <a:r>
              <a:rPr lang="ru-RU" dirty="0"/>
              <a:t>1) проверка существующих РПД на наличие изданий в ЭБС;</a:t>
            </a:r>
          </a:p>
          <a:p>
            <a:pPr marL="0" indent="0">
              <a:buNone/>
            </a:pPr>
            <a:r>
              <a:rPr lang="ru-RU" dirty="0"/>
              <a:t>2) готовый список лучших изданий по новой дисциплине;</a:t>
            </a:r>
          </a:p>
          <a:p>
            <a:pPr marL="0" indent="0">
              <a:buNone/>
            </a:pPr>
            <a:r>
              <a:rPr lang="ru-RU" dirty="0"/>
              <a:t>3) Информирование об уходе/приходе изданий.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456" y="2063397"/>
            <a:ext cx="6486574" cy="3885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305FA-FF3B-DE46-9EF5-E82C7CC0CE41}"/>
              </a:ext>
            </a:extLst>
          </p:cNvPr>
          <p:cNvSpPr txBox="1"/>
          <p:nvPr/>
        </p:nvSpPr>
        <p:spPr>
          <a:xfrm>
            <a:off x="4684838" y="4459779"/>
            <a:ext cx="4596131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3054640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6292" y="296674"/>
            <a:ext cx="7798481" cy="1151965"/>
          </a:xfrm>
        </p:spPr>
        <p:txBody>
          <a:bodyPr>
            <a:normAutofit fontScale="90000"/>
          </a:bodyPr>
          <a:lstStyle/>
          <a:p>
            <a:r>
              <a:rPr lang="ru-RU" dirty="0"/>
              <a:t>Импорт изданий  из существующих РПД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sz="quarter" idx="13"/>
          </p:nvPr>
        </p:nvSpPr>
        <p:spPr>
          <a:xfrm>
            <a:off x="1825225" y="1828800"/>
            <a:ext cx="8432872" cy="76032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Преподаватель или библиотекарь загружает файл РПД (</a:t>
            </a:r>
            <a:r>
              <a:rPr lang="en-US" dirty="0"/>
              <a:t>WORD, PDF)</a:t>
            </a:r>
            <a:r>
              <a:rPr lang="ru-RU" dirty="0"/>
              <a:t>. Система распознает издания, покажет имеющиеся совпадения в ЭБС.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297" y="2589122"/>
            <a:ext cx="6534473" cy="354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87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Распознавание и управление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168404" cy="4023360"/>
          </a:xfrm>
        </p:spPr>
        <p:txBody>
          <a:bodyPr>
            <a:normAutofit/>
          </a:bodyPr>
          <a:lstStyle/>
          <a:p>
            <a:r>
              <a:rPr lang="ru-RU" dirty="0"/>
              <a:t>После распознавания система покажет вам точные совпадения и аналоги.</a:t>
            </a:r>
          </a:p>
          <a:p>
            <a:r>
              <a:rPr lang="ru-RU" dirty="0"/>
              <a:t> Используя массовые операции, сохраните нужные издания в дисциплине.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952881"/>
            <a:ext cx="4867045" cy="411158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32015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1" dirty="0"/>
              <a:t>Рекомендательная система </a:t>
            </a:r>
            <a:r>
              <a:rPr lang="ru-RU" sz="3601" dirty="0" err="1"/>
              <a:t>Книгообеспеченности</a:t>
            </a:r>
            <a:r>
              <a:rPr lang="ru-RU" sz="3601" dirty="0"/>
              <a:t>: Автоматический подбор изданий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3842583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Новые дисциплины. </a:t>
            </a:r>
          </a:p>
          <a:p>
            <a:pPr marL="0" indent="0">
              <a:buNone/>
            </a:pPr>
            <a:r>
              <a:rPr lang="ru-RU" dirty="0"/>
              <a:t>Для быстрого подбора изданий воспользуйтесь </a:t>
            </a:r>
            <a:r>
              <a:rPr lang="ru-RU" dirty="0" err="1"/>
              <a:t>автоподбором</a:t>
            </a:r>
            <a:r>
              <a:rPr lang="ru-RU" dirty="0"/>
              <a:t>. Система предложит списки учебного контента для дисциплины. </a:t>
            </a:r>
          </a:p>
          <a:p>
            <a:pPr marL="0" indent="0">
              <a:buNone/>
            </a:pPr>
            <a:r>
              <a:rPr lang="ru-RU" dirty="0"/>
              <a:t>Списки формируются на основании анализа РПД многих вузов, где изучается эта дисциплина.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259" y="1933829"/>
            <a:ext cx="6276637" cy="41306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76288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9F809-072E-4063-A95D-6178F8FC3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Мой вуз/</a:t>
            </a:r>
            <a:r>
              <a:rPr lang="ru-RU" b="1" dirty="0" err="1"/>
              <a:t>Книгообеспеченность</a:t>
            </a:r>
            <a:r>
              <a:rPr lang="ru-RU" b="1" dirty="0"/>
              <a:t> 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4EB729E-DF85-481D-B312-FE5CEC13A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656" y="2470258"/>
            <a:ext cx="6270468" cy="38279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00C940-B356-41CA-A0FE-E7519D4B4CC0}"/>
              </a:ext>
            </a:extLst>
          </p:cNvPr>
          <p:cNvSpPr txBox="1"/>
          <p:nvPr/>
        </p:nvSpPr>
        <p:spPr>
          <a:xfrm>
            <a:off x="1981200" y="1772816"/>
            <a:ext cx="7288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Книги попадают в сервис «</a:t>
            </a:r>
            <a:r>
              <a:rPr lang="ru-RU" dirty="0" err="1"/>
              <a:t>Книгообеспеченность</a:t>
            </a:r>
            <a:r>
              <a:rPr lang="ru-RU" dirty="0"/>
              <a:t> вуза» </a:t>
            </a:r>
          </a:p>
          <a:p>
            <a:r>
              <a:rPr lang="ru-RU" dirty="0"/>
              <a:t>Направление / Уровень образования / Дисциплина</a:t>
            </a:r>
          </a:p>
        </p:txBody>
      </p:sp>
    </p:spTree>
    <p:extLst>
      <p:ext uri="{BB962C8B-B14F-4D97-AF65-F5344CB8AC3E}">
        <p14:creationId xmlns:p14="http://schemas.microsoft.com/office/powerpoint/2010/main" val="1307450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49821" y="433574"/>
            <a:ext cx="8111169" cy="969326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Точечное добавление в </a:t>
            </a:r>
            <a:r>
              <a:rPr lang="ru-RU" sz="3600" b="1" dirty="0" err="1"/>
              <a:t>Книгообеспеченность</a:t>
            </a:r>
            <a:r>
              <a:rPr lang="ru-RU" sz="3600" b="1" dirty="0"/>
              <a:t> со страницы книги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044831" y="4706687"/>
            <a:ext cx="8229600" cy="137764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/>
              <a:t>Нажмите на кнопку «Добавление книг». </a:t>
            </a:r>
          </a:p>
          <a:p>
            <a:pPr marL="0" indent="0" algn="ctr">
              <a:buNone/>
            </a:pPr>
            <a:r>
              <a:rPr lang="ru-RU" dirty="0"/>
              <a:t>Добавить можно: </a:t>
            </a:r>
          </a:p>
          <a:p>
            <a:pPr marL="457200" indent="-457200" algn="ctr">
              <a:buAutoNum type="arabicParenR"/>
            </a:pPr>
            <a:r>
              <a:rPr lang="ru-RU" b="1" dirty="0"/>
              <a:t>в </a:t>
            </a:r>
            <a:r>
              <a:rPr lang="ru-RU" b="1" dirty="0" err="1"/>
              <a:t>Книгообеспеченность</a:t>
            </a:r>
            <a:r>
              <a:rPr lang="ru-RU" b="1" dirty="0"/>
              <a:t>, 2) на страницу преподавателя, 3) в избранное. </a:t>
            </a:r>
          </a:p>
          <a:p>
            <a:pPr marL="0" indent="0" algn="ctr">
              <a:buNone/>
            </a:pPr>
            <a:r>
              <a:rPr lang="ru-RU" dirty="0"/>
              <a:t>Значительное упрощение: </a:t>
            </a:r>
            <a:r>
              <a:rPr lang="ru-RU" dirty="0" err="1"/>
              <a:t>Книгообеспеченность</a:t>
            </a:r>
            <a:r>
              <a:rPr lang="ru-RU" dirty="0"/>
              <a:t> формируется по ходу работы!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A6DDC1-7BF3-4273-90D5-654C851BB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7" y="1402900"/>
            <a:ext cx="6634509" cy="3034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F17D1-763C-4882-BF18-E38C2794BAC6}"/>
              </a:ext>
            </a:extLst>
          </p:cNvPr>
          <p:cNvSpPr txBox="1"/>
          <p:nvPr/>
        </p:nvSpPr>
        <p:spPr>
          <a:xfrm>
            <a:off x="2927648" y="3212976"/>
            <a:ext cx="6264696" cy="369332"/>
          </a:xfrm>
          <a:prstGeom prst="rect">
            <a:avLst/>
          </a:prstGeom>
          <a:noFill/>
          <a:ln w="28575">
            <a:solidFill>
              <a:srgbClr val="D31F24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8583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979989" y="143924"/>
            <a:ext cx="6820744" cy="969326"/>
          </a:xfrm>
        </p:spPr>
        <p:txBody>
          <a:bodyPr>
            <a:normAutofit/>
          </a:bodyPr>
          <a:lstStyle/>
          <a:p>
            <a:r>
              <a:rPr lang="ru-RU" sz="3600" b="1" dirty="0"/>
              <a:t>Выгрузка файла </a:t>
            </a:r>
            <a:r>
              <a:rPr lang="ru-RU" sz="3600" b="1" dirty="0" err="1"/>
              <a:t>Эксель</a:t>
            </a: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502979" y="5093854"/>
            <a:ext cx="9080180" cy="1243884"/>
          </a:xfrm>
        </p:spPr>
        <p:txBody>
          <a:bodyPr>
            <a:normAutofit fontScale="77500" lnSpcReduction="20000"/>
          </a:bodyPr>
          <a:lstStyle/>
          <a:p>
            <a:pPr>
              <a:buBlip>
                <a:blip r:embed="rId2"/>
              </a:buBlip>
            </a:pPr>
            <a:r>
              <a:rPr lang="ru-RU" dirty="0"/>
              <a:t>Выборку можно выгрузить в </a:t>
            </a:r>
            <a:r>
              <a:rPr lang="ru-RU" dirty="0" err="1"/>
              <a:t>Эксель</a:t>
            </a:r>
            <a:r>
              <a:rPr lang="ru-RU" dirty="0"/>
              <a:t>. В файле будет дополнительная информация: сроки действующих прав, грифы и т.д. Эта информация условная, поскольку договоры пролонгируются.</a:t>
            </a:r>
          </a:p>
          <a:p>
            <a:pPr>
              <a:buBlip>
                <a:blip r:embed="rId2"/>
              </a:buBlip>
            </a:pPr>
            <a:r>
              <a:rPr lang="ru-RU" dirty="0"/>
              <a:t>За год из ЭБС выпадает по причине авторских прав не более 1000 книг (1%). </a:t>
            </a:r>
          </a:p>
          <a:p>
            <a:pPr>
              <a:buBlip>
                <a:blip r:embed="rId2"/>
              </a:buBlip>
            </a:pPr>
            <a:r>
              <a:rPr lang="ru-RU" dirty="0"/>
              <a:t>Гарантированная система </a:t>
            </a:r>
            <a:r>
              <a:rPr lang="ru-RU" dirty="0" err="1"/>
              <a:t>Книгообеспесченности</a:t>
            </a:r>
            <a:r>
              <a:rPr lang="ru-RU" dirty="0"/>
              <a:t>: мы следим за выпадающими книгами.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074" y="1902913"/>
            <a:ext cx="7437748" cy="305217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956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1" dirty="0"/>
              <a:t>! Выпадающие издания: Обновление и информирование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3117369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Для контроля изданий работает система оповещений. </a:t>
            </a:r>
          </a:p>
          <a:p>
            <a:pPr marL="0" indent="0">
              <a:buNone/>
            </a:pPr>
            <a:r>
              <a:rPr lang="ru-RU" dirty="0"/>
              <a:t>Если из подписки исключено издание в дисциплине, сервис оповестит вас </a:t>
            </a:r>
            <a:r>
              <a:rPr lang="ru-RU" b="1" dirty="0"/>
              <a:t>и предложит замену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Если появилось новое издание, система предложит включить его в РПД.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875" y="2049470"/>
            <a:ext cx="7400281" cy="40233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34739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334" y="379741"/>
            <a:ext cx="7553498" cy="970574"/>
          </a:xfrm>
        </p:spPr>
        <p:txBody>
          <a:bodyPr>
            <a:normAutofit/>
          </a:bodyPr>
          <a:lstStyle/>
          <a:p>
            <a:r>
              <a:rPr lang="ru-RU" dirty="0"/>
              <a:t>Специальные функции ЭБС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Помимо </a:t>
            </a:r>
            <a:r>
              <a:rPr lang="ru-RU" b="1" dirty="0"/>
              <a:t>учебного лицензионного контента </a:t>
            </a:r>
            <a:r>
              <a:rPr lang="ru-RU" dirty="0"/>
              <a:t>в Фонде, ЭБС несет следующие функции:</a:t>
            </a:r>
          </a:p>
          <a:p>
            <a:r>
              <a:rPr lang="ru-RU" dirty="0"/>
              <a:t>1. ЭБС должна предоставлять для образовательной организации возможность </a:t>
            </a:r>
            <a:r>
              <a:rPr lang="ru-RU" b="1" dirty="0"/>
              <a:t>загрузки и использования контента образовательной организации</a:t>
            </a:r>
            <a:r>
              <a:rPr lang="ru-RU" dirty="0"/>
              <a:t>. </a:t>
            </a:r>
          </a:p>
          <a:p>
            <a:r>
              <a:rPr lang="ru-RU" dirty="0"/>
              <a:t>2. ЭБС должна обеспечивать возможность размещения и создания архива </a:t>
            </a:r>
            <a:r>
              <a:rPr lang="ru-RU" b="1" dirty="0"/>
              <a:t>выпускных квалификационных работ. </a:t>
            </a:r>
          </a:p>
          <a:p>
            <a:r>
              <a:rPr lang="ru-RU" dirty="0">
                <a:solidFill>
                  <a:srgbClr val="7030A0"/>
                </a:solidFill>
              </a:rPr>
              <a:t>3. ЭБС должна обеспечивать полноценную работу с электронными изданиями основной и дополнительной учебной литературы, включенной в рабочие программы дисциплин, в </a:t>
            </a:r>
            <a:r>
              <a:rPr lang="ru-RU" dirty="0" err="1">
                <a:solidFill>
                  <a:srgbClr val="7030A0"/>
                </a:solidFill>
              </a:rPr>
              <a:t>т.ч</a:t>
            </a:r>
            <a:r>
              <a:rPr lang="ru-RU" dirty="0">
                <a:solidFill>
                  <a:srgbClr val="7030A0"/>
                </a:solidFill>
              </a:rPr>
              <a:t>. </a:t>
            </a:r>
            <a:r>
              <a:rPr lang="ru-RU" b="1" dirty="0">
                <a:solidFill>
                  <a:srgbClr val="7030A0"/>
                </a:solidFill>
              </a:rPr>
              <a:t>обеспечивая информационную связь с классификаторами направлений подготовки. </a:t>
            </a:r>
          </a:p>
          <a:p>
            <a:r>
              <a:rPr lang="ru-RU" dirty="0"/>
              <a:t>4. ЭБС должна обеспечивать предоставление электронных образовательных ресурсов для лиц с ограниченными возможностями здоровья. </a:t>
            </a:r>
          </a:p>
        </p:txBody>
      </p:sp>
    </p:spTree>
    <p:extLst>
      <p:ext uri="{BB962C8B-B14F-4D97-AF65-F5344CB8AC3E}">
        <p14:creationId xmlns:p14="http://schemas.microsoft.com/office/powerpoint/2010/main" val="41658895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D4E50-38B6-3741-8108-94F03FB5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566" y="580697"/>
            <a:ext cx="10396883" cy="1158140"/>
          </a:xfrm>
        </p:spPr>
        <p:txBody>
          <a:bodyPr>
            <a:normAutofit fontScale="90000"/>
          </a:bodyPr>
          <a:lstStyle/>
          <a:p>
            <a:r>
              <a:rPr lang="ru-RU" dirty="0"/>
              <a:t>Работа с индивидуальными заявками:</a:t>
            </a:r>
            <a:br>
              <a:rPr lang="ru-RU" dirty="0"/>
            </a:br>
            <a:r>
              <a:rPr lang="ru-RU" dirty="0"/>
              <a:t>Е-КОРСАР (проект АРБИКОН)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AA8212-6DFA-A649-8083-FD307D6E7F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82566" y="2063396"/>
            <a:ext cx="3248585" cy="3530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Если издание отсутствует в ЭБС, вы можете оставить заявку. Если на эту книгу соберется </a:t>
            </a:r>
            <a:r>
              <a:rPr lang="ru-RU" dirty="0" err="1"/>
              <a:t>консорциумная</a:t>
            </a:r>
            <a:r>
              <a:rPr lang="ru-RU" dirty="0"/>
              <a:t> заявка, мы ее приобретем (АРБИКОН).</a:t>
            </a:r>
          </a:p>
          <a:p>
            <a:pPr marL="0" indent="0">
              <a:buNone/>
            </a:pPr>
            <a:r>
              <a:rPr lang="ru-RU" dirty="0"/>
              <a:t>Точечное комплектование.</a:t>
            </a:r>
          </a:p>
        </p:txBody>
      </p:sp>
      <p:pic>
        <p:nvPicPr>
          <p:cNvPr id="6" name="Объект 4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3941763-3FE7-8B4A-B15C-088B8C5D0FC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38" y="2063397"/>
            <a:ext cx="5348668" cy="3966628"/>
          </a:xfrm>
        </p:spPr>
      </p:pic>
    </p:spTree>
    <p:extLst>
      <p:ext uri="{BB962C8B-B14F-4D97-AF65-F5344CB8AC3E}">
        <p14:creationId xmlns:p14="http://schemas.microsoft.com/office/powerpoint/2010/main" val="3389997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818610A-FDDC-CC4A-9BD9-68F02966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16175"/>
            <a:ext cx="10058400" cy="3566160"/>
          </a:xfrm>
        </p:spPr>
        <p:txBody>
          <a:bodyPr/>
          <a:lstStyle/>
          <a:p>
            <a:r>
              <a:rPr lang="ru-RU" dirty="0"/>
              <a:t>ЭБС для автора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5A1F9D-EFF0-A84D-9EDE-05BD40A3B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339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287688" y="620688"/>
            <a:ext cx="6635750" cy="850106"/>
          </a:xfrm>
        </p:spPr>
        <p:txBody>
          <a:bodyPr/>
          <a:lstStyle/>
          <a:p>
            <a:r>
              <a:rPr lang="ru-RU" sz="3600" b="1" dirty="0">
                <a:latin typeface="Calibri" charset="0"/>
              </a:rPr>
              <a:t>Вовлечение преподавателя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95601" y="1669712"/>
            <a:ext cx="5952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Стратегия «Университетской библиотеки онлайн» -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19737" y="1956902"/>
            <a:ext cx="6461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66CC"/>
                </a:solidFill>
              </a:rPr>
              <a:t>окружить преподавателя со всех сторон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39616" y="3068960"/>
            <a:ext cx="6840760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400" dirty="0">
                <a:latin typeface="Calibri" charset="0"/>
              </a:rPr>
              <a:t>Предоставить нужные книги.</a:t>
            </a:r>
          </a:p>
          <a:p>
            <a:pPr marL="514350" indent="-514350">
              <a:buAutoNum type="arabicPeriod"/>
            </a:pPr>
            <a:r>
              <a:rPr lang="ru-RU" sz="2400" dirty="0">
                <a:latin typeface="Calibri" charset="0"/>
              </a:rPr>
              <a:t>Предоставить целевую аудиторию и удобную платформу для публикаций.</a:t>
            </a:r>
          </a:p>
          <a:p>
            <a:pPr marL="514350" indent="-514350">
              <a:buAutoNum type="arabicPeriod"/>
            </a:pPr>
            <a:r>
              <a:rPr lang="ru-RU" sz="2400" dirty="0">
                <a:latin typeface="Calibri" charset="0"/>
              </a:rPr>
              <a:t>Помочь в публикациях.</a:t>
            </a:r>
          </a:p>
          <a:p>
            <a:pPr marL="514350" indent="-514350">
              <a:buAutoNum type="arabicPeriod"/>
            </a:pPr>
            <a:r>
              <a:rPr lang="ru-RU" sz="2400" dirty="0">
                <a:latin typeface="Calibri" charset="0"/>
              </a:rPr>
              <a:t>Помочь в продвижении и повышении индекса РИНЦ.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1705" y="537321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8405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783632" y="332656"/>
            <a:ext cx="7488832" cy="850106"/>
          </a:xfrm>
        </p:spPr>
        <p:txBody>
          <a:bodyPr/>
          <a:lstStyle/>
          <a:p>
            <a:r>
              <a:rPr lang="ru-RU" sz="3600" b="1" dirty="0">
                <a:latin typeface="Calibri" charset="0"/>
              </a:rPr>
              <a:t>Приглашаем авторов к публикации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2495600" y="4381265"/>
            <a:ext cx="4032448" cy="165618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Calibri" charset="0"/>
              </a:rPr>
              <a:t>Один из вариантов сотрудничества –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  <a:latin typeface="Calibri" charset="0"/>
              </a:rPr>
              <a:t>совместные проекты между издательством и вузом.</a:t>
            </a:r>
            <a:endParaRPr lang="ru-RU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3717032"/>
            <a:ext cx="1651662" cy="2337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2783633" y="1340768"/>
            <a:ext cx="589360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/>
              <a:t>Все книги публикуются в издательстве «</a:t>
            </a:r>
            <a:r>
              <a:rPr lang="ru-RU" b="1" dirty="0" err="1"/>
              <a:t>Директ</a:t>
            </a:r>
            <a:r>
              <a:rPr lang="ru-RU" b="1" dirty="0"/>
              <a:t>-Медиа»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7688" y="2479308"/>
            <a:ext cx="442492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ЭБС – самый мощный канал продвижения!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3553" y="1988840"/>
            <a:ext cx="300684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Мы выплачиваем гонорары!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67808" y="3005199"/>
            <a:ext cx="583974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Мы предоставляем 2 бесплатных печатных экземпляра!</a:t>
            </a:r>
            <a:r>
              <a:rPr lang="ru-RU" dirty="0">
                <a:solidFill>
                  <a:srgbClr val="D31F24"/>
                </a:solidFill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D1B3F1-CB6D-4907-9F64-489A338DA27B}"/>
              </a:ext>
            </a:extLst>
          </p:cNvPr>
          <p:cNvSpPr txBox="1"/>
          <p:nvPr/>
        </p:nvSpPr>
        <p:spPr>
          <a:xfrm>
            <a:off x="1926363" y="3677933"/>
            <a:ext cx="594855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Публикация одновременно в цифровом и бумажном виде</a:t>
            </a:r>
          </a:p>
        </p:txBody>
      </p:sp>
    </p:spTree>
    <p:extLst>
      <p:ext uri="{BB962C8B-B14F-4D97-AF65-F5344CB8AC3E}">
        <p14:creationId xmlns:p14="http://schemas.microsoft.com/office/powerpoint/2010/main" val="3352978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575050" y="274638"/>
            <a:ext cx="6635750" cy="850106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Calibri" charset="0"/>
              </a:rPr>
              <a:t>Какие издания можно опубликовать?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1980873" y="2039007"/>
            <a:ext cx="8434879" cy="40346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>
                <a:latin typeface="Calibri" charset="0"/>
              </a:rPr>
              <a:t>Новое издание. </a:t>
            </a:r>
            <a:r>
              <a:rPr lang="ru-RU" sz="2400" dirty="0">
                <a:latin typeface="Calibri" charset="0"/>
              </a:rPr>
              <a:t>Бесплатно издается печатная книга. </a:t>
            </a:r>
          </a:p>
          <a:p>
            <a:pPr marL="0" indent="0">
              <a:buNone/>
            </a:pPr>
            <a:r>
              <a:rPr lang="ru-RU" sz="2400" b="1" dirty="0">
                <a:latin typeface="Calibri" charset="0"/>
              </a:rPr>
              <a:t>Ранее вышедшую книгу. </a:t>
            </a:r>
            <a:r>
              <a:rPr lang="ru-RU" sz="2400" dirty="0">
                <a:latin typeface="Calibri" charset="0"/>
              </a:rPr>
              <a:t>Публикуется электронное издание, если автор не отдал права на него.</a:t>
            </a:r>
          </a:p>
          <a:p>
            <a:pPr marL="0" indent="0">
              <a:buNone/>
            </a:pPr>
            <a:r>
              <a:rPr lang="ru-RU" sz="2400" b="1" dirty="0">
                <a:latin typeface="Calibri" charset="0"/>
              </a:rPr>
              <a:t>Основные форматы: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Calibri" charset="0"/>
              </a:rPr>
              <a:t>учебник;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Calibri" charset="0"/>
              </a:rPr>
              <a:t>монография;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Calibri" charset="0"/>
              </a:rPr>
              <a:t>коллективный сборник (сборник конференций);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Calibri" charset="0"/>
              </a:rPr>
              <a:t>сборник статей!</a:t>
            </a:r>
          </a:p>
          <a:p>
            <a:pPr marL="0" indent="0">
              <a:buNone/>
            </a:pPr>
            <a:r>
              <a:rPr lang="ru-RU" sz="2400" dirty="0">
                <a:latin typeface="Calibri" charset="0"/>
              </a:rPr>
              <a:t>Журнальные статьи не публикуются отдельно.</a:t>
            </a:r>
          </a:p>
        </p:txBody>
      </p:sp>
    </p:spTree>
    <p:extLst>
      <p:ext uri="{BB962C8B-B14F-4D97-AF65-F5344CB8AC3E}">
        <p14:creationId xmlns:p14="http://schemas.microsoft.com/office/powerpoint/2010/main" val="4051166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071664" y="620688"/>
            <a:ext cx="6635750" cy="850106"/>
          </a:xfrm>
        </p:spPr>
        <p:txBody>
          <a:bodyPr/>
          <a:lstStyle/>
          <a:p>
            <a:r>
              <a:rPr lang="ru-RU" sz="3600" b="1" dirty="0">
                <a:latin typeface="Calibri" charset="0"/>
              </a:rPr>
              <a:t>Условия публикации в ЭБС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67609" y="1898100"/>
            <a:ext cx="7560840" cy="27853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>
                <a:latin typeface="Calibri" charset="0"/>
              </a:rPr>
              <a:t>1. Принимаются только книги: учебники, монографии, сборники трудов, конференций (более 50 страниц).  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latin typeface="Calibri" charset="0"/>
              </a:rPr>
              <a:t>2. Труд должен иметь научную значимость и не менее 2-х рецензий.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latin typeface="Calibri" charset="0"/>
              </a:rPr>
              <a:t>3. Работа должна быть подготовлена для публикации (издается в авторской редакции). 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latin typeface="Calibri" charset="0"/>
              </a:rPr>
              <a:t>4. Автор заполняет необходимую информацию (Анкета автора) и обязуется продвигать свои книги в студенческой и научной среде.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3752" y="5445224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67609" y="4937393"/>
            <a:ext cx="7640233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Публикуйте ранее вышедшие публикации: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электронные права на бумажные издания остаются свободными.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Публикуя старые издания в ЭБС, вы даете им вторую жизнь.</a:t>
            </a:r>
          </a:p>
        </p:txBody>
      </p:sp>
    </p:spTree>
    <p:extLst>
      <p:ext uri="{BB962C8B-B14F-4D97-AF65-F5344CB8AC3E}">
        <p14:creationId xmlns:p14="http://schemas.microsoft.com/office/powerpoint/2010/main" val="2433303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999656" y="514301"/>
            <a:ext cx="6635750" cy="850106"/>
          </a:xfrm>
        </p:spPr>
        <p:txBody>
          <a:bodyPr/>
          <a:lstStyle/>
          <a:p>
            <a:r>
              <a:rPr lang="ru-RU" sz="3600" b="1" dirty="0">
                <a:latin typeface="Calibri" charset="0"/>
              </a:rPr>
              <a:t>Статистика автора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58" y="1838407"/>
            <a:ext cx="7475148" cy="450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138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996952"/>
            <a:ext cx="7816752" cy="26274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143672" y="404664"/>
            <a:ext cx="6952656" cy="85010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Calibri" charset="0"/>
              </a:rPr>
              <a:t>Мои публикации: 1. Загрузите файл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" r="3541"/>
          <a:stretch/>
        </p:blipFill>
        <p:spPr bwMode="auto">
          <a:xfrm>
            <a:off x="7536161" y="1980169"/>
            <a:ext cx="1876425" cy="51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79576" y="1780114"/>
            <a:ext cx="324883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/>
              <a:t>Загрузить свою публикацию</a:t>
            </a:r>
          </a:p>
          <a:p>
            <a:r>
              <a:rPr lang="ru-RU" sz="2000" dirty="0"/>
              <a:t>Или отправить по </a:t>
            </a:r>
            <a:r>
              <a:rPr lang="ru-RU" sz="2000" dirty="0" err="1"/>
              <a:t>емэйл</a:t>
            </a:r>
            <a:endParaRPr lang="ru-RU" sz="2000" dirty="0"/>
          </a:p>
        </p:txBody>
      </p:sp>
      <p:cxnSp>
        <p:nvCxnSpPr>
          <p:cNvPr id="9" name="Прямая со стрелкой 8"/>
          <p:cNvCxnSpPr>
            <a:stCxn id="8" idx="3"/>
            <a:endCxn id="7" idx="1"/>
          </p:cNvCxnSpPr>
          <p:nvPr/>
        </p:nvCxnSpPr>
        <p:spPr>
          <a:xfrm>
            <a:off x="5528414" y="2134057"/>
            <a:ext cx="2007747" cy="10328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6237635" y="2494519"/>
            <a:ext cx="2236738" cy="107849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1856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927648" y="404664"/>
            <a:ext cx="7128792" cy="850106"/>
          </a:xfrm>
        </p:spPr>
        <p:txBody>
          <a:bodyPr/>
          <a:lstStyle/>
          <a:p>
            <a:r>
              <a:rPr lang="ru-RU" sz="3600" b="1" dirty="0">
                <a:latin typeface="Calibri" charset="0"/>
              </a:rPr>
              <a:t>2. Заполните информацию о книге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7648" y="1908328"/>
            <a:ext cx="712879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Аннотация, маркетинговая информация и рецензии –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помогают продвигать книгу!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18" y="2935895"/>
            <a:ext cx="6826036" cy="31347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0844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999656" y="107764"/>
            <a:ext cx="7200800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kumimoji="0" lang="ru-RU" sz="3200" dirty="0">
                <a:latin typeface="Calibri" charset="0"/>
              </a:rPr>
              <a:t>Дополнительные объекты к книге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D39589-43AE-4D89-AEFB-C2D8A8FE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00" y="1838208"/>
            <a:ext cx="5283034" cy="3413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222125-E18C-4525-AF5C-8BE25F39E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218" y="3544911"/>
            <a:ext cx="4550238" cy="2740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9CF5F4-C819-4EB4-9079-3EBEE0B67E35}"/>
              </a:ext>
            </a:extLst>
          </p:cNvPr>
          <p:cNvSpPr txBox="1"/>
          <p:nvPr/>
        </p:nvSpPr>
        <p:spPr>
          <a:xfrm>
            <a:off x="1847528" y="2132857"/>
            <a:ext cx="24482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Издание может содержать</a:t>
            </a:r>
          </a:p>
          <a:p>
            <a:r>
              <a:rPr lang="ru-RU" dirty="0"/>
              <a:t>дополнительный исследовательский материал, статистические, архивные данные. </a:t>
            </a:r>
          </a:p>
          <a:p>
            <a:r>
              <a:rPr lang="ru-RU" dirty="0"/>
              <a:t>Которые являются частью исследования, но не могут войти в книгу.</a:t>
            </a:r>
          </a:p>
          <a:p>
            <a:r>
              <a:rPr lang="ru-RU" dirty="0"/>
              <a:t>Доступ к старым версиям и изданиям.</a:t>
            </a:r>
          </a:p>
        </p:txBody>
      </p:sp>
    </p:spTree>
    <p:extLst>
      <p:ext uri="{BB962C8B-B14F-4D97-AF65-F5344CB8AC3E}">
        <p14:creationId xmlns:p14="http://schemas.microsoft.com/office/powerpoint/2010/main" val="392585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4801" y="654465"/>
            <a:ext cx="7007886" cy="750345"/>
          </a:xfrm>
        </p:spPr>
        <p:txBody>
          <a:bodyPr/>
          <a:lstStyle/>
          <a:p>
            <a:r>
              <a:rPr lang="ru-RU" dirty="0"/>
              <a:t>ЭБС </a:t>
            </a:r>
            <a:r>
              <a:rPr lang="ru-RU" dirty="0" err="1"/>
              <a:t>оо</a:t>
            </a:r>
            <a:r>
              <a:rPr lang="ru-RU" dirty="0"/>
              <a:t> и ЭБС </a:t>
            </a:r>
            <a:r>
              <a:rPr lang="ru-RU" dirty="0" err="1"/>
              <a:t>ак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0" y="1845734"/>
            <a:ext cx="9144000" cy="4625405"/>
          </a:xfrm>
        </p:spPr>
        <p:txBody>
          <a:bodyPr>
            <a:normAutofit/>
          </a:bodyPr>
          <a:lstStyle/>
          <a:p>
            <a:r>
              <a:rPr lang="ru-RU" i="1" dirty="0"/>
              <a:t>Коммерческие ЭБС и ЭБС вуза </a:t>
            </a:r>
            <a:r>
              <a:rPr lang="mr-IN" i="1" dirty="0"/>
              <a:t>–</a:t>
            </a:r>
            <a:r>
              <a:rPr lang="ru-RU" i="1" dirty="0"/>
              <a:t> две разные сущности</a:t>
            </a:r>
          </a:p>
          <a:p>
            <a:pPr lvl="1"/>
            <a:r>
              <a:rPr lang="ru-RU" sz="1600" b="1" dirty="0"/>
              <a:t>ЭБС образовательной организации </a:t>
            </a:r>
            <a:r>
              <a:rPr lang="ru-RU" sz="1600" dirty="0"/>
              <a:t>может быть создана как с помощью отдельного программного комплекса, эксплуатируемого непосредственно в образовательной организации, так и с помощью совокупности подобных комплексов, </a:t>
            </a:r>
            <a:r>
              <a:rPr lang="ru-RU" sz="1600" b="1" dirty="0"/>
              <a:t>ЭБС </a:t>
            </a:r>
            <a:r>
              <a:rPr lang="ru-RU" sz="1600" b="1" dirty="0" err="1"/>
              <a:t>агрегаторов</a:t>
            </a:r>
            <a:r>
              <a:rPr lang="ru-RU" sz="1600" b="1" dirty="0"/>
              <a:t> контента</a:t>
            </a:r>
            <a:r>
              <a:rPr lang="ru-RU" sz="1600" dirty="0"/>
              <a:t>, ряд из которых эксплуатируется внешними операторами, если они образуют единую информационную систему, используемую в образовательной организации.</a:t>
            </a:r>
          </a:p>
          <a:p>
            <a:r>
              <a:rPr lang="ru-RU" dirty="0"/>
              <a:t>Требования к наличию и содержанию ЭБС предъявляются к вузу. </a:t>
            </a:r>
          </a:p>
          <a:p>
            <a:r>
              <a:rPr lang="ru-RU" i="1" dirty="0"/>
              <a:t>Комплекс электронных ресурсов вуза образует ЭБС, только если они образуют и складываются в единую систему управления. </a:t>
            </a:r>
          </a:p>
          <a:p>
            <a:r>
              <a:rPr lang="ru-RU" i="1" dirty="0"/>
              <a:t>ЭБС вуза </a:t>
            </a:r>
            <a:r>
              <a:rPr lang="ru-RU" dirty="0"/>
              <a:t>– выход в глобальную информационную среду. ЭБС – не просто книги, это комплекс современных информационных сервисов.</a:t>
            </a:r>
          </a:p>
          <a:p>
            <a:r>
              <a:rPr lang="ru-RU" i="1" dirty="0"/>
              <a:t>Информационно-образовательная среда вуза </a:t>
            </a:r>
            <a:r>
              <a:rPr lang="ru-RU" dirty="0"/>
              <a:t>– форма цифрового университета, ИТ-инструменты деятельности вуза.</a:t>
            </a:r>
          </a:p>
        </p:txBody>
      </p:sp>
    </p:spTree>
    <p:extLst>
      <p:ext uri="{BB962C8B-B14F-4D97-AF65-F5344CB8AC3E}">
        <p14:creationId xmlns:p14="http://schemas.microsoft.com/office/powerpoint/2010/main" val="9497933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115097" y="448097"/>
            <a:ext cx="6635750" cy="850106"/>
          </a:xfrm>
        </p:spPr>
        <p:txBody>
          <a:bodyPr/>
          <a:lstStyle/>
          <a:p>
            <a:r>
              <a:rPr lang="ru-RU" sz="3600" b="1" dirty="0">
                <a:latin typeface="Calibri" charset="0"/>
              </a:rPr>
              <a:t>Подготовка полноценной книги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5680" y="4259091"/>
            <a:ext cx="6120680" cy="17851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Дополнительные опции: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Можно проверить на уникальность (наличие заимствований);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Можно заказать пакет продвижения (отправка обязательных экземпляров).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 книгу можно добавлять интерактивные элементы.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95601" y="1484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79577" y="1300118"/>
            <a:ext cx="781456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1. Книга находится на </a:t>
            </a:r>
            <a:r>
              <a:rPr lang="ru-RU" dirty="0" err="1"/>
              <a:t>модерации</a:t>
            </a:r>
            <a:r>
              <a:rPr lang="ru-RU" dirty="0"/>
              <a:t>: проверяется редактором.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77319" y="1869908"/>
            <a:ext cx="781682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2. Если книга принимается, то с автором заключается лицензионный договор</a:t>
            </a:r>
          </a:p>
          <a:p>
            <a:r>
              <a:rPr lang="ru-RU" dirty="0"/>
              <a:t> с вознаграждением.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9576" y="2708920"/>
            <a:ext cx="781456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3. Книга проходит издательский цикл.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7320" y="3275692"/>
            <a:ext cx="781682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4. Автору высылается 2 экземпляра отпечатанной книги. Автор может заказать нужное количество книг.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847528" y="1268760"/>
            <a:ext cx="0" cy="23762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4875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628056" y="274638"/>
            <a:ext cx="6820744" cy="96932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ВЫДАЧА СВИДЕТЕЛЬСТВА О ПУБЛИКАЦИИ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908721"/>
            <a:ext cx="8392472" cy="4869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Этот Сертификат официально подтверждает факт публикации авторского материала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20" y="1916832"/>
            <a:ext cx="8022328" cy="4095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458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4FEC1-77ED-42D2-B434-2E9A39343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Присвоение </a:t>
            </a:r>
            <a:r>
              <a:rPr lang="en-US" dirty="0"/>
              <a:t>ISBN </a:t>
            </a:r>
            <a:r>
              <a:rPr lang="ru-RU" dirty="0"/>
              <a:t> и </a:t>
            </a:r>
            <a:r>
              <a:rPr lang="en-US" dirty="0"/>
              <a:t>DOI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409C6B-213A-45B1-B9B9-F1BF07F02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133600"/>
            <a:ext cx="5915000" cy="3992564"/>
          </a:xfrm>
        </p:spPr>
        <p:txBody>
          <a:bodyPr>
            <a:normAutofit/>
          </a:bodyPr>
          <a:lstStyle/>
          <a:p>
            <a:r>
              <a:rPr lang="en-US" dirty="0"/>
              <a:t>DOI – </a:t>
            </a:r>
            <a:r>
              <a:rPr lang="ru-RU" dirty="0"/>
              <a:t>цифровой идентификатор объекта</a:t>
            </a:r>
          </a:p>
          <a:p>
            <a:r>
              <a:rPr lang="ru-RU" dirty="0"/>
              <a:t>Любая публикация обязана иметь </a:t>
            </a:r>
            <a:r>
              <a:rPr lang="en-US" dirty="0"/>
              <a:t>DOI</a:t>
            </a:r>
            <a:r>
              <a:rPr lang="ru-RU" dirty="0"/>
              <a:t>. Позволяет:</a:t>
            </a:r>
          </a:p>
          <a:p>
            <a:r>
              <a:rPr lang="ru-RU" dirty="0"/>
              <a:t>иметь постоянный адрес публикации</a:t>
            </a:r>
          </a:p>
          <a:p>
            <a:r>
              <a:rPr lang="ru-RU" dirty="0"/>
              <a:t>легко находить ее и ссылаться</a:t>
            </a:r>
          </a:p>
          <a:p>
            <a:r>
              <a:rPr lang="ru-RU" dirty="0"/>
              <a:t>публикации в </a:t>
            </a:r>
            <a:r>
              <a:rPr lang="en-US" dirty="0"/>
              <a:t>Web of Science, Scopus </a:t>
            </a:r>
            <a:r>
              <a:rPr lang="ru-RU" dirty="0"/>
              <a:t>– невозможны без </a:t>
            </a:r>
            <a:r>
              <a:rPr lang="en-US" dirty="0"/>
              <a:t>DOI</a:t>
            </a:r>
          </a:p>
          <a:p>
            <a:pPr marL="0" indent="0">
              <a:buNone/>
            </a:pPr>
            <a:r>
              <a:rPr lang="ru-RU" dirty="0"/>
              <a:t>Издательство «Директ-Медиа» бесплатно присваивает </a:t>
            </a:r>
            <a:r>
              <a:rPr lang="en-US" dirty="0"/>
              <a:t>DOI </a:t>
            </a:r>
            <a:r>
              <a:rPr lang="ru-RU" dirty="0"/>
              <a:t>каждой публикации, в т.ч. Преподавателям и студентам.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EAA38A-8D22-4C8B-9BA7-45F977ACEB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34" y="1772816"/>
            <a:ext cx="2840866" cy="28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206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143672" y="404664"/>
            <a:ext cx="6635750" cy="850106"/>
          </a:xfrm>
        </p:spPr>
        <p:txBody>
          <a:bodyPr/>
          <a:lstStyle/>
          <a:p>
            <a:r>
              <a:rPr lang="ru-RU" sz="3600" b="1" dirty="0">
                <a:latin typeface="Calibri" charset="0"/>
              </a:rPr>
              <a:t>Технологии продвижения книги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7151" y="5445224"/>
            <a:ext cx="7128792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Если автор и его коллеги начнут комментировать и продвигать книгу – она будет повышаться в рейтингах!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972" y="1822680"/>
            <a:ext cx="6407150" cy="352425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9426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711624" y="0"/>
            <a:ext cx="6840760" cy="850106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>
                <a:latin typeface="Calibri" charset="0"/>
              </a:rPr>
              <a:t> Авторы Директ-Медиа – в одном ряду с Именитыми учёными!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980729"/>
            <a:ext cx="7812360" cy="5340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22929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99045" y="718241"/>
            <a:ext cx="6377880" cy="652935"/>
          </a:xfrm>
        </p:spPr>
        <p:txBody>
          <a:bodyPr>
            <a:noAutofit/>
          </a:bodyPr>
          <a:lstStyle/>
          <a:p>
            <a:r>
              <a:rPr lang="ru-RU" sz="3200" b="1" dirty="0"/>
              <a:t>Мы не только продвигаем, мы – создаем авторов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6888089" y="1916832"/>
            <a:ext cx="3632536" cy="4661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3366FF"/>
                </a:solidFill>
                <a:latin typeface="+mj-lt"/>
                <a:ea typeface="+mj-ea"/>
                <a:cs typeface="+mj-cs"/>
              </a:rPr>
              <a:t>Продвижение преподавателя:</a:t>
            </a:r>
          </a:p>
          <a:p>
            <a:pPr marL="0" indent="0">
              <a:buNone/>
            </a:pPr>
            <a:r>
              <a:rPr lang="ru-RU" sz="1600" dirty="0">
                <a:latin typeface="+mj-lt"/>
                <a:ea typeface="+mj-ea"/>
                <a:cs typeface="+mj-cs"/>
              </a:rPr>
              <a:t>Отражение в РИНЦ;</a:t>
            </a:r>
          </a:p>
          <a:p>
            <a:pPr marL="0" indent="0">
              <a:buNone/>
            </a:pPr>
            <a:r>
              <a:rPr lang="ru-RU" sz="1600" dirty="0">
                <a:latin typeface="+mj-lt"/>
                <a:ea typeface="+mj-ea"/>
                <a:cs typeface="+mj-cs"/>
              </a:rPr>
              <a:t>Повышение цитируемости – посредством огромной аудитории, 550 вузов;</a:t>
            </a:r>
          </a:p>
          <a:p>
            <a:pPr marL="0" indent="0">
              <a:buNone/>
            </a:pPr>
            <a:r>
              <a:rPr lang="ru-RU" sz="1600" dirty="0">
                <a:latin typeface="+mj-lt"/>
                <a:ea typeface="+mj-ea"/>
                <a:cs typeface="+mj-cs"/>
              </a:rPr>
              <a:t>Инструменты продвижения автора в Интернет;</a:t>
            </a:r>
          </a:p>
          <a:p>
            <a:pPr marL="0" indent="0">
              <a:buNone/>
            </a:pPr>
            <a:r>
              <a:rPr lang="ru-RU" sz="1600" dirty="0" err="1">
                <a:latin typeface="+mj-lt"/>
                <a:ea typeface="+mj-ea"/>
                <a:cs typeface="+mj-cs"/>
              </a:rPr>
              <a:t>Присваеваем</a:t>
            </a:r>
            <a:r>
              <a:rPr lang="ru-RU" sz="1600" dirty="0">
                <a:latin typeface="+mj-lt"/>
                <a:ea typeface="+mj-ea"/>
                <a:cs typeface="+mj-cs"/>
              </a:rPr>
              <a:t> </a:t>
            </a:r>
            <a:r>
              <a:rPr lang="en-US" sz="1600" dirty="0">
                <a:latin typeface="+mj-lt"/>
                <a:ea typeface="+mj-ea"/>
                <a:cs typeface="+mj-cs"/>
              </a:rPr>
              <a:t>DOI </a:t>
            </a:r>
            <a:r>
              <a:rPr lang="ru-RU" sz="1600" dirty="0">
                <a:latin typeface="+mj-lt"/>
                <a:ea typeface="+mj-ea"/>
                <a:cs typeface="+mj-cs"/>
              </a:rPr>
              <a:t>и </a:t>
            </a:r>
            <a:r>
              <a:rPr lang="en-US" sz="1600" dirty="0">
                <a:latin typeface="+mj-lt"/>
                <a:ea typeface="+mj-ea"/>
                <a:cs typeface="+mj-cs"/>
              </a:rPr>
              <a:t>ISBN</a:t>
            </a:r>
            <a:r>
              <a:rPr lang="ru-RU" sz="1600" dirty="0">
                <a:latin typeface="+mj-lt"/>
                <a:ea typeface="+mj-ea"/>
                <a:cs typeface="+mj-cs"/>
              </a:rPr>
              <a:t>;</a:t>
            </a:r>
          </a:p>
          <a:p>
            <a:pPr marL="0" indent="0">
              <a:buNone/>
            </a:pPr>
            <a:r>
              <a:rPr lang="ru-RU" sz="1600" dirty="0">
                <a:latin typeface="+mj-lt"/>
                <a:ea typeface="+mj-ea"/>
                <a:cs typeface="+mj-cs"/>
              </a:rPr>
              <a:t>Одновременная дистрибуция печатной и электронной книги;</a:t>
            </a:r>
          </a:p>
          <a:p>
            <a:pPr marL="0" indent="0">
              <a:buNone/>
            </a:pPr>
            <a:r>
              <a:rPr lang="ru-RU" sz="1600" dirty="0">
                <a:latin typeface="+mj-lt"/>
                <a:ea typeface="+mj-ea"/>
                <a:cs typeface="+mj-cs"/>
              </a:rPr>
              <a:t>Собственный Кабинет автора с подробной статистикой;</a:t>
            </a:r>
          </a:p>
          <a:p>
            <a:pPr marL="0" indent="0">
              <a:buNone/>
            </a:pPr>
            <a:r>
              <a:rPr lang="ru-RU" sz="1600" dirty="0">
                <a:latin typeface="+mj-lt"/>
                <a:ea typeface="+mj-ea"/>
                <a:cs typeface="+mj-cs"/>
              </a:rPr>
              <a:t>Авторские гонорары за книги, 2 печатных издания после публикации.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690" y="1772817"/>
            <a:ext cx="5507254" cy="39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12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071664" y="692696"/>
            <a:ext cx="6635750" cy="1152128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Calibri" charset="0"/>
              </a:rPr>
              <a:t>Не только РИНЦ, но и </a:t>
            </a:r>
            <a:r>
              <a:rPr lang="en-US" sz="3600" b="1" dirty="0">
                <a:latin typeface="Calibri" charset="0"/>
              </a:rPr>
              <a:t>Web of Science!</a:t>
            </a:r>
            <a:endParaRPr lang="ru-RU" sz="3600" b="1" dirty="0">
              <a:latin typeface="Calibri" charset="0"/>
            </a:endParaRP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3215680" y="2132856"/>
            <a:ext cx="6624736" cy="1800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Calibri" charset="0"/>
              </a:rPr>
              <a:t>С</a:t>
            </a:r>
            <a:r>
              <a:rPr lang="en-US" sz="2400" dirty="0">
                <a:latin typeface="Calibri" charset="0"/>
              </a:rPr>
              <a:t> 2014 </a:t>
            </a:r>
            <a:r>
              <a:rPr lang="ru-RU" sz="2400" dirty="0">
                <a:latin typeface="Calibri" charset="0"/>
              </a:rPr>
              <a:t>г. лучшие монографии, переданные в ЭБС «Университетская библиотека онлайн», предоставляются для индексирования в базе данных </a:t>
            </a:r>
            <a:r>
              <a:rPr lang="en-US" sz="2400" b="1" dirty="0">
                <a:latin typeface="Calibri" charset="0"/>
              </a:rPr>
              <a:t>Web of Science</a:t>
            </a:r>
            <a:endParaRPr lang="en-US" sz="2400" dirty="0">
              <a:latin typeface="Calibri" charset="0"/>
            </a:endParaRPr>
          </a:p>
          <a:p>
            <a:pPr algn="ctr"/>
            <a:endParaRPr lang="en-US" sz="2400" dirty="0">
              <a:latin typeface="Calibri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7655" y="4521314"/>
            <a:ext cx="4464556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Book Citation Index 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>
            <a:stCxn id="3075" idx="2"/>
            <a:endCxn id="4" idx="0"/>
          </p:cNvCxnSpPr>
          <p:nvPr/>
        </p:nvCxnSpPr>
        <p:spPr>
          <a:xfrm>
            <a:off x="6528049" y="3933056"/>
            <a:ext cx="1885" cy="5882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72CCB4F-E155-4625-B20F-5151D75512D6}"/>
              </a:ext>
            </a:extLst>
          </p:cNvPr>
          <p:cNvSpPr txBox="1"/>
          <p:nvPr/>
        </p:nvSpPr>
        <p:spPr>
          <a:xfrm>
            <a:off x="2063552" y="5517232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Международное продвижение: ЭБС доступна в странах Европы, книги присутствуют у основных международных агрегаторов</a:t>
            </a:r>
            <a:r>
              <a:rPr lang="en-US" dirty="0"/>
              <a:t> </a:t>
            </a:r>
            <a:r>
              <a:rPr lang="ru-RU" dirty="0"/>
              <a:t>и книготоргов: </a:t>
            </a:r>
            <a:r>
              <a:rPr lang="en-US" dirty="0"/>
              <a:t>EBSCO, MIPP </a:t>
            </a:r>
            <a:r>
              <a:rPr lang="en-US" dirty="0" err="1"/>
              <a:t>Interational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2138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2855640" y="1766999"/>
            <a:ext cx="7210425" cy="2232248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ru-RU" dirty="0">
                <a:latin typeface="Calibri" charset="0"/>
              </a:rPr>
              <a:t>Создаем культуру цитирования.</a:t>
            </a:r>
          </a:p>
          <a:p>
            <a:pPr>
              <a:buBlip>
                <a:blip r:embed="rId2"/>
              </a:buBlip>
            </a:pPr>
            <a:r>
              <a:rPr lang="ru-RU" dirty="0">
                <a:latin typeface="Calibri" charset="0"/>
              </a:rPr>
              <a:t>Облегчаем создание цитат (сервис Цитатник).</a:t>
            </a:r>
          </a:p>
          <a:p>
            <a:pPr>
              <a:buBlip>
                <a:blip r:embed="rId2"/>
              </a:buBlip>
            </a:pPr>
            <a:r>
              <a:rPr lang="ru-RU" dirty="0">
                <a:latin typeface="Calibri" charset="0"/>
              </a:rPr>
              <a:t>Выделяем список литературы (цитаты на иные произведения).</a:t>
            </a:r>
          </a:p>
          <a:p>
            <a:pPr>
              <a:buBlip>
                <a:blip r:embed="rId2"/>
              </a:buBlip>
            </a:pPr>
            <a:r>
              <a:rPr lang="ru-RU" dirty="0">
                <a:latin typeface="Calibri" charset="0"/>
              </a:rPr>
              <a:t>Передаем данные в РИНЦ.</a:t>
            </a:r>
          </a:p>
          <a:p>
            <a:pPr>
              <a:buBlip>
                <a:blip r:embed="rId2"/>
              </a:buBlip>
            </a:pPr>
            <a:r>
              <a:rPr lang="ru-RU" dirty="0">
                <a:latin typeface="Calibri" charset="0"/>
              </a:rPr>
              <a:t>Отражаем изменения РИНЦ в Личном кабинете ЭБС.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855640" y="476672"/>
            <a:ext cx="6635750" cy="8501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kumimoji="0" lang="ru-RU" sz="3600" b="1" dirty="0">
                <a:latin typeface="Calibri" charset="0"/>
              </a:rPr>
              <a:t>Что мы делаем для повышения цитируемости?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7354" y="4177277"/>
            <a:ext cx="8012322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РИНЦ воспринимает широкий срез публикаций –</a:t>
            </a:r>
            <a:r>
              <a:rPr lang="ru-RU" sz="2000" dirty="0"/>
              <a:t> </a:t>
            </a:r>
          </a:p>
          <a:p>
            <a:pPr algn="ctr"/>
            <a:r>
              <a:rPr lang="ru-RU" sz="2000" dirty="0"/>
              <a:t>цитируемость могут поднимать учащиеся (магистерские диссертации), </a:t>
            </a:r>
          </a:p>
          <a:p>
            <a:pPr algn="ctr"/>
            <a:r>
              <a:rPr lang="ru-RU" sz="2000" dirty="0"/>
              <a:t>работы коллег, школ и т.д. – использующие единую платформу.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04492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494D9-F093-4D49-8C4D-0EAB43BFE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ЭБС ДЛЯ СТУДЕНТА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F2B42B-BD9F-064B-A943-74D2DEF78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4019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075626" y="421783"/>
            <a:ext cx="6635750" cy="850106"/>
          </a:xfrm>
        </p:spPr>
        <p:txBody>
          <a:bodyPr/>
          <a:lstStyle/>
          <a:p>
            <a:r>
              <a:rPr lang="ru-RU" sz="3200" dirty="0">
                <a:latin typeface="Calibri" charset="0"/>
              </a:rPr>
              <a:t>Развитие Студенческой науки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2075626" y="1924656"/>
            <a:ext cx="7425725" cy="42449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dirty="0">
                <a:latin typeface="Calibri" charset="0"/>
              </a:rPr>
              <a:t>Студент имеет право опубликовать свои проекты и ВКР как научную работу:</a:t>
            </a:r>
          </a:p>
          <a:p>
            <a:pPr marL="914400" lvl="1" indent="-514350">
              <a:buFont typeface="+mj-lt"/>
              <a:buAutoNum type="arabicParenR"/>
            </a:pPr>
            <a:r>
              <a:rPr lang="ru-RU" dirty="0">
                <a:latin typeface="Calibri" charset="0"/>
              </a:rPr>
              <a:t>Если студент желает, он может опубликовать свою ВКР в открытом доступе. </a:t>
            </a:r>
          </a:p>
          <a:p>
            <a:pPr marL="914400" lvl="1" indent="-514350">
              <a:buFont typeface="+mj-lt"/>
              <a:buAutoNum type="arabicParenR"/>
            </a:pPr>
            <a:r>
              <a:rPr lang="ru-RU" dirty="0">
                <a:latin typeface="Calibri" charset="0"/>
              </a:rPr>
              <a:t>Выпускная работа проходит издательскую обработку и становится НАУЧНОЙ ПУБЛИКАЦИЕЙ. </a:t>
            </a:r>
          </a:p>
          <a:p>
            <a:pPr marL="914400" lvl="1" indent="-514350">
              <a:buFont typeface="+mj-lt"/>
              <a:buAutoNum type="arabicParenR"/>
            </a:pPr>
            <a:r>
              <a:rPr lang="ru-RU" dirty="0"/>
              <a:t>Работы размещаются на основе открытой лицензии </a:t>
            </a:r>
            <a:r>
              <a:rPr lang="ru-RU" dirty="0" err="1"/>
              <a:t>Creative</a:t>
            </a:r>
            <a:r>
              <a:rPr lang="ru-RU" dirty="0"/>
              <a:t> </a:t>
            </a:r>
            <a:r>
              <a:rPr lang="ru-RU" dirty="0" err="1"/>
              <a:t>Commons</a:t>
            </a:r>
            <a:r>
              <a:rPr lang="ru-RU" dirty="0"/>
              <a:t> (право на свободные </a:t>
            </a:r>
            <a:r>
              <a:rPr lang="ru-RU" dirty="0" err="1"/>
              <a:t>републикации</a:t>
            </a:r>
            <a:r>
              <a:rPr lang="ru-RU" dirty="0"/>
              <a:t> и репосты работ с сохранением авторских прав).</a:t>
            </a:r>
            <a:endParaRPr lang="ru-RU" dirty="0">
              <a:latin typeface="Calibri" charset="0"/>
            </a:endParaRPr>
          </a:p>
          <a:p>
            <a:pPr marL="914400" lvl="1" indent="-514350">
              <a:buFont typeface="+mj-lt"/>
              <a:buAutoNum type="arabicParenR"/>
            </a:pPr>
            <a:r>
              <a:rPr lang="ru-RU" dirty="0">
                <a:solidFill>
                  <a:srgbClr val="0070C0"/>
                </a:solidFill>
                <a:latin typeface="Calibri" charset="0"/>
              </a:rPr>
              <a:t>ВКР присваивается бесплатный номер </a:t>
            </a:r>
            <a:r>
              <a:rPr lang="en-US" dirty="0">
                <a:solidFill>
                  <a:srgbClr val="0070C0"/>
                </a:solidFill>
                <a:latin typeface="Calibri" charset="0"/>
              </a:rPr>
              <a:t>DOI</a:t>
            </a:r>
            <a:r>
              <a:rPr lang="ru-RU" dirty="0">
                <a:latin typeface="Calibri" charset="0"/>
              </a:rPr>
              <a:t>, она размещается в открытом доступе и может быть размещена в портфолио студента.</a:t>
            </a:r>
          </a:p>
          <a:p>
            <a:pPr marL="914400" lvl="1" indent="-514350">
              <a:buFont typeface="+mj-lt"/>
              <a:buAutoNum type="arabicParenR"/>
            </a:pPr>
            <a:r>
              <a:rPr lang="ru-RU" dirty="0">
                <a:latin typeface="Calibri" charset="0"/>
              </a:rPr>
              <a:t>Работа получает инструменты оценки и рецензирования со стороны научного сообщества.</a:t>
            </a:r>
          </a:p>
          <a:p>
            <a:pPr marL="400050" lvl="1" indent="0">
              <a:buNone/>
            </a:pPr>
            <a:r>
              <a:rPr lang="ru-RU" dirty="0">
                <a:solidFill>
                  <a:srgbClr val="0070C0"/>
                </a:solidFill>
                <a:latin typeface="Calibri" charset="0"/>
              </a:rPr>
              <a:t>! Самое главное: В случае размещения ВКР в открытом доступе сервис становится для вуза бесплатным.</a:t>
            </a:r>
          </a:p>
        </p:txBody>
      </p:sp>
    </p:spTree>
    <p:extLst>
      <p:ext uri="{BB962C8B-B14F-4D97-AF65-F5344CB8AC3E}">
        <p14:creationId xmlns:p14="http://schemas.microsoft.com/office/powerpoint/2010/main" val="2007075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D5F4969-A180-450A-8E60-63898789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22017"/>
            <a:ext cx="10058400" cy="3566160"/>
          </a:xfrm>
        </p:spPr>
        <p:txBody>
          <a:bodyPr>
            <a:normAutofit/>
          </a:bodyPr>
          <a:lstStyle/>
          <a:p>
            <a:r>
              <a:rPr lang="ru-RU" dirty="0"/>
              <a:t>ЭБС «Университетская библиотека онлайн»: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692766-6F55-4946-9B96-871803BF4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Monaco"/>
                <a:cs typeface="Monaco"/>
              </a:rPr>
              <a:t>ЭБС, которая никогда не стоит на месте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4673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Раздел «Студенческая наука»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212197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После заполнения информации публикации появляются в специальном разделе.</a:t>
            </a:r>
          </a:p>
          <a:p>
            <a:pPr marL="0" indent="0">
              <a:buNone/>
            </a:pPr>
            <a:r>
              <a:rPr lang="ru-RU" dirty="0"/>
              <a:t>Дополнительные опции –  </a:t>
            </a:r>
          </a:p>
          <a:p>
            <a:pPr marL="0" indent="0">
              <a:buNone/>
            </a:pPr>
            <a:r>
              <a:rPr lang="ru-RU" dirty="0"/>
              <a:t>1) интегрированная проверка на </a:t>
            </a:r>
            <a:r>
              <a:rPr lang="ru-RU" dirty="0" err="1"/>
              <a:t>Антиплагиат</a:t>
            </a:r>
            <a:r>
              <a:rPr lang="ru-RU" dirty="0"/>
              <a:t> (опционально);</a:t>
            </a:r>
          </a:p>
          <a:p>
            <a:pPr marL="0" indent="0">
              <a:buNone/>
            </a:pPr>
            <a:r>
              <a:rPr lang="ru-RU" dirty="0"/>
              <a:t>2) Внешнее рецензирование и оценка;</a:t>
            </a:r>
          </a:p>
          <a:p>
            <a:pPr marL="0" indent="0">
              <a:buNone/>
            </a:pPr>
            <a:r>
              <a:rPr lang="ru-RU" dirty="0"/>
              <a:t>3) Напечатать работу по технологии </a:t>
            </a:r>
            <a:r>
              <a:rPr lang="ru-RU" dirty="0" err="1"/>
              <a:t>Принт</a:t>
            </a:r>
            <a:r>
              <a:rPr lang="ru-RU" dirty="0"/>
              <a:t>-он-</a:t>
            </a:r>
            <a:r>
              <a:rPr lang="ru-RU" dirty="0" err="1"/>
              <a:t>деманд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4) Получить гонорар за использование работы.</a:t>
            </a:r>
          </a:p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76" y="2277577"/>
            <a:ext cx="6502400" cy="3159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5441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390056" y="274638"/>
            <a:ext cx="6820744" cy="969326"/>
          </a:xfrm>
        </p:spPr>
        <p:txBody>
          <a:bodyPr>
            <a:normAutofit/>
          </a:bodyPr>
          <a:lstStyle/>
          <a:p>
            <a:r>
              <a:rPr lang="ru-RU" sz="3200" b="1" dirty="0"/>
              <a:t>Опубликованная работа</a:t>
            </a: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l="-24688" r="-24688"/>
          <a:stretch>
            <a:fillRect/>
          </a:stretch>
        </p:blipFill>
        <p:spPr>
          <a:xfrm>
            <a:off x="2180896" y="1960160"/>
            <a:ext cx="8229600" cy="391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Выноска 1 5"/>
          <p:cNvSpPr/>
          <p:nvPr/>
        </p:nvSpPr>
        <p:spPr>
          <a:xfrm>
            <a:off x="6642100" y="2322008"/>
            <a:ext cx="2489200" cy="736176"/>
          </a:xfrm>
          <a:prstGeom prst="borderCallout1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Поставить оценку, написать </a:t>
            </a:r>
            <a:r>
              <a:rPr lang="ru-RU" dirty="0" err="1"/>
              <a:t>рецению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81959" y="5864276"/>
            <a:ext cx="872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ОЦЕНКА: Возможность оценки позволяет объективно оценить ценность своей работы. </a:t>
            </a:r>
          </a:p>
        </p:txBody>
      </p:sp>
    </p:spTree>
    <p:extLst>
      <p:ext uri="{BB962C8B-B14F-4D97-AF65-F5344CB8AC3E}">
        <p14:creationId xmlns:p14="http://schemas.microsoft.com/office/powerpoint/2010/main" val="30986549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809CB-7380-46F3-8ED3-F00EDD17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ВКР-</a:t>
            </a:r>
            <a:r>
              <a:rPr lang="ru-RU" dirty="0" err="1"/>
              <a:t>Репозиторий</a:t>
            </a:r>
            <a:r>
              <a:rPr lang="ru-RU" dirty="0"/>
              <a:t> для университета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99E1B8C-B034-4C0C-A61C-5DB41FE4A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772054"/>
            <a:ext cx="8229600" cy="3313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DCD6EE-90D4-4682-8D5F-A7FB6D950EE4}"/>
              </a:ext>
            </a:extLst>
          </p:cNvPr>
          <p:cNvSpPr txBox="1"/>
          <p:nvPr/>
        </p:nvSpPr>
        <p:spPr>
          <a:xfrm>
            <a:off x="1981200" y="5157193"/>
            <a:ext cx="836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вуза есть возможность воспользоваться сервисом ВКР-Репозиторий. Плюсы:</a:t>
            </a:r>
          </a:p>
          <a:p>
            <a:pPr marL="342900" indent="-342900">
              <a:buAutoNum type="arabicPeriod"/>
            </a:pPr>
            <a:r>
              <a:rPr lang="ru-RU" dirty="0"/>
              <a:t>Возможность организовывать процесс на уровне кафедры, факультета, вуза.</a:t>
            </a:r>
          </a:p>
          <a:p>
            <a:pPr marL="342900" indent="-342900">
              <a:buAutoNum type="arabicPeriod"/>
            </a:pPr>
            <a:r>
              <a:rPr lang="ru-RU" dirty="0"/>
              <a:t>При реализации по пути самостоятельной студенческой публикации этот сервис бесплатен.</a:t>
            </a:r>
          </a:p>
        </p:txBody>
      </p:sp>
    </p:spTree>
    <p:extLst>
      <p:ext uri="{BB962C8B-B14F-4D97-AF65-F5344CB8AC3E}">
        <p14:creationId xmlns:p14="http://schemas.microsoft.com/office/powerpoint/2010/main" val="40303644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703512" y="95719"/>
            <a:ext cx="8507288" cy="850106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Calibri" charset="0"/>
              </a:rPr>
              <a:t>Интеграция ЭБС и </a:t>
            </a:r>
            <a:r>
              <a:rPr lang="ru-RU" sz="3200" dirty="0" err="1">
                <a:latin typeface="Calibri" charset="0"/>
              </a:rPr>
              <a:t>Антиплагиат</a:t>
            </a:r>
            <a:r>
              <a:rPr lang="ru-RU" sz="3200" dirty="0">
                <a:latin typeface="Calibri" charset="0"/>
              </a:rPr>
              <a:t> в 1 клик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012876"/>
            <a:ext cx="4517510" cy="2582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7" y="3869846"/>
            <a:ext cx="5292080" cy="2303901"/>
          </a:xfrm>
          <a:prstGeom prst="rect">
            <a:avLst/>
          </a:prstGeom>
        </p:spPr>
      </p:pic>
      <p:sp>
        <p:nvSpPr>
          <p:cNvPr id="5" name="Выноска 1 4"/>
          <p:cNvSpPr/>
          <p:nvPr/>
        </p:nvSpPr>
        <p:spPr>
          <a:xfrm>
            <a:off x="7248128" y="1268760"/>
            <a:ext cx="1531161" cy="648072"/>
          </a:xfrm>
          <a:prstGeom prst="borderCallout1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1. Загрузить и проверить</a:t>
            </a:r>
          </a:p>
        </p:txBody>
      </p:sp>
      <p:sp>
        <p:nvSpPr>
          <p:cNvPr id="8" name="Выноска 1 7"/>
          <p:cNvSpPr/>
          <p:nvPr/>
        </p:nvSpPr>
        <p:spPr>
          <a:xfrm>
            <a:off x="2279576" y="3536834"/>
            <a:ext cx="1656185" cy="864096"/>
          </a:xfrm>
          <a:prstGeom prst="borderCallout1">
            <a:avLst>
              <a:gd name="adj1" fmla="val 33867"/>
              <a:gd name="adj2" fmla="val 109102"/>
              <a:gd name="adj3" fmla="val 149607"/>
              <a:gd name="adj4" fmla="val 15062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2. Работа перемещается в ЭБС</a:t>
            </a:r>
          </a:p>
        </p:txBody>
      </p:sp>
      <p:sp>
        <p:nvSpPr>
          <p:cNvPr id="9" name="Выноска 1 8"/>
          <p:cNvSpPr/>
          <p:nvPr/>
        </p:nvSpPr>
        <p:spPr>
          <a:xfrm>
            <a:off x="2063552" y="4616954"/>
            <a:ext cx="2160240" cy="1224136"/>
          </a:xfrm>
          <a:prstGeom prst="borderCallout1">
            <a:avLst>
              <a:gd name="adj1" fmla="val 35242"/>
              <a:gd name="adj2" fmla="val 106392"/>
              <a:gd name="adj3" fmla="val 75486"/>
              <a:gd name="adj4" fmla="val 12738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3. ЭБС сообщает о приемке работы и выдает Сертификат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6CA4B0-F6C2-484A-9BF3-495AD4487C89}"/>
              </a:ext>
            </a:extLst>
          </p:cNvPr>
          <p:cNvSpPr txBox="1"/>
          <p:nvPr/>
        </p:nvSpPr>
        <p:spPr>
          <a:xfrm>
            <a:off x="6767104" y="2485891"/>
            <a:ext cx="4605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ЭКОНОМИЯ ДЛЯ УНИВЕРСИТЕТА – ДО 1 МЛН. РУБ</a:t>
            </a:r>
          </a:p>
        </p:txBody>
      </p:sp>
    </p:spTree>
    <p:extLst>
      <p:ext uri="{BB962C8B-B14F-4D97-AF65-F5344CB8AC3E}">
        <p14:creationId xmlns:p14="http://schemas.microsoft.com/office/powerpoint/2010/main" val="13164566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F1356-EB84-436A-AB64-1369A6513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Конкурсы на лучшую ВКР </a:t>
            </a:r>
            <a:r>
              <a:rPr lang="en-US" b="1" dirty="0"/>
              <a:t>“BE FIRST”</a:t>
            </a:r>
            <a:endParaRPr lang="ru-RU" b="1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574E946-10B0-40B3-9C32-B90499F6E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4643" y="2052548"/>
            <a:ext cx="5886540" cy="3235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 1 апреля </a:t>
            </a:r>
            <a:r>
              <a:rPr lang="en-US" dirty="0"/>
              <a:t>2018 </a:t>
            </a:r>
            <a:r>
              <a:rPr lang="ru-RU" dirty="0"/>
              <a:t>г. по 1 сентября 2019 г. состоятся Конкурсы на лучшую монографию.</a:t>
            </a:r>
          </a:p>
          <a:p>
            <a:r>
              <a:rPr lang="ru-RU" b="1" dirty="0">
                <a:solidFill>
                  <a:srgbClr val="7030A0"/>
                </a:solidFill>
              </a:rPr>
              <a:t>Конкурс ВКР «</a:t>
            </a:r>
            <a:r>
              <a:rPr lang="en-US" b="1" dirty="0">
                <a:solidFill>
                  <a:srgbClr val="7030A0"/>
                </a:solidFill>
              </a:rPr>
              <a:t>BE FIRST-2019</a:t>
            </a:r>
            <a:r>
              <a:rPr lang="ru-RU" b="1" dirty="0">
                <a:solidFill>
                  <a:srgbClr val="7030A0"/>
                </a:solidFill>
              </a:rPr>
              <a:t>»: совместно с ЗАО «</a:t>
            </a:r>
            <a:r>
              <a:rPr lang="ru-RU" b="1" dirty="0" err="1">
                <a:solidFill>
                  <a:srgbClr val="7030A0"/>
                </a:solidFill>
              </a:rPr>
              <a:t>Антиплагиат</a:t>
            </a:r>
            <a:r>
              <a:rPr lang="ru-RU" b="1" dirty="0">
                <a:solidFill>
                  <a:srgbClr val="7030A0"/>
                </a:solidFill>
              </a:rPr>
              <a:t>» и «Университетской книгой»</a:t>
            </a:r>
          </a:p>
          <a:p>
            <a:pPr marL="0" indent="0">
              <a:buNone/>
            </a:pPr>
            <a:r>
              <a:rPr lang="ru-RU" dirty="0"/>
              <a:t>ВКР принимаются после защиты по 14 специальностям.</a:t>
            </a:r>
          </a:p>
          <a:p>
            <a:pPr marL="0" indent="0">
              <a:buNone/>
            </a:pPr>
            <a:r>
              <a:rPr lang="ru-RU" dirty="0"/>
              <a:t>Победители в каждом из направлений будут награждены престижными наградами и денежными призами.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7BA137-101F-4FE2-ACB3-C8E5D9746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007" y="4507868"/>
            <a:ext cx="2718351" cy="9250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DCE9B8-F01E-C34F-909A-1C5B5B3DD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29" y="2360005"/>
            <a:ext cx="1767908" cy="143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043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F1356-EB84-436A-AB64-1369A6513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Конкурс на лучшую монографию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574E946-10B0-40B3-9C32-B90499F6E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2978493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С 1 МАЯ </a:t>
            </a:r>
            <a:r>
              <a:rPr lang="en-US" dirty="0"/>
              <a:t>201</a:t>
            </a:r>
            <a:r>
              <a:rPr lang="ru-RU" dirty="0"/>
              <a:t>9</a:t>
            </a:r>
            <a:r>
              <a:rPr lang="en-US" dirty="0"/>
              <a:t> </a:t>
            </a:r>
            <a:r>
              <a:rPr lang="ru-RU" dirty="0"/>
              <a:t>г. по 1 СЕНТЯБРЯ 2019 г. состоится Конкурс на лучшую монографию </a:t>
            </a:r>
            <a:r>
              <a:rPr lang="ru-RU" b="1" dirty="0"/>
              <a:t>«ФУНДАМЕНТ НАУКИ».</a:t>
            </a:r>
            <a:r>
              <a:rPr lang="en-US" b="1" dirty="0"/>
              <a:t> </a:t>
            </a:r>
            <a:endParaRPr lang="ru-RU" b="1" dirty="0"/>
          </a:p>
          <a:p>
            <a:r>
              <a:rPr lang="ru-RU" dirty="0">
                <a:solidFill>
                  <a:srgbClr val="7030A0"/>
                </a:solidFill>
              </a:rPr>
              <a:t>Совместно с Академией Наук (БЕН РАН).</a:t>
            </a:r>
          </a:p>
          <a:p>
            <a:r>
              <a:rPr lang="ru-RU" dirty="0"/>
              <a:t>Монографии принимаются по всем университетским специальностям. </a:t>
            </a:r>
          </a:p>
          <a:p>
            <a:r>
              <a:rPr lang="ru-RU" dirty="0"/>
              <a:t>В конкурсе могут принять участие ученые и преподаватели любой из научных и образовательных организаций РФ. На конкурс могут быть поданы работы (рукописи), созданные не ранее 5 лет, не выходившие в иных издательствах. </a:t>
            </a:r>
          </a:p>
          <a:p>
            <a:r>
              <a:rPr lang="ru-RU" dirty="0"/>
              <a:t>Требования к монографиям: ценность научного содержания, качество подачи и оформления материала.</a:t>
            </a:r>
          </a:p>
          <a:p>
            <a:r>
              <a:rPr lang="ru-RU" dirty="0"/>
              <a:t>Все работы, вошедшие в шорт-лист (удовлетворяющие критериям конкурса) будут выпущены в качестве бумажных монографий. </a:t>
            </a:r>
          </a:p>
          <a:p>
            <a:r>
              <a:rPr lang="ru-RU" dirty="0"/>
              <a:t>Победители в каждом из направлений будут награждены денежными призами.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7BA137-101F-4FE2-ACB3-C8E5D9746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483" y="5099901"/>
            <a:ext cx="3331779" cy="113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450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71664" y="271250"/>
            <a:ext cx="7452320" cy="85010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Calibri" charset="0"/>
              </a:rPr>
              <a:t>УМЦ «</a:t>
            </a:r>
            <a:r>
              <a:rPr lang="ru-RU" sz="3200" dirty="0" err="1">
                <a:latin typeface="Calibri" charset="0"/>
              </a:rPr>
              <a:t>Директ</a:t>
            </a:r>
            <a:r>
              <a:rPr lang="ru-RU" sz="3200" dirty="0">
                <a:latin typeface="Calibri" charset="0"/>
              </a:rPr>
              <a:t>-Академия»: Ваш эксперт в цифровом пространстве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1758719"/>
            <a:ext cx="8456229" cy="42497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5930" y="6002105"/>
            <a:ext cx="6498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Повышение квалификации преподавательских кадров по всем вопросам информационно-образовательных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5107878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677" y="1506510"/>
            <a:ext cx="4997718" cy="48244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306" y="1132567"/>
            <a:ext cx="3932971" cy="4216661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title" idx="4294967295"/>
          </p:nvPr>
        </p:nvSpPr>
        <p:spPr>
          <a:xfrm>
            <a:off x="1319213" y="385763"/>
            <a:ext cx="10872787" cy="566737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ПРИСОЕДИНЯЙТЕСЬ к УМЦ «</a:t>
            </a:r>
            <a:r>
              <a:rPr lang="ru-RU" sz="3200" dirty="0" err="1"/>
              <a:t>Директ</a:t>
            </a:r>
            <a:r>
              <a:rPr lang="ru-RU" sz="3200" dirty="0"/>
              <a:t>-Академия</a:t>
            </a:r>
            <a:r>
              <a:rPr lang="ru-RU" sz="3200"/>
              <a:t>»! </a:t>
            </a:r>
            <a:br>
              <a:rPr lang="ru-RU" sz="3200"/>
            </a:br>
            <a:r>
              <a:rPr lang="ru-RU" sz="3200"/>
              <a:t>Учитесь </a:t>
            </a:r>
            <a:r>
              <a:rPr lang="ru-RU" sz="3200" dirty="0"/>
              <a:t>вместе с нами!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0" y="1157288"/>
            <a:ext cx="3603625" cy="1949450"/>
          </a:xfrm>
        </p:spPr>
        <p:txBody>
          <a:bodyPr>
            <a:normAutofit/>
          </a:bodyPr>
          <a:lstStyle/>
          <a:p>
            <a:pPr algn="r"/>
            <a:r>
              <a:rPr lang="en-US" sz="1800" i="1" dirty="0" err="1"/>
              <a:t>www.biblioclub.ru</a:t>
            </a:r>
            <a:endParaRPr lang="ru-RU" sz="1800" i="1" dirty="0"/>
          </a:p>
          <a:p>
            <a:pPr algn="r"/>
            <a:r>
              <a:rPr lang="ru-RU" sz="1800" i="1" dirty="0"/>
              <a:t>ООО «</a:t>
            </a:r>
            <a:r>
              <a:rPr lang="ru-RU" sz="1800" i="1" dirty="0" err="1"/>
              <a:t>Директ</a:t>
            </a:r>
            <a:r>
              <a:rPr lang="ru-RU" sz="1800" i="1" dirty="0"/>
              <a:t>-Медиа»</a:t>
            </a:r>
            <a:endParaRPr lang="en-US" sz="1800" i="1" dirty="0"/>
          </a:p>
          <a:p>
            <a:pPr algn="r"/>
            <a:r>
              <a:rPr lang="ru-RU" sz="1800" i="1" dirty="0"/>
              <a:t>Константин Костюк</a:t>
            </a:r>
          </a:p>
          <a:p>
            <a:pPr algn="r"/>
            <a:r>
              <a:rPr lang="en-US" sz="1800" i="1" dirty="0" err="1"/>
              <a:t>kkostjuk@directmedia.ru</a:t>
            </a:r>
            <a:endParaRPr lang="ru-RU" sz="1800" i="1" dirty="0"/>
          </a:p>
        </p:txBody>
      </p:sp>
      <p:pic>
        <p:nvPicPr>
          <p:cNvPr id="4" name="Рисунок 3" descr="Покорение Эльбруса.JPG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44800"/>
            <a:ext cx="5351463" cy="40132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4666" y="5585815"/>
            <a:ext cx="1265068" cy="10542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6832" y="1862254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Валаам 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1873" y="2955074"/>
            <a:ext cx="197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Кисловодск 2016</a:t>
            </a:r>
          </a:p>
        </p:txBody>
      </p:sp>
    </p:spTree>
    <p:extLst>
      <p:ext uri="{BB962C8B-B14F-4D97-AF65-F5344CB8AC3E}">
        <p14:creationId xmlns:p14="http://schemas.microsoft.com/office/powerpoint/2010/main" val="3948312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ctrTitle"/>
          </p:nvPr>
        </p:nvSpPr>
        <p:spPr>
          <a:xfrm>
            <a:off x="2953814" y="746411"/>
            <a:ext cx="7101444" cy="42862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b="1" dirty="0">
                <a:latin typeface="+mn-lt"/>
              </a:rPr>
              <a:t>ЭБС «Университетская библиотека </a:t>
            </a:r>
            <a:r>
              <a:rPr lang="de-DE" sz="3200" b="1" dirty="0">
                <a:latin typeface="+mn-lt"/>
              </a:rPr>
              <a:t>online</a:t>
            </a:r>
            <a:r>
              <a:rPr lang="ru-RU" sz="3200" b="1" dirty="0">
                <a:latin typeface="+mn-lt"/>
              </a:rPr>
              <a:t>»</a:t>
            </a:r>
            <a:endParaRPr lang="ru-RU" sz="3600" b="1" dirty="0">
              <a:latin typeface="+mn-l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833" y="1439917"/>
            <a:ext cx="9813595" cy="442485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015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299138" y="595608"/>
            <a:ext cx="7849270" cy="63758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Calibri" charset="0"/>
              </a:rPr>
              <a:t>Университетская библиотека онлайн – всероссийский </a:t>
            </a:r>
            <a:r>
              <a:rPr lang="ru-RU" sz="2800" b="1" dirty="0" err="1">
                <a:latin typeface="Calibri" charset="0"/>
              </a:rPr>
              <a:t>агрегатор</a:t>
            </a:r>
            <a:r>
              <a:rPr lang="ru-RU" sz="2800" b="1" dirty="0">
                <a:latin typeface="Calibri" charset="0"/>
              </a:rPr>
              <a:t> научной и профессиональной литературы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2128839"/>
            <a:ext cx="7353300" cy="38147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6402" y="5257802"/>
            <a:ext cx="621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Более 500 вузов = 50% вузов</a:t>
            </a:r>
          </a:p>
          <a:p>
            <a:r>
              <a:rPr lang="ru-RU" dirty="0"/>
              <a:t>Более 400 издательств = 70% научных и учебных издательств</a:t>
            </a:r>
          </a:p>
        </p:txBody>
      </p:sp>
    </p:spTree>
    <p:extLst>
      <p:ext uri="{BB962C8B-B14F-4D97-AF65-F5344CB8AC3E}">
        <p14:creationId xmlns:p14="http://schemas.microsoft.com/office/powerpoint/2010/main" val="1418676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469" y="457201"/>
            <a:ext cx="7400011" cy="1143000"/>
          </a:xfrm>
        </p:spPr>
        <p:txBody>
          <a:bodyPr>
            <a:noAutofit/>
          </a:bodyPr>
          <a:lstStyle/>
          <a:p>
            <a:r>
              <a:rPr lang="ru-RU" sz="3600" dirty="0">
                <a:latin typeface="Calibri" charset="0"/>
              </a:rPr>
              <a:t>Рост учебного и научного контента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2869" y="5360276"/>
            <a:ext cx="955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Ежегодное пополнение – более 10 000 изданий в год. ЭБС достигли стадии, когда ни один пиратский ресурс не может стоять рядом по количеству, качеству оформления и обработки книг, профессиональности платформы. Наш эксклюзив – около 10%.</a:t>
            </a:r>
          </a:p>
        </p:txBody>
      </p:sp>
      <p:graphicFrame>
        <p:nvGraphicFramePr>
          <p:cNvPr id="8" name="Объект 3">
            <a:extLst>
              <a:ext uri="{FF2B5EF4-FFF2-40B4-BE49-F238E27FC236}">
                <a16:creationId xmlns:a16="http://schemas.microsoft.com/office/drawing/2014/main" id="{2F827C5D-E587-40F0-B844-A24AF9E25B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5610060"/>
              </p:ext>
            </p:extLst>
          </p:nvPr>
        </p:nvGraphicFramePr>
        <p:xfrm>
          <a:off x="1944414" y="1685444"/>
          <a:ext cx="8140753" cy="3674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9353847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3131</Words>
  <Application>Microsoft Macintosh PowerPoint</Application>
  <PresentationFormat>Широкоэкранный</PresentationFormat>
  <Paragraphs>363</Paragraphs>
  <Slides>67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4" baseType="lpstr">
      <vt:lpstr>Arial</vt:lpstr>
      <vt:lpstr>Calibri</vt:lpstr>
      <vt:lpstr>Calibri Light</vt:lpstr>
      <vt:lpstr>Courier New</vt:lpstr>
      <vt:lpstr>Monaco</vt:lpstr>
      <vt:lpstr>Wingdings</vt:lpstr>
      <vt:lpstr>Ретро</vt:lpstr>
      <vt:lpstr>ЭБС и базы данных профессионального контента </vt:lpstr>
      <vt:lpstr>Новое состояние информационной среды для Университета</vt:lpstr>
      <vt:lpstr>ЭБС – отечественные профессиональные контентные системы</vt:lpstr>
      <vt:lpstr>Специальные функции ЭБС</vt:lpstr>
      <vt:lpstr>ЭБС оо и ЭБС ак</vt:lpstr>
      <vt:lpstr>ЭБС «Университетская библиотека онлайн»:</vt:lpstr>
      <vt:lpstr>ЭБС «Университетская библиотека online»</vt:lpstr>
      <vt:lpstr>Университетская библиотека онлайн – всероссийский агрегатор научной и профессиональной литературы</vt:lpstr>
      <vt:lpstr>Рост учебного и научного контента</vt:lpstr>
      <vt:lpstr>Академическая базовая коллекция</vt:lpstr>
      <vt:lpstr>Презентация PowerPoint</vt:lpstr>
      <vt:lpstr>Контент: все для общегуманитарного и профессионального циклов</vt:lpstr>
      <vt:lpstr>Использование ЭБС в учебном процессе</vt:lpstr>
      <vt:lpstr>Личный кабинет преподавателя</vt:lpstr>
      <vt:lpstr>Наши принципы: Больше, чем ЭБС!</vt:lpstr>
      <vt:lpstr>ИННОВАЦИОННЫЕ СЕРВИСЫ ЭБС - 2019</vt:lpstr>
      <vt:lpstr>Углубление интеграции ЭБС с учебным процессом</vt:lpstr>
      <vt:lpstr>«Университетская библиотека онлайн»: индивидуализация сервисов</vt:lpstr>
      <vt:lpstr>Новый библиографический поиск</vt:lpstr>
      <vt:lpstr>Мультифункциональный каталог</vt:lpstr>
      <vt:lpstr>Каталог ББК – для научно-исследовательской работы</vt:lpstr>
      <vt:lpstr>Каталог УГС – для сопровождения учебного процесса</vt:lpstr>
      <vt:lpstr>Предметный каталог – базовый каталог для всех изданий</vt:lpstr>
      <vt:lpstr>Профильные блоки: ваш профессиональный контент</vt:lpstr>
      <vt:lpstr>Состав профильных блоков</vt:lpstr>
      <vt:lpstr>Фильтрация профильных блоков</vt:lpstr>
      <vt:lpstr>«Мои научные интересы»</vt:lpstr>
      <vt:lpstr>Библиокомплектатор:  формирование индивидуальной подписки</vt:lpstr>
      <vt:lpstr>Поиск + подборка книг</vt:lpstr>
      <vt:lpstr>Облегчить работу библиотекаря!</vt:lpstr>
      <vt:lpstr>ФОРМИРОВАНИЕ ЛИТЕРАТУРЫ ДЛЯ УЧЕБНЫХ ПРОГРАММ</vt:lpstr>
      <vt:lpstr>Инструменты заполнения РПД</vt:lpstr>
      <vt:lpstr>Импорт изданий  из существующих РПД</vt:lpstr>
      <vt:lpstr>Распознавание и управление</vt:lpstr>
      <vt:lpstr>Рекомендательная система Книгообеспеченности: Автоматический подбор изданий</vt:lpstr>
      <vt:lpstr>Мой вуз/Книгообеспеченность </vt:lpstr>
      <vt:lpstr>Точечное добавление в Книгообеспеченность со страницы книги</vt:lpstr>
      <vt:lpstr>Выгрузка файла Эксель</vt:lpstr>
      <vt:lpstr>! Выпадающие издания: Обновление и информирование</vt:lpstr>
      <vt:lpstr>Работа с индивидуальными заявками: Е-КОРСАР (проект АРБИКОН)</vt:lpstr>
      <vt:lpstr>ЭБС для автора</vt:lpstr>
      <vt:lpstr>Вовлечение преподавателя</vt:lpstr>
      <vt:lpstr>Приглашаем авторов к публикации</vt:lpstr>
      <vt:lpstr>Какие издания можно опубликовать?</vt:lpstr>
      <vt:lpstr>Условия публикации в ЭБС</vt:lpstr>
      <vt:lpstr>Статистика автора</vt:lpstr>
      <vt:lpstr>Мои публикации: 1. Загрузите файл</vt:lpstr>
      <vt:lpstr>2. Заполните информацию о книге</vt:lpstr>
      <vt:lpstr>Презентация PowerPoint</vt:lpstr>
      <vt:lpstr>Подготовка полноценной книги</vt:lpstr>
      <vt:lpstr>ВЫДАЧА СВИДЕТЕЛЬСТВА О ПУБЛИКАЦИИ</vt:lpstr>
      <vt:lpstr>Присвоение ISBN  и DOI</vt:lpstr>
      <vt:lpstr>Технологии продвижения книги</vt:lpstr>
      <vt:lpstr> Авторы Директ-Медиа – в одном ряду с Именитыми учёными!</vt:lpstr>
      <vt:lpstr>Мы не только продвигаем, мы – создаем авторов</vt:lpstr>
      <vt:lpstr>Не только РИНЦ, но и Web of Science!</vt:lpstr>
      <vt:lpstr>Презентация PowerPoint</vt:lpstr>
      <vt:lpstr>ЭБС ДЛЯ СТУДЕНТА</vt:lpstr>
      <vt:lpstr>Развитие Студенческой науки</vt:lpstr>
      <vt:lpstr>Раздел «Студенческая наука»</vt:lpstr>
      <vt:lpstr>Опубликованная работа</vt:lpstr>
      <vt:lpstr>ВКР-Репозиторий для университета</vt:lpstr>
      <vt:lpstr>Интеграция ЭБС и Антиплагиат в 1 клик</vt:lpstr>
      <vt:lpstr>Конкурсы на лучшую ВКР “BE FIRST”</vt:lpstr>
      <vt:lpstr>Конкурс на лучшую монографию</vt:lpstr>
      <vt:lpstr>УМЦ «Директ-Академия»: Ваш эксперт в цифровом пространстве</vt:lpstr>
      <vt:lpstr>ПРИСОЕДИНЯЙТЕСЬ к УМЦ «Директ-Академия»!  Учитесь вместе с нами!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ЭБС и базы данных профессионального контента </dc:title>
  <dc:creator>Konstantin Kostyuk</dc:creator>
  <cp:lastModifiedBy>Konstantin Kostyuk</cp:lastModifiedBy>
  <cp:revision>22</cp:revision>
  <dcterms:created xsi:type="dcterms:W3CDTF">2019-04-07T08:58:18Z</dcterms:created>
  <dcterms:modified xsi:type="dcterms:W3CDTF">2019-04-10T06:26:27Z</dcterms:modified>
</cp:coreProperties>
</file>