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4" r:id="rId3"/>
    <p:sldId id="257" r:id="rId4"/>
    <p:sldId id="259" r:id="rId5"/>
    <p:sldId id="260" r:id="rId6"/>
    <p:sldId id="261" r:id="rId7"/>
    <p:sldId id="262" r:id="rId8"/>
    <p:sldId id="263" r:id="rId9"/>
    <p:sldId id="265" r:id="rId10"/>
    <p:sldId id="258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Светлый стиль 1 -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14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44;&#1086;&#1082;&#1091;&#1084;&#1077;&#1085;&#1090;&#1099;\&#1053;&#1086;&#1074;&#1072;&#1103;%20&#1087;&#1072;&#1087;&#1082;&#1072;\&#1054;&#1058;&#1063;&#1045;&#1058;\&#1057;&#1074;&#1086;&#1076;&#1082;&#1080;\&#1055;&#1080;&#1083;&#1086;&#1090;&#1085;&#1099;&#1081;%20&#1087;&#1088;&#1086;&#1077;&#1082;&#1090;%20&#1057;&#1090;&#1072;&#1090;&#1080;&#1089;&#1090;&#1080;&#1095;&#1077;&#1089;&#1082;&#1080;&#1093;%20&#1087;&#1086;&#1082;&#1072;&#1079;&#1072;&#1090;&#1077;&#1083;&#1077;&#1081;%20&#1076;&#1083;&#1103;%20&#1042;&#1091;&#1079;&#1086;&#1074;%20(&#1040;&#1074;&#1090;&#1086;&#1089;&#1086;&#1093;&#1088;&#1072;&#1085;&#1077;&#1085;&#1085;&#1099;&#1081;)2016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44;&#1086;&#1082;&#1091;&#1084;&#1077;&#1085;&#1090;&#1099;\&#1053;&#1086;&#1074;&#1072;&#1103;%20&#1087;&#1072;&#1087;&#1082;&#1072;\&#1054;&#1058;&#1063;&#1045;&#1058;\&#1057;&#1074;&#1086;&#1076;&#1082;&#1080;\&#1055;&#1080;&#1083;&#1086;&#1090;&#1085;&#1099;&#1081;%20&#1087;&#1088;&#1086;&#1077;&#1082;&#1090;%20&#1057;&#1090;&#1072;&#1090;&#1080;&#1089;&#1090;&#1080;&#1095;&#1077;&#1089;&#1082;&#1080;&#1093;%20&#1087;&#1086;&#1082;&#1072;&#1079;&#1072;&#1090;&#1077;&#1083;&#1077;&#1081;%20&#1076;&#1083;&#1103;%20&#1042;&#1091;&#1079;&#1086;&#1074;%20(&#1040;&#1074;&#1090;&#1086;&#1089;&#1086;&#1093;&#1088;&#1072;&#1085;&#1077;&#1085;&#1085;&#1099;&#1081;)2016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&#1044;&#1080;&#1072;&#1075;&#1088;&#1072;&#1084;&#1084;&#1072;%204%20&#1074;%20Microsoft%20Office%20Word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&#1044;&#1080;&#1072;&#1075;&#1088;&#1072;&#1084;&#1084;&#1072;%20&#1074;%20Microsoft%20Office%20Word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mirnova\AppData\Local\Microsoft\Windows\Temporary%20Internet%20Files\Content.Outlook\LQJ18UIN\&#1055;&#1080;&#1083;&#1086;&#1090;&#1085;&#1099;&#1081;%20&#1087;&#1088;&#1086;&#1077;&#1082;&#1090;%20&#1057;&#1090;&#1072;&#1090;&#1080;&#1089;&#1090;&#1080;&#1095;&#1077;&#1089;&#1082;&#1080;&#1093;%20&#1087;&#1086;&#1082;&#1072;&#1079;&#1072;&#1090;&#1077;&#1083;&#1077;&#1081;%20&#1076;&#1083;&#1103;%20&#1042;&#1091;&#1079;&#1086;&#1074;%20(2)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mirnova\AppData\Local\Microsoft\Windows\Temporary%20Internet%20Files\Content.Outlook\LQJ18UIN\&#1055;&#1080;&#1083;&#1086;&#1090;&#1085;&#1099;&#1081;%20&#1087;&#1088;&#1086;&#1077;&#1082;&#1090;%20&#1057;&#1090;&#1072;&#1090;&#1080;&#1089;&#1090;&#1080;&#1095;&#1077;&#1089;&#1082;&#1080;&#1093;%20&#1087;&#1086;&#1082;&#1072;&#1079;&#1072;&#1090;&#1077;&#1083;&#1077;&#1081;%20&#1076;&#1083;&#1103;%20&#1042;&#1091;&#1079;&#1086;&#1074;%20(2)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7"/>
  <c:chart>
    <c:title>
      <c:tx>
        <c:rich>
          <a:bodyPr/>
          <a:lstStyle/>
          <a:p>
            <a:pPr>
              <a:defRPr b="0"/>
            </a:pPr>
            <a:endParaRPr lang="ru-RU" b="0" dirty="0"/>
          </a:p>
        </c:rich>
      </c:tx>
      <c:layout>
        <c:manualLayout>
          <c:xMode val="edge"/>
          <c:yMode val="edge"/>
          <c:x val="0.22284757118927984"/>
          <c:y val="2.0671834625323102E-2"/>
        </c:manualLayout>
      </c:layout>
    </c:title>
    <c:plotArea>
      <c:layout>
        <c:manualLayout>
          <c:layoutTarget val="inner"/>
          <c:xMode val="edge"/>
          <c:yMode val="edge"/>
          <c:x val="5.7880126793196089E-2"/>
          <c:y val="2.1025046287818681E-2"/>
          <c:w val="0.90607859947154845"/>
          <c:h val="0.88910564474014375"/>
        </c:manualLayout>
      </c:layout>
      <c:bubbleChart>
        <c:ser>
          <c:idx val="0"/>
          <c:order val="0"/>
          <c:tx>
            <c:strRef>
              <c:f>Лист1!$B$1</c:f>
              <c:strCache>
                <c:ptCount val="1"/>
                <c:pt idx="0">
                  <c:v>Количество библиотек в методическом объединении</c:v>
                </c:pt>
              </c:strCache>
            </c:strRef>
          </c:tx>
          <c:dLbls>
            <c:dLbl>
              <c:idx val="0"/>
              <c:layout>
                <c:manualLayout>
                  <c:x val="-0.12730318257956452"/>
                  <c:y val="0.15159345391903531"/>
                </c:manualLayout>
              </c:layout>
              <c:tx>
                <c:rich>
                  <a:bodyPr/>
                  <a:lstStyle/>
                  <a:p>
                    <a:r>
                      <a:rPr lang="en-US" sz="1200" b="1"/>
                      <a:t>2</a:t>
                    </a:r>
                    <a:r>
                      <a:rPr lang="en-US" sz="1200"/>
                      <a:t>3</a:t>
                    </a:r>
                  </a:p>
                </c:rich>
              </c:tx>
              <c:showVal val="1"/>
            </c:dLbl>
            <c:dLbl>
              <c:idx val="1"/>
              <c:layout>
                <c:manualLayout>
                  <c:x val="-0.16303740926856505"/>
                  <c:y val="0.15503875968992248"/>
                </c:manualLayout>
              </c:layout>
              <c:tx>
                <c:rich>
                  <a:bodyPr/>
                  <a:lstStyle/>
                  <a:p>
                    <a:r>
                      <a:rPr lang="en-US" sz="1200" b="1" dirty="0"/>
                      <a:t>4</a:t>
                    </a:r>
                    <a:r>
                      <a:rPr lang="en-US" sz="1200" dirty="0"/>
                      <a:t>8</a:t>
                    </a:r>
                  </a:p>
                </c:rich>
              </c:tx>
              <c:showVal val="1"/>
            </c:dLbl>
            <c:dLbl>
              <c:idx val="2"/>
              <c:layout>
                <c:manualLayout>
                  <c:x val="-4.9134561697375768E-2"/>
                  <c:y val="0.10335917312661498"/>
                </c:manualLayout>
              </c:layout>
              <c:tx>
                <c:rich>
                  <a:bodyPr/>
                  <a:lstStyle/>
                  <a:p>
                    <a:r>
                      <a:rPr lang="en-US" sz="1200" b="1"/>
                      <a:t>5</a:t>
                    </a:r>
                    <a:r>
                      <a:rPr lang="en-US" sz="1200"/>
                      <a:t>0</a:t>
                    </a:r>
                  </a:p>
                </c:rich>
              </c:tx>
              <c:showVal val="1"/>
            </c:dLbl>
            <c:dLbl>
              <c:idx val="3"/>
              <c:layout>
                <c:manualLayout>
                  <c:x val="-1.340033500837521E-2"/>
                  <c:y val="4.1343669250645997E-2"/>
                </c:manualLayout>
              </c:layout>
              <c:tx>
                <c:rich>
                  <a:bodyPr/>
                  <a:lstStyle/>
                  <a:p>
                    <a:r>
                      <a:rPr lang="en-US" sz="1200" b="1"/>
                      <a:t>5</a:t>
                    </a:r>
                    <a:r>
                      <a:rPr lang="en-US" sz="1200"/>
                      <a:t>9</a:t>
                    </a:r>
                  </a:p>
                </c:rich>
              </c:tx>
              <c:showVal val="1"/>
            </c:dLbl>
            <c:dLbl>
              <c:idx val="4"/>
              <c:layout>
                <c:manualLayout>
                  <c:x val="-1.5633724176437745E-2"/>
                  <c:y val="4.8234280792420328E-2"/>
                </c:manualLayout>
              </c:layout>
              <c:tx>
                <c:rich>
                  <a:bodyPr/>
                  <a:lstStyle/>
                  <a:p>
                    <a:r>
                      <a:rPr lang="en-US" sz="1200" b="1"/>
                      <a:t>4</a:t>
                    </a:r>
                    <a:r>
                      <a:rPr lang="en-US" sz="1200"/>
                      <a:t>1</a:t>
                    </a:r>
                  </a:p>
                </c:rich>
              </c:tx>
              <c:showVal val="1"/>
            </c:dLbl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</c:dLbls>
          <c:xVal>
            <c:numRef>
              <c:f>Лист1!$A$2:$A$6</c:f>
              <c:numCache>
                <c:formatCode>General</c:formatCode>
                <c:ptCount val="5"/>
                <c:pt idx="0">
                  <c:v>1969</c:v>
                </c:pt>
                <c:pt idx="1">
                  <c:v>1999</c:v>
                </c:pt>
                <c:pt idx="2">
                  <c:v>2001</c:v>
                </c:pt>
                <c:pt idx="3">
                  <c:v>2008</c:v>
                </c:pt>
                <c:pt idx="4">
                  <c:v>2016</c:v>
                </c:pt>
              </c:numCache>
            </c:numRef>
          </c:xVal>
          <c:yVal>
            <c:numRef>
              <c:f>Лист1!$B$2:$B$6</c:f>
              <c:numCache>
                <c:formatCode>General</c:formatCode>
                <c:ptCount val="5"/>
                <c:pt idx="0">
                  <c:v>23</c:v>
                </c:pt>
                <c:pt idx="1">
                  <c:v>48</c:v>
                </c:pt>
                <c:pt idx="2">
                  <c:v>50</c:v>
                </c:pt>
                <c:pt idx="3">
                  <c:v>59</c:v>
                </c:pt>
                <c:pt idx="4">
                  <c:v>41</c:v>
                </c:pt>
              </c:numCache>
            </c:numRef>
          </c:yVal>
          <c:bubbleSize>
            <c:numLit>
              <c:formatCode>General</c:formatCode>
              <c:ptCount val="5"/>
              <c:pt idx="0">
                <c:v>1</c:v>
              </c:pt>
              <c:pt idx="1">
                <c:v>1</c:v>
              </c:pt>
              <c:pt idx="2">
                <c:v>1</c:v>
              </c:pt>
              <c:pt idx="3">
                <c:v>1</c:v>
              </c:pt>
              <c:pt idx="4">
                <c:v>1</c:v>
              </c:pt>
            </c:numLit>
          </c:bubbleSize>
        </c:ser>
        <c:bubbleScale val="100"/>
        <c:axId val="42576896"/>
        <c:axId val="57299712"/>
      </c:bubbleChart>
      <c:valAx>
        <c:axId val="42576896"/>
        <c:scaling>
          <c:orientation val="minMax"/>
        </c:scaling>
        <c:axPos val="b"/>
        <c:majorGridlines/>
        <c:numFmt formatCode="General" sourceLinked="1"/>
        <c:majorTickMark val="none"/>
        <c:tickLblPos val="nextTo"/>
        <c:crossAx val="57299712"/>
        <c:crosses val="autoZero"/>
        <c:crossBetween val="midCat"/>
      </c:valAx>
      <c:valAx>
        <c:axId val="57299712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crossAx val="42576896"/>
        <c:crosses val="autoZero"/>
        <c:crossBetween val="midCat"/>
      </c:valAx>
      <c:spPr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c:spPr>
    </c:plotArea>
    <c:legend>
      <c:legendPos val="b"/>
      <c:layout/>
    </c:legend>
    <c:plotVisOnly val="1"/>
  </c:chart>
  <c:spPr>
    <a:gradFill rotWithShape="1">
      <a:gsLst>
        <a:gs pos="0">
          <a:schemeClr val="accent1">
            <a:tint val="50000"/>
            <a:satMod val="300000"/>
          </a:schemeClr>
        </a:gs>
        <a:gs pos="35000">
          <a:schemeClr val="accent1">
            <a:tint val="37000"/>
            <a:satMod val="300000"/>
          </a:schemeClr>
        </a:gs>
        <a:gs pos="100000">
          <a:schemeClr val="accent1">
            <a:tint val="15000"/>
            <a:satMod val="350000"/>
          </a:schemeClr>
        </a:gs>
      </a:gsLst>
      <a:lin ang="16200000" scaled="1"/>
    </a:gradFill>
    <a:ln w="9525" cap="flat" cmpd="sng" algn="ctr">
      <a:solidFill>
        <a:schemeClr val="accent1">
          <a:shade val="95000"/>
          <a:satMod val="105000"/>
        </a:schemeClr>
      </a:solidFill>
      <a:prstDash val="solid"/>
    </a:ln>
    <a:effectLst>
      <a:outerShdw blurRad="40000" dist="20000" dir="5400000" rotWithShape="0">
        <a:srgbClr val="000000">
          <a:alpha val="38000"/>
        </a:srgbClr>
      </a:outerShdw>
    </a:effectLst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Лист3!$A$2</c:f>
              <c:strCache>
                <c:ptCount val="1"/>
                <c:pt idx="0">
                  <c:v>Всего сотрудников</c:v>
                </c:pt>
              </c:strCache>
            </c:strRef>
          </c:tx>
          <c:dLbls>
            <c:dLbl>
              <c:idx val="2"/>
              <c:layout>
                <c:manualLayout>
                  <c:x val="2.2757328038820059E-2"/>
                  <c:y val="-1.1967463576192224E-2"/>
                </c:manualLayout>
              </c:layout>
              <c:showVal val="1"/>
            </c:dLbl>
            <c:showVal val="1"/>
          </c:dLbls>
          <c:cat>
            <c:numRef>
              <c:f>Лист3!$B$1:$F$1</c:f>
              <c:numCache>
                <c:formatCode>General</c:formatCode>
                <c:ptCount val="5"/>
                <c:pt idx="0">
                  <c:v>1980</c:v>
                </c:pt>
                <c:pt idx="1">
                  <c:v>2000</c:v>
                </c:pt>
                <c:pt idx="2">
                  <c:v>2005</c:v>
                </c:pt>
                <c:pt idx="3">
                  <c:v>2010</c:v>
                </c:pt>
                <c:pt idx="4">
                  <c:v>2016</c:v>
                </c:pt>
              </c:numCache>
            </c:numRef>
          </c:cat>
          <c:val>
            <c:numRef>
              <c:f>Лист3!$B$2:$F$2</c:f>
              <c:numCache>
                <c:formatCode>General</c:formatCode>
                <c:ptCount val="5"/>
                <c:pt idx="0">
                  <c:v>1688</c:v>
                </c:pt>
                <c:pt idx="1">
                  <c:v>2246</c:v>
                </c:pt>
                <c:pt idx="2">
                  <c:v>1997</c:v>
                </c:pt>
                <c:pt idx="3">
                  <c:v>1915</c:v>
                </c:pt>
                <c:pt idx="4">
                  <c:v>1274</c:v>
                </c:pt>
              </c:numCache>
            </c:numRef>
          </c:val>
        </c:ser>
        <c:ser>
          <c:idx val="1"/>
          <c:order val="1"/>
          <c:tx>
            <c:strRef>
              <c:f>Лист3!$A$3</c:f>
              <c:strCache>
                <c:ptCount val="1"/>
                <c:pt idx="0">
                  <c:v> с высшим образованием</c:v>
                </c:pt>
              </c:strCache>
            </c:strRef>
          </c:tx>
          <c:dLbls>
            <c:dLbl>
              <c:idx val="0"/>
              <c:layout>
                <c:manualLayout>
                  <c:x val="3.333333333333334E-2"/>
                  <c:y val="0"/>
                </c:manualLayout>
              </c:layout>
              <c:showVal val="1"/>
            </c:dLbl>
            <c:dLbl>
              <c:idx val="1"/>
              <c:layout>
                <c:manualLayout>
                  <c:x val="1.9511272940999386E-2"/>
                  <c:y val="-1.9945772626987039E-2"/>
                </c:manualLayout>
              </c:layout>
              <c:showVal val="1"/>
            </c:dLbl>
            <c:dLbl>
              <c:idx val="2"/>
              <c:layout>
                <c:manualLayout>
                  <c:x val="2.7777777777777901E-2"/>
                  <c:y val="0"/>
                </c:manualLayout>
              </c:layout>
              <c:showVal val="1"/>
            </c:dLbl>
            <c:dLbl>
              <c:idx val="3"/>
              <c:layout>
                <c:manualLayout>
                  <c:x val="2.5000000000000001E-2"/>
                  <c:y val="4.6296296296296433E-3"/>
                </c:manualLayout>
              </c:layout>
              <c:showVal val="1"/>
            </c:dLbl>
            <c:dLbl>
              <c:idx val="4"/>
              <c:layout>
                <c:manualLayout>
                  <c:x val="1.6666666666666701E-2"/>
                  <c:y val="0"/>
                </c:manualLayout>
              </c:layout>
              <c:showVal val="1"/>
            </c:dLbl>
            <c:delete val="1"/>
          </c:dLbls>
          <c:cat>
            <c:numRef>
              <c:f>Лист3!$B$1:$F$1</c:f>
              <c:numCache>
                <c:formatCode>General</c:formatCode>
                <c:ptCount val="5"/>
                <c:pt idx="0">
                  <c:v>1980</c:v>
                </c:pt>
                <c:pt idx="1">
                  <c:v>2000</c:v>
                </c:pt>
                <c:pt idx="2">
                  <c:v>2005</c:v>
                </c:pt>
                <c:pt idx="3">
                  <c:v>2010</c:v>
                </c:pt>
                <c:pt idx="4">
                  <c:v>2016</c:v>
                </c:pt>
              </c:numCache>
            </c:numRef>
          </c:cat>
          <c:val>
            <c:numRef>
              <c:f>Лист3!$B$3:$F$3</c:f>
              <c:numCache>
                <c:formatCode>General</c:formatCode>
                <c:ptCount val="5"/>
                <c:pt idx="0">
                  <c:v>762</c:v>
                </c:pt>
                <c:pt idx="1">
                  <c:v>1974</c:v>
                </c:pt>
                <c:pt idx="2">
                  <c:v>1449</c:v>
                </c:pt>
                <c:pt idx="3">
                  <c:v>1564</c:v>
                </c:pt>
                <c:pt idx="4">
                  <c:v>1087</c:v>
                </c:pt>
              </c:numCache>
            </c:numRef>
          </c:val>
        </c:ser>
        <c:axId val="58430208"/>
        <c:axId val="58431744"/>
      </c:barChart>
      <c:catAx>
        <c:axId val="58430208"/>
        <c:scaling>
          <c:orientation val="minMax"/>
        </c:scaling>
        <c:axPos val="b"/>
        <c:numFmt formatCode="General" sourceLinked="1"/>
        <c:tickLblPos val="nextTo"/>
        <c:crossAx val="58431744"/>
        <c:crosses val="autoZero"/>
        <c:auto val="1"/>
        <c:lblAlgn val="ctr"/>
        <c:lblOffset val="100"/>
      </c:catAx>
      <c:valAx>
        <c:axId val="58431744"/>
        <c:scaling>
          <c:orientation val="minMax"/>
        </c:scaling>
        <c:axPos val="l"/>
        <c:majorGridlines/>
        <c:numFmt formatCode="General" sourceLinked="1"/>
        <c:tickLblPos val="nextTo"/>
        <c:crossAx val="5843020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5505768176295829"/>
          <c:y val="0.38633862205179492"/>
          <c:w val="0.22700636309227287"/>
          <c:h val="0.22732275589641013"/>
        </c:manualLayout>
      </c:layout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9.0209603676555186E-2"/>
          <c:y val="5.1400554097404488E-2"/>
          <c:w val="0.67515941510495714"/>
          <c:h val="0.8326195683872849"/>
        </c:manualLayout>
      </c:layout>
      <c:barChart>
        <c:barDir val="col"/>
        <c:grouping val="clustered"/>
        <c:ser>
          <c:idx val="0"/>
          <c:order val="0"/>
          <c:tx>
            <c:strRef>
              <c:f>Лист4!$A$11</c:f>
              <c:strCache>
                <c:ptCount val="1"/>
                <c:pt idx="0">
                  <c:v>всего сотрудников</c:v>
                </c:pt>
              </c:strCache>
            </c:strRef>
          </c:tx>
          <c:dLbls>
            <c:showVal val="1"/>
          </c:dLbls>
          <c:cat>
            <c:numRef>
              <c:f>Лист4!$B$10:$F$10</c:f>
              <c:numCache>
                <c:formatCode>General</c:formatCode>
                <c:ptCount val="5"/>
                <c:pt idx="0">
                  <c:v>1980</c:v>
                </c:pt>
                <c:pt idx="1">
                  <c:v>2000</c:v>
                </c:pt>
                <c:pt idx="2">
                  <c:v>2005</c:v>
                </c:pt>
                <c:pt idx="3">
                  <c:v>2010</c:v>
                </c:pt>
                <c:pt idx="4">
                  <c:v>2016</c:v>
                </c:pt>
              </c:numCache>
            </c:numRef>
          </c:cat>
          <c:val>
            <c:numRef>
              <c:f>Лист4!$B$11:$F$11</c:f>
              <c:numCache>
                <c:formatCode>General</c:formatCode>
                <c:ptCount val="5"/>
                <c:pt idx="0">
                  <c:v>1688</c:v>
                </c:pt>
                <c:pt idx="1">
                  <c:v>2246</c:v>
                </c:pt>
                <c:pt idx="2">
                  <c:v>1997</c:v>
                </c:pt>
                <c:pt idx="3">
                  <c:v>1915</c:v>
                </c:pt>
                <c:pt idx="4">
                  <c:v>1274</c:v>
                </c:pt>
              </c:numCache>
            </c:numRef>
          </c:val>
        </c:ser>
        <c:ser>
          <c:idx val="1"/>
          <c:order val="1"/>
          <c:tx>
            <c:strRef>
              <c:f>Лист4!$A$12</c:f>
              <c:strCache>
                <c:ptCount val="1"/>
                <c:pt idx="0">
                  <c:v>с высшим профессиональным образованием</c:v>
                </c:pt>
              </c:strCache>
            </c:strRef>
          </c:tx>
          <c:dLbls>
            <c:showVal val="1"/>
          </c:dLbls>
          <c:cat>
            <c:numRef>
              <c:f>Лист4!$B$10:$F$10</c:f>
              <c:numCache>
                <c:formatCode>General</c:formatCode>
                <c:ptCount val="5"/>
                <c:pt idx="0">
                  <c:v>1980</c:v>
                </c:pt>
                <c:pt idx="1">
                  <c:v>2000</c:v>
                </c:pt>
                <c:pt idx="2">
                  <c:v>2005</c:v>
                </c:pt>
                <c:pt idx="3">
                  <c:v>2010</c:v>
                </c:pt>
                <c:pt idx="4">
                  <c:v>2016</c:v>
                </c:pt>
              </c:numCache>
            </c:numRef>
          </c:cat>
          <c:val>
            <c:numRef>
              <c:f>Лист4!$B$12:$F$12</c:f>
              <c:numCache>
                <c:formatCode>General</c:formatCode>
                <c:ptCount val="5"/>
                <c:pt idx="0">
                  <c:v>653</c:v>
                </c:pt>
                <c:pt idx="1">
                  <c:v>609</c:v>
                </c:pt>
                <c:pt idx="2">
                  <c:v>599</c:v>
                </c:pt>
                <c:pt idx="3">
                  <c:v>411</c:v>
                </c:pt>
                <c:pt idx="4">
                  <c:v>311</c:v>
                </c:pt>
              </c:numCache>
            </c:numRef>
          </c:val>
        </c:ser>
        <c:axId val="42675200"/>
        <c:axId val="42685184"/>
      </c:barChart>
      <c:catAx>
        <c:axId val="42675200"/>
        <c:scaling>
          <c:orientation val="minMax"/>
        </c:scaling>
        <c:axPos val="b"/>
        <c:numFmt formatCode="General" sourceLinked="1"/>
        <c:tickLblPos val="nextTo"/>
        <c:crossAx val="42685184"/>
        <c:crosses val="autoZero"/>
        <c:auto val="1"/>
        <c:lblAlgn val="ctr"/>
        <c:lblOffset val="100"/>
      </c:catAx>
      <c:valAx>
        <c:axId val="42685184"/>
        <c:scaling>
          <c:orientation val="minMax"/>
        </c:scaling>
        <c:axPos val="l"/>
        <c:majorGridlines/>
        <c:numFmt formatCode="General" sourceLinked="1"/>
        <c:tickLblPos val="nextTo"/>
        <c:crossAx val="4267520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6536901878151065"/>
          <c:y val="0.30440398075240716"/>
          <c:w val="0.21961932650073254"/>
          <c:h val="0.59026611256926076"/>
        </c:manualLayout>
      </c:layout>
    </c:legend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0.13806818835672593"/>
          <c:y val="4.0009079946087822E-2"/>
          <c:w val="0.58970013234011964"/>
          <c:h val="0.86971469106902355"/>
        </c:manualLayout>
      </c:layout>
      <c:lineChart>
        <c:grouping val="standard"/>
        <c:ser>
          <c:idx val="0"/>
          <c:order val="0"/>
          <c:tx>
            <c:strRef>
              <c:f>'[Диаграмма 4 в Microsoft Office Word]Лист1'!$A$1</c:f>
              <c:strCache>
                <c:ptCount val="1"/>
                <c:pt idx="0">
                  <c:v>дата</c:v>
                </c:pt>
              </c:strCache>
            </c:strRef>
          </c:tx>
          <c:val>
            <c:numRef>
              <c:f>'[Диаграмма 4 в Microsoft Office Word]Лист1'!$A$2:$A$5</c:f>
              <c:numCache>
                <c:formatCode>General</c:formatCode>
                <c:ptCount val="4"/>
                <c:pt idx="0">
                  <c:v>1969</c:v>
                </c:pt>
                <c:pt idx="1">
                  <c:v>1990</c:v>
                </c:pt>
                <c:pt idx="2">
                  <c:v>2000</c:v>
                </c:pt>
                <c:pt idx="3">
                  <c:v>2016</c:v>
                </c:pt>
              </c:numCache>
            </c:numRef>
          </c:val>
        </c:ser>
        <c:ser>
          <c:idx val="1"/>
          <c:order val="1"/>
          <c:tx>
            <c:strRef>
              <c:f>'[Диаграмма 4 в Microsoft Office Word]Лист1'!$B$1</c:f>
              <c:strCache>
                <c:ptCount val="1"/>
                <c:pt idx="0">
                  <c:v>фонд</c:v>
                </c:pt>
              </c:strCache>
            </c:strRef>
          </c:tx>
          <c:val>
            <c:numRef>
              <c:f>'[Диаграмма 4 в Microsoft Office Word]Лист1'!$B$2:$B$5</c:f>
              <c:numCache>
                <c:formatCode>General</c:formatCode>
                <c:ptCount val="4"/>
                <c:pt idx="0">
                  <c:v>5629162</c:v>
                </c:pt>
                <c:pt idx="1">
                  <c:v>30897463</c:v>
                </c:pt>
                <c:pt idx="2">
                  <c:v>29356816</c:v>
                </c:pt>
                <c:pt idx="3">
                  <c:v>100750857</c:v>
                </c:pt>
              </c:numCache>
            </c:numRef>
          </c:val>
        </c:ser>
        <c:ser>
          <c:idx val="2"/>
          <c:order val="2"/>
          <c:tx>
            <c:strRef>
              <c:f>'[Диаграмма 4 в Microsoft Office Word]Лист1'!$C$1</c:f>
              <c:strCache>
                <c:ptCount val="1"/>
                <c:pt idx="0">
                  <c:v>выдача</c:v>
                </c:pt>
              </c:strCache>
            </c:strRef>
          </c:tx>
          <c:val>
            <c:numRef>
              <c:f>'[Диаграмма 4 в Microsoft Office Word]Лист1'!$C$2:$C$5</c:f>
              <c:numCache>
                <c:formatCode>General</c:formatCode>
                <c:ptCount val="4"/>
                <c:pt idx="0">
                  <c:v>6081389</c:v>
                </c:pt>
                <c:pt idx="1">
                  <c:v>29568833</c:v>
                </c:pt>
                <c:pt idx="2">
                  <c:v>33399073</c:v>
                </c:pt>
                <c:pt idx="3">
                  <c:v>17437131</c:v>
                </c:pt>
              </c:numCache>
            </c:numRef>
          </c:val>
        </c:ser>
        <c:ser>
          <c:idx val="3"/>
          <c:order val="3"/>
          <c:tx>
            <c:strRef>
              <c:f>'[Диаграмма 4 в Microsoft Office Word]Лист1'!$D$1</c:f>
              <c:strCache>
                <c:ptCount val="1"/>
                <c:pt idx="0">
                  <c:v>читатели</c:v>
                </c:pt>
              </c:strCache>
            </c:strRef>
          </c:tx>
          <c:val>
            <c:numRef>
              <c:f>'[Диаграмма 4 в Microsoft Office Word]Лист1'!$D$2:$D$5</c:f>
              <c:numCache>
                <c:formatCode>General</c:formatCode>
                <c:ptCount val="4"/>
                <c:pt idx="0">
                  <c:v>212368</c:v>
                </c:pt>
                <c:pt idx="1">
                  <c:v>356921</c:v>
                </c:pt>
                <c:pt idx="2">
                  <c:v>428029</c:v>
                </c:pt>
                <c:pt idx="3">
                  <c:v>592315</c:v>
                </c:pt>
              </c:numCache>
            </c:numRef>
          </c:val>
        </c:ser>
        <c:ser>
          <c:idx val="4"/>
          <c:order val="4"/>
          <c:tx>
            <c:strRef>
              <c:f>'[Диаграмма 4 в Microsoft Office Word]Лист1'!$E$1</c:f>
              <c:strCache>
                <c:ptCount val="1"/>
                <c:pt idx="0">
                  <c:v>посещения</c:v>
                </c:pt>
              </c:strCache>
            </c:strRef>
          </c:tx>
          <c:trendline>
            <c:trendlineType val="linear"/>
          </c:trendline>
          <c:val>
            <c:numRef>
              <c:f>'[Диаграмма 4 в Microsoft Office Word]Лист1'!$E$2:$E$5</c:f>
              <c:numCache>
                <c:formatCode>General</c:formatCode>
                <c:ptCount val="4"/>
                <c:pt idx="0">
                  <c:v>2929944</c:v>
                </c:pt>
                <c:pt idx="1">
                  <c:v>12125077</c:v>
                </c:pt>
                <c:pt idx="2">
                  <c:v>13671097</c:v>
                </c:pt>
                <c:pt idx="3">
                  <c:v>7354351</c:v>
                </c:pt>
              </c:numCache>
            </c:numRef>
          </c:val>
        </c:ser>
        <c:marker val="1"/>
        <c:axId val="42721664"/>
        <c:axId val="42723200"/>
      </c:lineChart>
      <c:catAx>
        <c:axId val="42721664"/>
        <c:scaling>
          <c:orientation val="minMax"/>
        </c:scaling>
        <c:axPos val="b"/>
        <c:tickLblPos val="nextTo"/>
        <c:crossAx val="42723200"/>
        <c:crosses val="autoZero"/>
        <c:auto val="1"/>
        <c:lblAlgn val="ctr"/>
        <c:lblOffset val="100"/>
      </c:catAx>
      <c:valAx>
        <c:axId val="42723200"/>
        <c:scaling>
          <c:orientation val="minMax"/>
        </c:scaling>
        <c:axPos val="l"/>
        <c:majorGridlines/>
        <c:numFmt formatCode="General" sourceLinked="1"/>
        <c:tickLblPos val="nextTo"/>
        <c:crossAx val="42721664"/>
        <c:crosses val="autoZero"/>
        <c:crossBetween val="between"/>
      </c:valAx>
      <c:spPr>
        <a:gradFill rotWithShape="1">
          <a:gsLst>
            <a:gs pos="0">
              <a:schemeClr val="accent1">
                <a:tint val="1000"/>
                <a:satMod val="255000"/>
              </a:schemeClr>
            </a:gs>
            <a:gs pos="55000">
              <a:schemeClr val="accent1">
                <a:tint val="12000"/>
                <a:satMod val="255000"/>
              </a:schemeClr>
            </a:gs>
            <a:gs pos="100000">
              <a:schemeClr val="accent1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ln w="9525" cap="flat" cmpd="sng" algn="ctr">
          <a:solidFill>
            <a:schemeClr val="accent1"/>
          </a:solidFill>
          <a:prstDash val="solid"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c:spPr>
    </c:plotArea>
    <c:legend>
      <c:legendPos val="r"/>
      <c:legendEntry>
        <c:idx val="0"/>
        <c:delete val="1"/>
      </c:legendEntry>
      <c:legendEntry>
        <c:idx val="5"/>
        <c:delete val="1"/>
      </c:legendEntry>
      <c:layout>
        <c:manualLayout>
          <c:xMode val="edge"/>
          <c:yMode val="edge"/>
          <c:x val="0.77048895026401665"/>
          <c:y val="0.3045090444775484"/>
          <c:w val="0.21602032460950812"/>
          <c:h val="0.39098191104490576"/>
        </c:manualLayout>
      </c:layout>
    </c:legend>
    <c:plotVisOnly val="1"/>
  </c:chart>
  <c:spPr>
    <a:gradFill rotWithShape="1">
      <a:gsLst>
        <a:gs pos="0">
          <a:schemeClr val="accent1">
            <a:tint val="1000"/>
            <a:satMod val="255000"/>
          </a:schemeClr>
        </a:gs>
        <a:gs pos="55000">
          <a:schemeClr val="accent1">
            <a:tint val="12000"/>
            <a:satMod val="255000"/>
          </a:schemeClr>
        </a:gs>
        <a:gs pos="100000">
          <a:schemeClr val="accent1">
            <a:tint val="45000"/>
            <a:satMod val="250000"/>
          </a:schemeClr>
        </a:gs>
      </a:gsLst>
      <a:path path="circle">
        <a:fillToRect l="-40000" t="-90000" r="140000" b="190000"/>
      </a:path>
    </a:gradFill>
    <a:ln w="9525" cap="flat" cmpd="sng" algn="ctr">
      <a:solidFill>
        <a:schemeClr val="accent1"/>
      </a:solidFill>
      <a:prstDash val="solid"/>
    </a:ln>
    <a:effectLst>
      <a:outerShdw blurRad="51500" dist="25400" dir="5400000" rotWithShape="0">
        <a:srgbClr val="000000">
          <a:alpha val="40000"/>
        </a:srgbClr>
      </a:outerShdw>
    </a:effectLst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/>
      <c:bar3DChart>
        <c:barDir val="col"/>
        <c:grouping val="percentStacked"/>
        <c:ser>
          <c:idx val="0"/>
          <c:order val="0"/>
          <c:tx>
            <c:strRef>
              <c:f>'[Диаграмма в Microsoft Office Word]Лист1'!$B$1</c:f>
              <c:strCache>
                <c:ptCount val="1"/>
                <c:pt idx="0">
                  <c:v>количество записей</c:v>
                </c:pt>
              </c:strCache>
            </c:strRef>
          </c:tx>
          <c:cat>
            <c:numRef>
              <c:f>'[Диаграмма в Microsoft Office Word]Лист1'!$A$2:$A$5</c:f>
              <c:numCache>
                <c:formatCode>General</c:formatCode>
                <c:ptCount val="4"/>
                <c:pt idx="0">
                  <c:v>2000</c:v>
                </c:pt>
                <c:pt idx="1">
                  <c:v>2005</c:v>
                </c:pt>
                <c:pt idx="2">
                  <c:v>2008</c:v>
                </c:pt>
                <c:pt idx="3">
                  <c:v>2016</c:v>
                </c:pt>
              </c:numCache>
            </c:numRef>
          </c:cat>
          <c:val>
            <c:numRef>
              <c:f>'[Диаграмма в Microsoft Office Word]Лист1'!$B$2:$B$5</c:f>
              <c:numCache>
                <c:formatCode>General</c:formatCode>
                <c:ptCount val="4"/>
                <c:pt idx="0">
                  <c:v>456698</c:v>
                </c:pt>
                <c:pt idx="1">
                  <c:v>2001443</c:v>
                </c:pt>
                <c:pt idx="2">
                  <c:v>3584497</c:v>
                </c:pt>
                <c:pt idx="3">
                  <c:v>9259992</c:v>
                </c:pt>
              </c:numCache>
            </c:numRef>
          </c:val>
        </c:ser>
        <c:ser>
          <c:idx val="1"/>
          <c:order val="1"/>
          <c:tx>
            <c:strRef>
              <c:f>'[Диаграмма в Microsoft Office Word]Лист1'!$C$1</c:f>
              <c:strCache>
                <c:ptCount val="1"/>
                <c:pt idx="0">
                  <c:v>внесено</c:v>
                </c:pt>
              </c:strCache>
            </c:strRef>
          </c:tx>
          <c:cat>
            <c:numRef>
              <c:f>'[Диаграмма в Microsoft Office Word]Лист1'!$A$2:$A$5</c:f>
              <c:numCache>
                <c:formatCode>General</c:formatCode>
                <c:ptCount val="4"/>
                <c:pt idx="0">
                  <c:v>2000</c:v>
                </c:pt>
                <c:pt idx="1">
                  <c:v>2005</c:v>
                </c:pt>
                <c:pt idx="2">
                  <c:v>2008</c:v>
                </c:pt>
                <c:pt idx="3">
                  <c:v>2016</c:v>
                </c:pt>
              </c:numCache>
            </c:numRef>
          </c:cat>
          <c:val>
            <c:numRef>
              <c:f>'[Диаграмма в Microsoft Office Word]Лист1'!$C$2:$C$5</c:f>
              <c:numCache>
                <c:formatCode>General</c:formatCode>
                <c:ptCount val="4"/>
                <c:pt idx="0">
                  <c:v>166697</c:v>
                </c:pt>
                <c:pt idx="1">
                  <c:v>414639</c:v>
                </c:pt>
                <c:pt idx="2">
                  <c:v>628233</c:v>
                </c:pt>
                <c:pt idx="3">
                  <c:v>988532</c:v>
                </c:pt>
              </c:numCache>
            </c:numRef>
          </c:val>
        </c:ser>
        <c:ser>
          <c:idx val="2"/>
          <c:order val="2"/>
          <c:tx>
            <c:strRef>
              <c:f>'[Диаграмма в Microsoft Office Word]Лист1'!$D$1</c:f>
              <c:strCache>
                <c:ptCount val="1"/>
                <c:pt idx="0">
                  <c:v>представлено в интернете</c:v>
                </c:pt>
              </c:strCache>
            </c:strRef>
          </c:tx>
          <c:cat>
            <c:numRef>
              <c:f>'[Диаграмма в Microsoft Office Word]Лист1'!$A$2:$A$5</c:f>
              <c:numCache>
                <c:formatCode>General</c:formatCode>
                <c:ptCount val="4"/>
                <c:pt idx="0">
                  <c:v>2000</c:v>
                </c:pt>
                <c:pt idx="1">
                  <c:v>2005</c:v>
                </c:pt>
                <c:pt idx="2">
                  <c:v>2008</c:v>
                </c:pt>
                <c:pt idx="3">
                  <c:v>2016</c:v>
                </c:pt>
              </c:numCache>
            </c:numRef>
          </c:cat>
          <c:val>
            <c:numRef>
              <c:f>'[Диаграмма в Microsoft Office Word]Лист1'!$D$2:$D$5</c:f>
              <c:numCache>
                <c:formatCode>General</c:formatCode>
                <c:ptCount val="4"/>
                <c:pt idx="0">
                  <c:v>74250</c:v>
                </c:pt>
                <c:pt idx="1">
                  <c:v>1080609</c:v>
                </c:pt>
                <c:pt idx="2">
                  <c:v>3032097</c:v>
                </c:pt>
                <c:pt idx="3">
                  <c:v>9000000</c:v>
                </c:pt>
              </c:numCache>
            </c:numRef>
          </c:val>
        </c:ser>
        <c:shape val="cylinder"/>
        <c:axId val="58520320"/>
        <c:axId val="58521856"/>
        <c:axId val="0"/>
      </c:bar3DChart>
      <c:catAx>
        <c:axId val="58520320"/>
        <c:scaling>
          <c:orientation val="minMax"/>
        </c:scaling>
        <c:axPos val="b"/>
        <c:numFmt formatCode="General" sourceLinked="1"/>
        <c:tickLblPos val="nextTo"/>
        <c:crossAx val="58521856"/>
        <c:crosses val="autoZero"/>
        <c:auto val="1"/>
        <c:lblAlgn val="ctr"/>
        <c:lblOffset val="100"/>
      </c:catAx>
      <c:valAx>
        <c:axId val="58521856"/>
        <c:scaling>
          <c:orientation val="minMax"/>
        </c:scaling>
        <c:axPos val="l"/>
        <c:majorGridlines/>
        <c:numFmt formatCode="0%" sourceLinked="1"/>
        <c:tickLblPos val="nextTo"/>
        <c:crossAx val="58520320"/>
        <c:crosses val="autoZero"/>
        <c:crossBetween val="between"/>
      </c:valAx>
    </c:plotArea>
    <c:legend>
      <c:legendPos val="r"/>
      <c:layout/>
    </c:legend>
    <c:plotVisOnly val="1"/>
  </c:chart>
  <c:spPr>
    <a:gradFill rotWithShape="1">
      <a:gsLst>
        <a:gs pos="0">
          <a:schemeClr val="accent1">
            <a:tint val="1000"/>
            <a:satMod val="255000"/>
          </a:schemeClr>
        </a:gs>
        <a:gs pos="55000">
          <a:schemeClr val="accent1">
            <a:tint val="12000"/>
            <a:satMod val="255000"/>
          </a:schemeClr>
        </a:gs>
        <a:gs pos="100000">
          <a:schemeClr val="accent1">
            <a:tint val="45000"/>
            <a:satMod val="250000"/>
          </a:schemeClr>
        </a:gs>
      </a:gsLst>
      <a:path path="circle">
        <a:fillToRect l="-40000" t="-90000" r="140000" b="190000"/>
      </a:path>
    </a:gradFill>
    <a:ln w="9525" cap="flat" cmpd="sng" algn="ctr">
      <a:solidFill>
        <a:schemeClr val="accent1"/>
      </a:solidFill>
      <a:prstDash val="solid"/>
    </a:ln>
    <a:effectLst>
      <a:outerShdw blurRad="51500" dist="25400" dir="5400000" rotWithShape="0">
        <a:srgbClr val="000000">
          <a:alpha val="40000"/>
        </a:srgbClr>
      </a:outerShdw>
    </a:effectLst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sideWall>
      <c:spPr>
        <a:gradFill rotWithShape="1">
          <a:gsLst>
            <a:gs pos="0">
              <a:schemeClr val="accent1">
                <a:tint val="1000"/>
                <a:satMod val="255000"/>
              </a:schemeClr>
            </a:gs>
            <a:gs pos="55000">
              <a:schemeClr val="accent1">
                <a:tint val="12000"/>
                <a:satMod val="255000"/>
              </a:schemeClr>
            </a:gs>
            <a:gs pos="100000">
              <a:schemeClr val="accent1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ln w="9525" cap="flat" cmpd="sng" algn="ctr">
          <a:solidFill>
            <a:schemeClr val="accent1"/>
          </a:solidFill>
          <a:prstDash val="solid"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c:spPr>
    </c:sideWall>
    <c:backWall>
      <c:spPr>
        <a:gradFill rotWithShape="1">
          <a:gsLst>
            <a:gs pos="0">
              <a:schemeClr val="accent1">
                <a:tint val="1000"/>
                <a:satMod val="255000"/>
              </a:schemeClr>
            </a:gs>
            <a:gs pos="55000">
              <a:schemeClr val="accent1">
                <a:tint val="12000"/>
                <a:satMod val="255000"/>
              </a:schemeClr>
            </a:gs>
            <a:gs pos="100000">
              <a:schemeClr val="accent1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ln w="9525" cap="flat" cmpd="sng" algn="ctr">
          <a:solidFill>
            <a:schemeClr val="accent1"/>
          </a:solidFill>
          <a:prstDash val="solid"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c:spPr>
    </c:backWall>
    <c:plotArea>
      <c:layout/>
      <c:bar3DChart>
        <c:barDir val="col"/>
        <c:grouping val="clustered"/>
        <c:ser>
          <c:idx val="0"/>
          <c:order val="0"/>
          <c:tx>
            <c:strRef>
              <c:f>'[Пилотный проект Статистических показателей для Вузов (2).xlsx]Лист2'!$B$2:$B$4</c:f>
              <c:strCache>
                <c:ptCount val="1"/>
                <c:pt idx="0">
                  <c:v>Читателей/ пользователей</c:v>
                </c:pt>
              </c:strCache>
            </c:strRef>
          </c:tx>
          <c:cat>
            <c:numRef>
              <c:f>'[Пилотный проект Статистических показателей для Вузов (2).xlsx]Лист2'!$A$5:$A$8</c:f>
              <c:numCache>
                <c:formatCode>General</c:formatCode>
                <c:ptCount val="4"/>
                <c:pt idx="0">
                  <c:v>1990</c:v>
                </c:pt>
                <c:pt idx="1">
                  <c:v>2000</c:v>
                </c:pt>
                <c:pt idx="2">
                  <c:v>2008</c:v>
                </c:pt>
                <c:pt idx="3">
                  <c:v>2016</c:v>
                </c:pt>
              </c:numCache>
            </c:numRef>
          </c:cat>
          <c:val>
            <c:numRef>
              <c:f>'[Пилотный проект Статистических показателей для Вузов (2).xlsx]Лист2'!$B$5:$B$8</c:f>
              <c:numCache>
                <c:formatCode>General</c:formatCode>
                <c:ptCount val="4"/>
                <c:pt idx="0">
                  <c:v>396921</c:v>
                </c:pt>
                <c:pt idx="1">
                  <c:v>428029</c:v>
                </c:pt>
                <c:pt idx="2">
                  <c:v>539088</c:v>
                </c:pt>
                <c:pt idx="3">
                  <c:v>592315</c:v>
                </c:pt>
              </c:numCache>
            </c:numRef>
          </c:val>
        </c:ser>
        <c:ser>
          <c:idx val="1"/>
          <c:order val="1"/>
          <c:tx>
            <c:strRef>
              <c:f>'[Пилотный проект Статистических показателей для Вузов (2).xlsx]Лист2'!$C$2:$C$4</c:f>
              <c:strCache>
                <c:ptCount val="1"/>
                <c:pt idx="0">
                  <c:v>посещения</c:v>
                </c:pt>
              </c:strCache>
            </c:strRef>
          </c:tx>
          <c:cat>
            <c:numRef>
              <c:f>'[Пилотный проект Статистических показателей для Вузов (2).xlsx]Лист2'!$A$5:$A$8</c:f>
              <c:numCache>
                <c:formatCode>General</c:formatCode>
                <c:ptCount val="4"/>
                <c:pt idx="0">
                  <c:v>1990</c:v>
                </c:pt>
                <c:pt idx="1">
                  <c:v>2000</c:v>
                </c:pt>
                <c:pt idx="2">
                  <c:v>2008</c:v>
                </c:pt>
                <c:pt idx="3">
                  <c:v>2016</c:v>
                </c:pt>
              </c:numCache>
            </c:numRef>
          </c:cat>
          <c:val>
            <c:numRef>
              <c:f>'[Пилотный проект Статистических показателей для Вузов (2).xlsx]Лист2'!$C$5:$C$8</c:f>
              <c:numCache>
                <c:formatCode>General</c:formatCode>
                <c:ptCount val="4"/>
                <c:pt idx="0">
                  <c:v>12125077</c:v>
                </c:pt>
                <c:pt idx="1">
                  <c:v>13671097</c:v>
                </c:pt>
                <c:pt idx="2">
                  <c:v>14773266</c:v>
                </c:pt>
                <c:pt idx="3">
                  <c:v>7354351</c:v>
                </c:pt>
              </c:numCache>
            </c:numRef>
          </c:val>
        </c:ser>
        <c:ser>
          <c:idx val="2"/>
          <c:order val="2"/>
          <c:tx>
            <c:strRef>
              <c:f>'[Пилотный проект Статистических показателей для Вузов (2).xlsx]Лист2'!$D$2:$D$4</c:f>
              <c:strCache>
                <c:ptCount val="1"/>
                <c:pt idx="0">
                  <c:v>Книговыдача Традиционная/ электронная</c:v>
                </c:pt>
              </c:strCache>
            </c:strRef>
          </c:tx>
          <c:cat>
            <c:numRef>
              <c:f>'[Пилотный проект Статистических показателей для Вузов (2).xlsx]Лист2'!$A$5:$A$8</c:f>
              <c:numCache>
                <c:formatCode>General</c:formatCode>
                <c:ptCount val="4"/>
                <c:pt idx="0">
                  <c:v>1990</c:v>
                </c:pt>
                <c:pt idx="1">
                  <c:v>2000</c:v>
                </c:pt>
                <c:pt idx="2">
                  <c:v>2008</c:v>
                </c:pt>
                <c:pt idx="3">
                  <c:v>2016</c:v>
                </c:pt>
              </c:numCache>
            </c:numRef>
          </c:cat>
          <c:val>
            <c:numRef>
              <c:f>'[Пилотный проект Статистических показателей для Вузов (2).xlsx]Лист2'!$D$5:$D$8</c:f>
              <c:numCache>
                <c:formatCode>General</c:formatCode>
                <c:ptCount val="4"/>
                <c:pt idx="0">
                  <c:v>29568833</c:v>
                </c:pt>
                <c:pt idx="1">
                  <c:v>33399073</c:v>
                </c:pt>
                <c:pt idx="2">
                  <c:v>36022517</c:v>
                </c:pt>
                <c:pt idx="3">
                  <c:v>0</c:v>
                </c:pt>
              </c:numCache>
            </c:numRef>
          </c:val>
        </c:ser>
        <c:shape val="box"/>
        <c:axId val="42361216"/>
        <c:axId val="42465152"/>
        <c:axId val="0"/>
      </c:bar3DChart>
      <c:catAx>
        <c:axId val="42361216"/>
        <c:scaling>
          <c:orientation val="minMax"/>
        </c:scaling>
        <c:axPos val="b"/>
        <c:numFmt formatCode="General" sourceLinked="1"/>
        <c:tickLblPos val="nextTo"/>
        <c:crossAx val="42465152"/>
        <c:crosses val="autoZero"/>
        <c:auto val="1"/>
        <c:lblAlgn val="ctr"/>
        <c:lblOffset val="100"/>
      </c:catAx>
      <c:valAx>
        <c:axId val="42465152"/>
        <c:scaling>
          <c:orientation val="minMax"/>
        </c:scaling>
        <c:axPos val="l"/>
        <c:majorGridlines/>
        <c:numFmt formatCode="General" sourceLinked="1"/>
        <c:tickLblPos val="nextTo"/>
        <c:crossAx val="4236121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32911392405064"/>
          <c:y val="0.32512548974856448"/>
          <c:w val="0.35262206148282155"/>
          <c:h val="0.37293712199018608"/>
        </c:manualLayout>
      </c:layout>
    </c:legend>
    <c:plotVisOnly val="1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/>
              <a:t>Количество часов проведенных занятий</a:t>
            </a:r>
          </a:p>
        </c:rich>
      </c:tx>
      <c:layout>
        <c:manualLayout>
          <c:xMode val="edge"/>
          <c:yMode val="edge"/>
          <c:x val="0.1706101611440447"/>
          <c:y val="0"/>
        </c:manualLayout>
      </c:layout>
    </c:title>
    <c:plotArea>
      <c:layout>
        <c:manualLayout>
          <c:layoutTarget val="inner"/>
          <c:xMode val="edge"/>
          <c:yMode val="edge"/>
          <c:x val="0.11001015033303906"/>
          <c:y val="0.17395549147905817"/>
          <c:w val="0.6941028366877483"/>
          <c:h val="0.7084311116040074"/>
        </c:manualLayout>
      </c:layout>
      <c:bubbleChart>
        <c:ser>
          <c:idx val="0"/>
          <c:order val="0"/>
          <c:tx>
            <c:strRef>
              <c:f>'[Пилотный проект Статистических показателей для Вузов (2).xlsx]Лист3'!$B$1</c:f>
              <c:strCache>
                <c:ptCount val="1"/>
                <c:pt idx="0">
                  <c:v>Количество часов</c:v>
                </c:pt>
              </c:strCache>
            </c:strRef>
          </c:tx>
          <c:spPr>
            <a:ln w="28575">
              <a:noFill/>
            </a:ln>
          </c:spPr>
          <c:dLbls>
            <c:dLbl>
              <c:idx val="0"/>
              <c:layout>
                <c:manualLayout>
                  <c:x val="-0.11666666666666672"/>
                  <c:y val="0.1527777777777779"/>
                </c:manualLayout>
              </c:layout>
              <c:showVal val="1"/>
            </c:dLbl>
            <c:dLbl>
              <c:idx val="1"/>
              <c:layout>
                <c:manualLayout>
                  <c:x val="-9.1666666666666882E-2"/>
                  <c:y val="0.125"/>
                </c:manualLayout>
              </c:layout>
              <c:showVal val="1"/>
            </c:dLbl>
            <c:dLbl>
              <c:idx val="2"/>
              <c:layout>
                <c:manualLayout>
                  <c:x val="-8.8232764874240005E-2"/>
                  <c:y val="-0.14814811015072643"/>
                </c:manualLayout>
              </c:layout>
              <c:showVal val="1"/>
            </c:dLbl>
            <c:dLbl>
              <c:idx val="3"/>
              <c:layout>
                <c:manualLayout>
                  <c:x val="-8.2021305125804037E-2"/>
                  <c:y val="0.15277779202681099"/>
                </c:manualLayout>
              </c:layout>
              <c:showVal val="1"/>
            </c:dLbl>
            <c:showVal val="1"/>
          </c:dLbls>
          <c:xVal>
            <c:numRef>
              <c:f>'[Пилотный проект Статистических показателей для Вузов (2).xlsx]Лист3'!$A$2:$A$5</c:f>
              <c:numCache>
                <c:formatCode>General</c:formatCode>
                <c:ptCount val="4"/>
                <c:pt idx="0">
                  <c:v>2000</c:v>
                </c:pt>
                <c:pt idx="1">
                  <c:v>2005</c:v>
                </c:pt>
                <c:pt idx="2">
                  <c:v>2008</c:v>
                </c:pt>
                <c:pt idx="3">
                  <c:v>2016</c:v>
                </c:pt>
              </c:numCache>
            </c:numRef>
          </c:xVal>
          <c:yVal>
            <c:numRef>
              <c:f>'[Пилотный проект Статистических показателей для Вузов (2).xlsx]Лист3'!$B$2:$B$5</c:f>
              <c:numCache>
                <c:formatCode>General</c:formatCode>
                <c:ptCount val="4"/>
                <c:pt idx="0">
                  <c:v>3526</c:v>
                </c:pt>
                <c:pt idx="1">
                  <c:v>4122</c:v>
                </c:pt>
                <c:pt idx="2">
                  <c:v>4432</c:v>
                </c:pt>
                <c:pt idx="3">
                  <c:v>4286</c:v>
                </c:pt>
              </c:numCache>
            </c:numRef>
          </c:yVal>
          <c:bubbleSize>
            <c:numLit>
              <c:formatCode>General</c:formatCode>
              <c:ptCount val="4"/>
              <c:pt idx="0">
                <c:v>1</c:v>
              </c:pt>
              <c:pt idx="1">
                <c:v>1</c:v>
              </c:pt>
              <c:pt idx="2">
                <c:v>1</c:v>
              </c:pt>
              <c:pt idx="3">
                <c:v>1</c:v>
              </c:pt>
            </c:numLit>
          </c:bubbleSize>
          <c:bubble3D val="1"/>
        </c:ser>
        <c:bubbleScale val="100"/>
        <c:axId val="66067456"/>
        <c:axId val="66179840"/>
      </c:bubbleChart>
      <c:valAx>
        <c:axId val="66067456"/>
        <c:scaling>
          <c:orientation val="minMax"/>
        </c:scaling>
        <c:axPos val="b"/>
        <c:numFmt formatCode="General" sourceLinked="1"/>
        <c:tickLblPos val="nextTo"/>
        <c:crossAx val="66179840"/>
        <c:crosses val="autoZero"/>
        <c:crossBetween val="midCat"/>
      </c:valAx>
      <c:valAx>
        <c:axId val="66179840"/>
        <c:scaling>
          <c:orientation val="minMax"/>
        </c:scaling>
        <c:axPos val="l"/>
        <c:majorGridlines/>
        <c:numFmt formatCode="General" sourceLinked="1"/>
        <c:tickLblPos val="nextTo"/>
        <c:crossAx val="66067456"/>
        <c:crosses val="autoZero"/>
        <c:crossBetween val="midCat"/>
      </c:valAx>
      <c:spPr>
        <a:gradFill rotWithShape="1">
          <a:gsLst>
            <a:gs pos="0">
              <a:schemeClr val="accent1">
                <a:tint val="1000"/>
                <a:satMod val="255000"/>
              </a:schemeClr>
            </a:gs>
            <a:gs pos="55000">
              <a:schemeClr val="accent1">
                <a:tint val="12000"/>
                <a:satMod val="255000"/>
              </a:schemeClr>
            </a:gs>
            <a:gs pos="100000">
              <a:schemeClr val="accent1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ln w="9525" cap="flat" cmpd="sng" algn="ctr">
          <a:solidFill>
            <a:schemeClr val="accent1"/>
          </a:solidFill>
          <a:prstDash val="solid"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c:spPr>
    </c:plotArea>
    <c:legend>
      <c:legendPos val="r"/>
      <c:layout>
        <c:manualLayout>
          <c:xMode val="edge"/>
          <c:yMode val="edge"/>
          <c:x val="0.79537913596040766"/>
          <c:y val="0.58184762116003108"/>
          <c:w val="0.18631422788398594"/>
          <c:h val="8.4896306975712599E-2"/>
        </c:manualLayout>
      </c:layout>
    </c:legend>
    <c:plotVisOnly val="1"/>
  </c:chart>
  <c:spPr>
    <a:gradFill rotWithShape="1">
      <a:gsLst>
        <a:gs pos="0">
          <a:schemeClr val="accent1">
            <a:tint val="1000"/>
            <a:satMod val="255000"/>
          </a:schemeClr>
        </a:gs>
        <a:gs pos="55000">
          <a:schemeClr val="accent1">
            <a:tint val="12000"/>
            <a:satMod val="255000"/>
          </a:schemeClr>
        </a:gs>
        <a:gs pos="100000">
          <a:schemeClr val="accent1">
            <a:tint val="45000"/>
            <a:satMod val="250000"/>
          </a:schemeClr>
        </a:gs>
      </a:gsLst>
      <a:path path="circle">
        <a:fillToRect l="-40000" t="-90000" r="140000" b="190000"/>
      </a:path>
    </a:gradFill>
    <a:ln w="9525" cap="flat" cmpd="sng" algn="ctr">
      <a:solidFill>
        <a:schemeClr val="accent1"/>
      </a:solidFill>
      <a:prstDash val="solid"/>
    </a:ln>
    <a:effectLst>
      <a:outerShdw blurRad="51500" dist="25400" dir="5400000" rotWithShape="0">
        <a:srgbClr val="000000">
          <a:alpha val="40000"/>
        </a:srgbClr>
      </a:outerShdw>
    </a:effectLst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D15C4043-BD55-4740-9040-D4AA8CFDAE21}" type="datetimeFigureOut">
              <a:rPr lang="ru-RU" smtClean="0"/>
              <a:pPr/>
              <a:t>20.10.2017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BCF314D4-7DA6-487B-922A-9B8913FB03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C4043-BD55-4740-9040-D4AA8CFDAE21}" type="datetimeFigureOut">
              <a:rPr lang="ru-RU" smtClean="0"/>
              <a:pPr/>
              <a:t>20.10.2017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314D4-7DA6-487B-922A-9B8913FB03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C4043-BD55-4740-9040-D4AA8CFDAE21}" type="datetimeFigureOut">
              <a:rPr lang="ru-RU" smtClean="0"/>
              <a:pPr/>
              <a:t>20.10.2017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314D4-7DA6-487B-922A-9B8913FB03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C4043-BD55-4740-9040-D4AA8CFDAE21}" type="datetimeFigureOut">
              <a:rPr lang="ru-RU" smtClean="0"/>
              <a:pPr/>
              <a:t>20.10.2017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314D4-7DA6-487B-922A-9B8913FB03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C4043-BD55-4740-9040-D4AA8CFDAE21}" type="datetimeFigureOut">
              <a:rPr lang="ru-RU" smtClean="0"/>
              <a:pPr/>
              <a:t>20.10.2017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314D4-7DA6-487B-922A-9B8913FB03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C4043-BD55-4740-9040-D4AA8CFDAE21}" type="datetimeFigureOut">
              <a:rPr lang="ru-RU" smtClean="0"/>
              <a:pPr/>
              <a:t>20.10.2017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314D4-7DA6-487B-922A-9B8913FB03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15C4043-BD55-4740-9040-D4AA8CFDAE21}" type="datetimeFigureOut">
              <a:rPr lang="ru-RU" smtClean="0"/>
              <a:pPr/>
              <a:t>20.10.2017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CF314D4-7DA6-487B-922A-9B8913FB03B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D15C4043-BD55-4740-9040-D4AA8CFDAE21}" type="datetimeFigureOut">
              <a:rPr lang="ru-RU" smtClean="0"/>
              <a:pPr/>
              <a:t>20.10.2017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BCF314D4-7DA6-487B-922A-9B8913FB03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C4043-BD55-4740-9040-D4AA8CFDAE21}" type="datetimeFigureOut">
              <a:rPr lang="ru-RU" smtClean="0"/>
              <a:pPr/>
              <a:t>20.10.2017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314D4-7DA6-487B-922A-9B8913FB03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C4043-BD55-4740-9040-D4AA8CFDAE21}" type="datetimeFigureOut">
              <a:rPr lang="ru-RU" smtClean="0"/>
              <a:pPr/>
              <a:t>20.10.2017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314D4-7DA6-487B-922A-9B8913FB03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C4043-BD55-4740-9040-D4AA8CFDAE21}" type="datetimeFigureOut">
              <a:rPr lang="ru-RU" smtClean="0"/>
              <a:pPr/>
              <a:t>20.10.2017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314D4-7DA6-487B-922A-9B8913FB03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D15C4043-BD55-4740-9040-D4AA8CFDAE21}" type="datetimeFigureOut">
              <a:rPr lang="ru-RU" smtClean="0"/>
              <a:pPr/>
              <a:t>20.10.2017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BCF314D4-7DA6-487B-922A-9B8913FB03B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2204864"/>
            <a:ext cx="8712968" cy="1470025"/>
          </a:xfrm>
        </p:spPr>
        <p:txBody>
          <a:bodyPr>
            <a:normAutofit fontScale="90000"/>
          </a:bodyPr>
          <a:lstStyle/>
          <a:p>
            <a:r>
              <a:rPr lang="ru-RU" dirty="0"/>
              <a:t>Зональное </a:t>
            </a:r>
            <a:r>
              <a:rPr lang="ru-RU" dirty="0" smtClean="0"/>
              <a:t>методическое объединение </a:t>
            </a:r>
            <a:br>
              <a:rPr lang="ru-RU" dirty="0" smtClean="0"/>
            </a:br>
            <a:r>
              <a:rPr lang="ru-RU" dirty="0" smtClean="0"/>
              <a:t>библиотек </a:t>
            </a:r>
            <a:r>
              <a:rPr lang="ru-RU" dirty="0"/>
              <a:t>высших учебных заведений Северного </a:t>
            </a:r>
            <a:r>
              <a:rPr lang="ru-RU" dirty="0" smtClean="0"/>
              <a:t>Кавказа. </a:t>
            </a:r>
            <a:br>
              <a:rPr lang="ru-RU" dirty="0" smtClean="0"/>
            </a:br>
            <a:r>
              <a:rPr lang="ru-RU" dirty="0" smtClean="0"/>
              <a:t> 2007-2017 год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355976" y="5085184"/>
            <a:ext cx="4384576" cy="1273696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О. А. Смирнова</a:t>
            </a:r>
          </a:p>
          <a:p>
            <a:r>
              <a:rPr lang="ru-RU" dirty="0" smtClean="0"/>
              <a:t> Зональная научная библиотека им. Ю.А. Жданова</a:t>
            </a:r>
          </a:p>
          <a:p>
            <a:r>
              <a:rPr lang="ru-RU" dirty="0" smtClean="0"/>
              <a:t>Южный федеральный университет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Направления деятельности библиотек 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124744"/>
            <a:ext cx="8640960" cy="5400600"/>
          </a:xfrm>
        </p:spPr>
        <p:txBody>
          <a:bodyPr>
            <a:normAutofit fontScale="92500"/>
          </a:bodyPr>
          <a:lstStyle/>
          <a:p>
            <a:pPr lvl="0"/>
            <a:r>
              <a:rPr lang="ru-RU" dirty="0" smtClean="0"/>
              <a:t>трансформация </a:t>
            </a:r>
            <a:r>
              <a:rPr lang="ru-RU" dirty="0"/>
              <a:t>библиотечно-информационного пространства от традиционной библиотеки к аналитико-информационному </a:t>
            </a:r>
            <a:r>
              <a:rPr lang="ru-RU" dirty="0" smtClean="0"/>
              <a:t>подразделению</a:t>
            </a:r>
            <a:r>
              <a:rPr lang="ru-RU" dirty="0"/>
              <a:t>;</a:t>
            </a:r>
          </a:p>
          <a:p>
            <a:pPr lvl="0"/>
            <a:r>
              <a:rPr lang="ru-RU" dirty="0"/>
              <a:t> развитие средств доступа пользователей к электронным каталогам отечественных и зарубежных библиотек, а также к другим российским и зарубежным информационным </a:t>
            </a:r>
            <a:r>
              <a:rPr lang="ru-RU" dirty="0" smtClean="0"/>
              <a:t>ресурсам;</a:t>
            </a:r>
            <a:endParaRPr lang="ru-RU" dirty="0"/>
          </a:p>
          <a:p>
            <a:pPr lvl="0"/>
            <a:r>
              <a:rPr lang="ru-RU" dirty="0"/>
              <a:t>внедрение специализированных </a:t>
            </a:r>
            <a:r>
              <a:rPr lang="ru-RU" dirty="0" err="1"/>
              <a:t>наукометрических</a:t>
            </a:r>
            <a:r>
              <a:rPr lang="ru-RU" dirty="0"/>
              <a:t> инструментов и продвижение инструментов оценки результатов научной работы и идентификации автора;</a:t>
            </a:r>
          </a:p>
          <a:p>
            <a:pPr lvl="0"/>
            <a:r>
              <a:rPr lang="ru-RU" dirty="0"/>
              <a:t>формирования академической культуры </a:t>
            </a:r>
            <a:r>
              <a:rPr lang="ru-RU" dirty="0" smtClean="0"/>
              <a:t>вуза.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36815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 smtClean="0"/>
              <a:t>потребность в методическом сопровождении деятельности библиотек образовательных </a:t>
            </a:r>
            <a:r>
              <a:rPr lang="ru-RU" sz="3100" dirty="0" smtClean="0"/>
              <a:t>учреждений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2249488"/>
          <a:ext cx="8229600" cy="33397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8496"/>
                <a:gridCol w="1728192"/>
                <a:gridCol w="1800200"/>
                <a:gridCol w="3322712"/>
              </a:tblGrid>
              <a:tr h="556625">
                <a:tc rowSpan="2">
                  <a:txBody>
                    <a:bodyPr/>
                    <a:lstStyle/>
                    <a:p>
                      <a:pPr marL="179705" algn="just"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marL="179705"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Методическое консультирование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179705" algn="just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Мероприятия для библиотек образовательных учреждений методического объединения</a:t>
                      </a:r>
                    </a:p>
                  </a:txBody>
                  <a:tcPr marL="68580" marR="68580" marT="0" marB="0"/>
                </a:tc>
              </a:tr>
              <a:tr h="55662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9705"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письменные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79705"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устные</a:t>
                      </a: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56625">
                <a:tc>
                  <a:txBody>
                    <a:bodyPr/>
                    <a:lstStyle/>
                    <a:p>
                      <a:pPr marL="17970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2005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7970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7970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94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7970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5</a:t>
                      </a:r>
                    </a:p>
                  </a:txBody>
                  <a:tcPr marL="68580" marR="68580" marT="0" marB="0"/>
                </a:tc>
              </a:tr>
              <a:tr h="556625">
                <a:tc>
                  <a:txBody>
                    <a:bodyPr/>
                    <a:lstStyle/>
                    <a:p>
                      <a:pPr marL="17970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2009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7970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7970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178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7970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7</a:t>
                      </a:r>
                    </a:p>
                  </a:txBody>
                  <a:tcPr marL="68580" marR="68580" marT="0" marB="0"/>
                </a:tc>
              </a:tr>
              <a:tr h="556625">
                <a:tc>
                  <a:txBody>
                    <a:bodyPr/>
                    <a:lstStyle/>
                    <a:p>
                      <a:pPr marL="17970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2013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7970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7970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173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7970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8</a:t>
                      </a:r>
                    </a:p>
                  </a:txBody>
                  <a:tcPr marL="68580" marR="68580" marT="0" marB="0"/>
                </a:tc>
              </a:tr>
              <a:tr h="556625">
                <a:tc>
                  <a:txBody>
                    <a:bodyPr/>
                    <a:lstStyle/>
                    <a:p>
                      <a:pPr marL="17970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2016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7970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12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7970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246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7970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11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0" dirty="0" smtClean="0"/>
              <a:t>Количество библиотек в методическом объединении</a:t>
            </a:r>
            <a:r>
              <a:rPr lang="ru-RU" b="0" dirty="0" smtClean="0"/>
              <a:t/>
            </a:r>
            <a:br>
              <a:rPr lang="ru-RU" b="0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79512" y="2276872"/>
          <a:ext cx="3610744" cy="27927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66528"/>
                <a:gridCol w="1944216"/>
              </a:tblGrid>
              <a:tr h="448816">
                <a:tc>
                  <a:txBody>
                    <a:bodyPr/>
                    <a:lstStyle/>
                    <a:p>
                      <a:pPr marL="179705" algn="just">
                        <a:spcAft>
                          <a:spcPts val="0"/>
                        </a:spcAft>
                      </a:pPr>
                      <a:r>
                        <a:rPr lang="ru-RU" sz="1200" dirty="0"/>
                        <a:t>период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9705" algn="just">
                        <a:spcAft>
                          <a:spcPts val="0"/>
                        </a:spcAft>
                      </a:pPr>
                      <a:r>
                        <a:rPr lang="ru-RU" sz="1200" dirty="0"/>
                        <a:t>Количество библиотек в методическом объединении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8816">
                <a:tc>
                  <a:txBody>
                    <a:bodyPr/>
                    <a:lstStyle/>
                    <a:p>
                      <a:pPr marL="179705" algn="just">
                        <a:spcAft>
                          <a:spcPts val="0"/>
                        </a:spcAft>
                      </a:pPr>
                      <a:r>
                        <a:rPr lang="ru-RU" sz="1400"/>
                        <a:t>1969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9705" algn="just">
                        <a:spcAft>
                          <a:spcPts val="0"/>
                        </a:spcAft>
                      </a:pPr>
                      <a:r>
                        <a:rPr lang="ru-RU" sz="1400" dirty="0"/>
                        <a:t>23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8816">
                <a:tc>
                  <a:txBody>
                    <a:bodyPr/>
                    <a:lstStyle/>
                    <a:p>
                      <a:pPr marL="179705" algn="just">
                        <a:spcAft>
                          <a:spcPts val="0"/>
                        </a:spcAft>
                      </a:pPr>
                      <a:r>
                        <a:rPr lang="ru-RU" sz="1400" dirty="0"/>
                        <a:t>1999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9705" algn="just">
                        <a:spcAft>
                          <a:spcPts val="0"/>
                        </a:spcAft>
                      </a:pPr>
                      <a:r>
                        <a:rPr lang="ru-RU" sz="1400" dirty="0"/>
                        <a:t>48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8816">
                <a:tc>
                  <a:txBody>
                    <a:bodyPr/>
                    <a:lstStyle/>
                    <a:p>
                      <a:pPr marL="179705" algn="just">
                        <a:spcAft>
                          <a:spcPts val="0"/>
                        </a:spcAft>
                      </a:pPr>
                      <a:r>
                        <a:rPr lang="ru-RU" sz="1400"/>
                        <a:t>2001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9705" algn="just">
                        <a:spcAft>
                          <a:spcPts val="0"/>
                        </a:spcAft>
                      </a:pPr>
                      <a:r>
                        <a:rPr lang="ru-RU" sz="1400" dirty="0"/>
                        <a:t>50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8816">
                <a:tc>
                  <a:txBody>
                    <a:bodyPr/>
                    <a:lstStyle/>
                    <a:p>
                      <a:pPr marL="179705" algn="just">
                        <a:spcAft>
                          <a:spcPts val="0"/>
                        </a:spcAft>
                      </a:pPr>
                      <a:r>
                        <a:rPr lang="ru-RU" sz="1400"/>
                        <a:t>2008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9705" algn="just">
                        <a:spcAft>
                          <a:spcPts val="0"/>
                        </a:spcAft>
                      </a:pPr>
                      <a:r>
                        <a:rPr lang="ru-RU" sz="1400" dirty="0"/>
                        <a:t>59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8816">
                <a:tc>
                  <a:txBody>
                    <a:bodyPr/>
                    <a:lstStyle/>
                    <a:p>
                      <a:pPr marL="179705" algn="just">
                        <a:spcAft>
                          <a:spcPts val="0"/>
                        </a:spcAft>
                      </a:pPr>
                      <a:r>
                        <a:rPr lang="ru-RU" sz="1400"/>
                        <a:t>2016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9705" algn="just">
                        <a:spcAft>
                          <a:spcPts val="0"/>
                        </a:spcAft>
                      </a:pPr>
                      <a:r>
                        <a:rPr lang="ru-RU" sz="1400" dirty="0"/>
                        <a:t>41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Диаграмма 4"/>
          <p:cNvGraphicFramePr/>
          <p:nvPr/>
        </p:nvGraphicFramePr>
        <p:xfrm>
          <a:off x="2987824" y="2924944"/>
          <a:ext cx="5686425" cy="36861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179512" y="764704"/>
            <a:ext cx="8712968" cy="493784"/>
          </a:xfrm>
        </p:spPr>
        <p:txBody>
          <a:bodyPr>
            <a:normAutofit fontScale="90000"/>
          </a:bodyPr>
          <a:lstStyle/>
          <a:p>
            <a:r>
              <a:rPr lang="ru-RU" sz="1800" b="1" dirty="0" smtClean="0"/>
              <a:t>Кадровый состав сотрудников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4294967295"/>
          </p:nvPr>
        </p:nvGraphicFramePr>
        <p:xfrm>
          <a:off x="323528" y="1124744"/>
          <a:ext cx="8568951" cy="23647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4254"/>
                <a:gridCol w="1008112"/>
                <a:gridCol w="1080120"/>
                <a:gridCol w="1080120"/>
                <a:gridCol w="1080120"/>
                <a:gridCol w="1008112"/>
                <a:gridCol w="1008113"/>
              </a:tblGrid>
              <a:tr h="7200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Calibri"/>
                          <a:ea typeface="Calibri"/>
                          <a:cs typeface="Times New Roman"/>
                        </a:rPr>
                        <a:t>период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Calibri"/>
                          <a:ea typeface="Calibri"/>
                          <a:cs typeface="Times New Roman"/>
                        </a:rPr>
                        <a:t>1959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Calibri"/>
                          <a:ea typeface="Calibri"/>
                          <a:cs typeface="Times New Roman"/>
                        </a:rPr>
                        <a:t>1980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Calibri"/>
                          <a:ea typeface="Calibri"/>
                          <a:cs typeface="Times New Roman"/>
                        </a:rPr>
                        <a:t>2000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Calibri"/>
                          <a:ea typeface="Calibri"/>
                          <a:cs typeface="Times New Roman"/>
                        </a:rPr>
                        <a:t>2005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Calibri"/>
                          <a:ea typeface="Calibri"/>
                          <a:cs typeface="Times New Roman"/>
                        </a:rPr>
                        <a:t>2010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Calibri"/>
                          <a:ea typeface="Calibri"/>
                          <a:cs typeface="Times New Roman"/>
                        </a:rPr>
                        <a:t>2016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362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Calibri"/>
                          <a:ea typeface="Calibri"/>
                          <a:cs typeface="Times New Roman"/>
                        </a:rPr>
                        <a:t>Всего сотрудников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Calibri"/>
                          <a:ea typeface="Calibri"/>
                          <a:cs typeface="Times New Roman"/>
                        </a:rPr>
                        <a:t>402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Calibri"/>
                          <a:ea typeface="Calibri"/>
                          <a:cs typeface="Times New Roman"/>
                        </a:rPr>
                        <a:t>1688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Calibri"/>
                          <a:ea typeface="Calibri"/>
                          <a:cs typeface="Times New Roman"/>
                        </a:rPr>
                        <a:t>2246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Calibri"/>
                          <a:ea typeface="Calibri"/>
                          <a:cs typeface="Times New Roman"/>
                        </a:rPr>
                        <a:t>1997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Calibri"/>
                          <a:ea typeface="Calibri"/>
                          <a:cs typeface="Times New Roman"/>
                        </a:rPr>
                        <a:t>1915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Calibri"/>
                          <a:ea typeface="Calibri"/>
                          <a:cs typeface="Times New Roman"/>
                        </a:rPr>
                        <a:t>1274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90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Calibri"/>
                          <a:ea typeface="Calibri"/>
                          <a:cs typeface="Times New Roman"/>
                        </a:rPr>
                        <a:t>с высшим образованием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highlight>
                          <a:srgbClr val="C0C0C0"/>
                        </a:highligh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Calibri"/>
                          <a:ea typeface="Calibri"/>
                          <a:cs typeface="Times New Roman"/>
                        </a:rPr>
                        <a:t>762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Calibri"/>
                          <a:ea typeface="Calibri"/>
                          <a:cs typeface="Times New Roman"/>
                        </a:rPr>
                        <a:t>1974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Calibri"/>
                          <a:ea typeface="Calibri"/>
                          <a:cs typeface="Times New Roman"/>
                        </a:rPr>
                        <a:t>1449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Calibri"/>
                          <a:ea typeface="Calibri"/>
                          <a:cs typeface="Times New Roman"/>
                        </a:rPr>
                        <a:t>1564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Calibri"/>
                          <a:ea typeface="Calibri"/>
                          <a:cs typeface="Times New Roman"/>
                        </a:rPr>
                        <a:t>1087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930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Calibri"/>
                          <a:ea typeface="Calibri"/>
                          <a:cs typeface="Times New Roman"/>
                        </a:rPr>
                        <a:t>С высшим специальным образованием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b="1">
                        <a:highlight>
                          <a:srgbClr val="C0C0C0"/>
                        </a:highligh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653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Calibri"/>
                          <a:ea typeface="Calibri"/>
                          <a:cs typeface="Times New Roman"/>
                        </a:rPr>
                        <a:t>609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Calibri"/>
                          <a:ea typeface="Calibri"/>
                          <a:cs typeface="Times New Roman"/>
                        </a:rPr>
                        <a:t>599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Calibri"/>
                          <a:ea typeface="Calibri"/>
                          <a:cs typeface="Times New Roman"/>
                        </a:rPr>
                        <a:t>411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Calibri"/>
                          <a:ea typeface="Calibri"/>
                          <a:cs typeface="Times New Roman"/>
                        </a:rPr>
                        <a:t>311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856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Calibri"/>
                          <a:ea typeface="Calibri"/>
                          <a:cs typeface="Times New Roman"/>
                        </a:rPr>
                        <a:t>Со средним специальным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Calibri"/>
                          <a:ea typeface="Calibri"/>
                          <a:cs typeface="Times New Roman"/>
                        </a:rPr>
                        <a:t> библиотечным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b="1">
                        <a:highlight>
                          <a:srgbClr val="C0C0C0"/>
                        </a:highligh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Calibri"/>
                          <a:ea typeface="Calibri"/>
                          <a:cs typeface="Times New Roman"/>
                        </a:rPr>
                        <a:t>496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Calibri"/>
                          <a:ea typeface="Calibri"/>
                          <a:cs typeface="Times New Roman"/>
                        </a:rPr>
                        <a:t>178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Calibri"/>
                          <a:ea typeface="Calibri"/>
                          <a:cs typeface="Times New Roman"/>
                        </a:rPr>
                        <a:t>168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Calibri"/>
                          <a:ea typeface="Calibri"/>
                          <a:cs typeface="Times New Roman"/>
                        </a:rPr>
                        <a:t>126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Calibri"/>
                          <a:ea typeface="Calibri"/>
                          <a:cs typeface="Times New Roman"/>
                        </a:rPr>
                        <a:t>102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40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Calibri"/>
                          <a:ea typeface="Calibri"/>
                          <a:cs typeface="Times New Roman"/>
                        </a:rPr>
                        <a:t>%специалистов с высшим библиотечным образованием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highlight>
                          <a:srgbClr val="C0C0C0"/>
                        </a:highligh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Calibri"/>
                          <a:ea typeface="Calibri"/>
                          <a:cs typeface="Times New Roman"/>
                        </a:rPr>
                        <a:t>39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Calibri"/>
                          <a:ea typeface="Calibri"/>
                          <a:cs typeface="Times New Roman"/>
                        </a:rPr>
                        <a:t>27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Calibri"/>
                          <a:ea typeface="Calibri"/>
                          <a:cs typeface="Times New Roman"/>
                        </a:rPr>
                        <a:t>30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Calibri"/>
                          <a:ea typeface="Calibri"/>
                          <a:cs typeface="Times New Roman"/>
                        </a:rPr>
                        <a:t>21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Calibri"/>
                          <a:ea typeface="Calibri"/>
                          <a:cs typeface="Times New Roman"/>
                        </a:rPr>
                        <a:t>24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Диаграмма 4"/>
          <p:cNvGraphicFramePr/>
          <p:nvPr/>
        </p:nvGraphicFramePr>
        <p:xfrm>
          <a:off x="179512" y="3573016"/>
          <a:ext cx="4464496" cy="3183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Диаграмма 5"/>
          <p:cNvGraphicFramePr/>
          <p:nvPr/>
        </p:nvGraphicFramePr>
        <p:xfrm>
          <a:off x="4788024" y="3717032"/>
          <a:ext cx="4176167" cy="30243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764704"/>
            <a:ext cx="8229600" cy="638944"/>
          </a:xfrm>
        </p:spPr>
        <p:txBody>
          <a:bodyPr>
            <a:normAutofit fontScale="90000"/>
          </a:bodyPr>
          <a:lstStyle/>
          <a:p>
            <a:r>
              <a:rPr lang="ru-RU" sz="2200" b="1" dirty="0"/>
              <a:t>Динамика комплектования библиотек высших учебных заведений Северокавказского региона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67544" y="1916833"/>
          <a:ext cx="8229600" cy="43820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61721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Объем фондов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Количество книговыдач</a:t>
                      </a:r>
                      <a:endParaRPr lang="ru-RU" sz="2000" b="1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1721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1969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5 629 162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6 081 389</a:t>
                      </a:r>
                      <a:endParaRPr lang="ru-RU" sz="2000" b="1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1721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1973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17 571 826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19 670 287</a:t>
                      </a:r>
                      <a:endParaRPr lang="ru-RU" sz="2000" b="1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1721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1990</a:t>
                      </a:r>
                      <a:endParaRPr lang="ru-RU" sz="2000" b="1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30 897 463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29 568 833</a:t>
                      </a:r>
                      <a:endParaRPr lang="ru-RU" sz="2000" b="1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1721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2000</a:t>
                      </a:r>
                      <a:endParaRPr lang="ru-RU" sz="2000" b="1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29 356 816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33 399 073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1721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2008</a:t>
                      </a:r>
                      <a:endParaRPr lang="ru-RU" sz="2000" b="1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38 433 524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36 022 517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1721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2016</a:t>
                      </a:r>
                      <a:endParaRPr lang="ru-RU" sz="2000" b="1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100 750 857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17 437 131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ru-RU" sz="2800" dirty="0" smtClean="0"/>
              <a:t>Соотношение цифровых показателей обслуживания пользователей и </a:t>
            </a:r>
            <a:r>
              <a:rPr lang="ru-RU" sz="2800" dirty="0" smtClean="0"/>
              <a:t>количества фонда</a:t>
            </a:r>
            <a:endParaRPr lang="ru-RU" sz="2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844824"/>
          <a:ext cx="8147248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67544" y="1196752"/>
          <a:ext cx="82296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pPr indent="-762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период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762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всего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762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Представлено в интернете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indent="-762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166 697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762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74 250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indent="-762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2005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414 639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762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1 080 609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indent="-762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2010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756304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762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5 122 602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indent="-762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2015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988 532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762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7 139 051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2016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Данные отсутствуют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Диаграмма 4"/>
          <p:cNvGraphicFramePr/>
          <p:nvPr/>
        </p:nvGraphicFramePr>
        <p:xfrm>
          <a:off x="2699792" y="3645024"/>
          <a:ext cx="5657850" cy="31051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504056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Показатели обслуживания пользователей</a:t>
            </a:r>
            <a:endParaRPr lang="ru-RU" sz="20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51520" y="1052737"/>
          <a:ext cx="8136904" cy="26642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4226"/>
                <a:gridCol w="2034226"/>
                <a:gridCol w="1637529"/>
                <a:gridCol w="2430923"/>
              </a:tblGrid>
              <a:tr h="38143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период</a:t>
                      </a:r>
                      <a:endParaRPr lang="ru-RU" sz="11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количество</a:t>
                      </a:r>
                      <a:endParaRPr lang="ru-RU" sz="11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5712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Читателей/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пользователей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посещения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Книговыдача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Традиционная/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электронная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8143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1990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396921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12125077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29568833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8143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2000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428029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13671097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33399073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8143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2008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539088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14773266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36022517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8143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2016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592315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7354351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17437131/1021609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5" name="Диаграмма 4"/>
          <p:cNvGraphicFramePr/>
          <p:nvPr/>
        </p:nvGraphicFramePr>
        <p:xfrm>
          <a:off x="3563888" y="3789040"/>
          <a:ext cx="5267325" cy="29081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51520" y="1268761"/>
          <a:ext cx="3600400" cy="19154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8192"/>
                <a:gridCol w="1872208"/>
              </a:tblGrid>
              <a:tr h="432047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период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Количество часов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2000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3526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2005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4122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2008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4432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2016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4286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107504" y="764704"/>
            <a:ext cx="88553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количество </a:t>
            </a:r>
            <a:r>
              <a:rPr lang="ru-RU" dirty="0" smtClean="0"/>
              <a:t>часов проведенных занятий </a:t>
            </a:r>
            <a:r>
              <a:rPr lang="ru-RU" dirty="0" smtClean="0"/>
              <a:t>по основам информационной культуры</a:t>
            </a:r>
            <a:endParaRPr lang="ru-RU" dirty="0"/>
          </a:p>
        </p:txBody>
      </p:sp>
      <p:graphicFrame>
        <p:nvGraphicFramePr>
          <p:cNvPr id="2" name="Диаграмма 1"/>
          <p:cNvGraphicFramePr/>
          <p:nvPr/>
        </p:nvGraphicFramePr>
        <p:xfrm>
          <a:off x="3131840" y="2492896"/>
          <a:ext cx="5746601" cy="34971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5710</TotalTime>
  <Words>317</Words>
  <Application>Microsoft Office PowerPoint</Application>
  <PresentationFormat>Экран (4:3)</PresentationFormat>
  <Paragraphs>174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Городская</vt:lpstr>
      <vt:lpstr>Зональное методическое объединение  библиотек высших учебных заведений Северного Кавказа.   2007-2017 год</vt:lpstr>
      <vt:lpstr>потребность в методическом сопровождении деятельности библиотек образовательных учреждений</vt:lpstr>
      <vt:lpstr>Количество библиотек в методическом объединении </vt:lpstr>
      <vt:lpstr>Кадровый состав сотрудников  </vt:lpstr>
      <vt:lpstr>Динамика комплектования библиотек высших учебных заведений Северокавказского региона </vt:lpstr>
      <vt:lpstr>Соотношение цифровых показателей обслуживания пользователей и количества фонда</vt:lpstr>
      <vt:lpstr>Слайд 7</vt:lpstr>
      <vt:lpstr>Показатели обслуживания пользователей</vt:lpstr>
      <vt:lpstr>Слайд 9</vt:lpstr>
      <vt:lpstr>Направления деятельности библиотек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Зональное методическое объединение  библиотек высших учебных заведений Северного Кавказа.   2007-2017 год</dc:title>
  <dc:creator>smirnova</dc:creator>
  <cp:lastModifiedBy>smirnova</cp:lastModifiedBy>
  <cp:revision>478</cp:revision>
  <dcterms:created xsi:type="dcterms:W3CDTF">2017-10-19T08:43:30Z</dcterms:created>
  <dcterms:modified xsi:type="dcterms:W3CDTF">2017-10-24T06:54:30Z</dcterms:modified>
</cp:coreProperties>
</file>