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  <p:sldMasterId id="2147483820" r:id="rId3"/>
    <p:sldMasterId id="2147483844" r:id="rId4"/>
  </p:sldMasterIdLst>
  <p:notesMasterIdLst>
    <p:notesMasterId r:id="rId36"/>
  </p:notesMasterIdLst>
  <p:sldIdLst>
    <p:sldId id="284" r:id="rId5"/>
    <p:sldId id="446" r:id="rId6"/>
    <p:sldId id="432" r:id="rId7"/>
    <p:sldId id="434" r:id="rId8"/>
    <p:sldId id="433" r:id="rId9"/>
    <p:sldId id="444" r:id="rId10"/>
    <p:sldId id="435" r:id="rId11"/>
    <p:sldId id="337" r:id="rId12"/>
    <p:sldId id="376" r:id="rId13"/>
    <p:sldId id="447" r:id="rId14"/>
    <p:sldId id="443" r:id="rId15"/>
    <p:sldId id="448" r:id="rId16"/>
    <p:sldId id="411" r:id="rId17"/>
    <p:sldId id="413" r:id="rId18"/>
    <p:sldId id="414" r:id="rId19"/>
    <p:sldId id="415" r:id="rId20"/>
    <p:sldId id="419" r:id="rId21"/>
    <p:sldId id="420" r:id="rId22"/>
    <p:sldId id="421" r:id="rId23"/>
    <p:sldId id="422" r:id="rId24"/>
    <p:sldId id="423" r:id="rId25"/>
    <p:sldId id="436" r:id="rId26"/>
    <p:sldId id="438" r:id="rId27"/>
    <p:sldId id="437" r:id="rId28"/>
    <p:sldId id="439" r:id="rId29"/>
    <p:sldId id="445" r:id="rId30"/>
    <p:sldId id="441" r:id="rId31"/>
    <p:sldId id="442" r:id="rId32"/>
    <p:sldId id="440" r:id="rId33"/>
    <p:sldId id="449" r:id="rId34"/>
    <p:sldId id="431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>
        <p:scale>
          <a:sx n="100" d="100"/>
          <a:sy n="100" d="100"/>
        </p:scale>
        <p:origin x="-931" y="3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8B3806E-3F7F-4A91-903F-78727B451D00}" type="datetimeFigureOut">
              <a:rPr lang="ru-RU"/>
              <a:pPr>
                <a:defRPr/>
              </a:pPr>
              <a:t>23.10.2017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AE7688A-2AC3-4392-BB82-3A790C1AE2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793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08FA4C-17E1-40BD-A017-8BE13124E60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Важнейшим новым направлением сотрудничества ООО «ИВИС» с библиотеками представляется сотрудничество в области так называемого И-паблишинг – т.е. публикации электронных ресурсов. В данном случае речь идет о всех электронных ресурсах, которые могут иметься у библиотек: журналы, книжные коллекции, путеводители и т.п. Зададимся следующим вопросом.</a:t>
            </a:r>
            <a:endParaRPr lang="en-US" smtClean="0"/>
          </a:p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3B2640-0FC9-410F-94C7-DCD245942712}" type="slidenum">
              <a:rPr lang="ru-RU"/>
              <a:pPr/>
              <a:t>2</a:t>
            </a:fld>
            <a:endParaRPr lang="ru-RU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/>
              <a:t>Стратегия электронной публикации посредством передачи электронного контента Агрегатору. Основой этого подхода является размещение библиотекой своих собственных ресурсов на </a:t>
            </a:r>
            <a:r>
              <a:rPr lang="ru-RU" b="1"/>
              <a:t>чужом</a:t>
            </a:r>
            <a:r>
              <a:rPr lang="ru-RU"/>
              <a:t> </a:t>
            </a:r>
            <a:r>
              <a:rPr lang="ru-RU" b="1"/>
              <a:t>веб-сервере </a:t>
            </a:r>
            <a:r>
              <a:rPr lang="ru-RU"/>
              <a:t>(на чужой «платформе»). В этом случае все процессы по обслуживанию серверов,  организации доступа, обработке данных, поддержанию целостности и безопасности данных осуществляется владельцем платформы. Владелец электронного контента освобождается от организации самостоятельной технической поддержки своих ресурсов.</a:t>
            </a:r>
          </a:p>
          <a:p>
            <a:pPr>
              <a:spcBef>
                <a:spcPct val="0"/>
              </a:spcBef>
            </a:pPr>
            <a:r>
              <a:rPr lang="ru-RU"/>
              <a:t>Наша компания со своей стороны готова предоставить библиотекам свою платформу для размещения на ней электронных коллекций.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140CA5-4DF9-4508-8B1D-9DDCB3E47432}" type="slidenum">
              <a:rPr lang="ru-RU">
                <a:solidFill>
                  <a:srgbClr val="000000"/>
                </a:solidFill>
              </a:rPr>
              <a:pPr/>
              <a:t>31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Важнейшим новым направлением сотрудничества ООО «ИВИС» с библиотеками представляется сотрудничество в области так называемого И-паблишинг – т.е. публикации электронных ресурсов. В данном случае речь идет о всех электронных ресурсах, которые могут иметься у библиотек: журналы, книжные коллекции, путеводители и т.п. Зададимся следующим вопросом.</a:t>
            </a:r>
            <a:endParaRPr lang="en-US" smtClean="0"/>
          </a:p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DD7C5-DB36-4A3F-88FC-55EEF9CE9DAC}" type="datetimeFigureOut">
              <a:rPr lang="ru-RU"/>
              <a:pPr>
                <a:defRPr/>
              </a:pPr>
              <a:t>23.10.2017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E8739-DCD0-4D2B-9283-597A266537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FB916-0674-4C04-AF20-D081544F711E}" type="datetimeFigureOut">
              <a:rPr lang="ru-RU"/>
              <a:pPr>
                <a:defRPr/>
              </a:pPr>
              <a:t>23.10.2017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9A52E-B501-4CBE-B21F-F3A0C53614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B99C8-F8A1-49FE-B51C-A0EDEB7AA030}" type="datetimeFigureOut">
              <a:rPr lang="ru-RU"/>
              <a:pPr>
                <a:defRPr/>
              </a:pPr>
              <a:t>23.10.2017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23299-6899-4EDC-A369-1476FAE8E4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678F9-CA2D-4138-A918-3A7D6DA07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91CEB11-F1A8-48CB-9B48-2712E7163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79362D-44F8-429C-866F-CC244B9C79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A6C19B-AB28-41D8-9183-F3A32EFF7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B834BE-5716-439B-957A-2B6E953A68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69F2C3-ECC1-41CD-A709-6C65D2FACA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758189-9DEA-43DB-B873-DEEA4FCA67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32C1FB8-AD11-4A50-A1F5-71D5A955E0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16712-8021-4AD6-978F-471F1CF7FEE7}" type="datetimeFigureOut">
              <a:rPr lang="ru-RU"/>
              <a:pPr>
                <a:defRPr/>
              </a:pPr>
              <a:t>23.10.2017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6FA1E-DD27-496C-8BC6-33CACA7CFA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EBF038C-B782-4BA8-BECD-E83C9D329F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FDBF01F-A087-4E96-9567-9070259D1C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04D9F2-B8DA-4CDB-8B0F-93909D5DA3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E5ACFD-5B75-4E79-98DB-97906B5F3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5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9074243-0817-4A0F-A855-4F0B67964E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FF5-7250-4E13-ABBF-3C9E582E8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A6170-4575-45D9-AA89-C606606E92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031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FF5-7250-4E13-ABBF-3C9E582E8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A6170-4575-45D9-AA89-C606606E92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38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FF5-7250-4E13-ABBF-3C9E582E8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A6170-4575-45D9-AA89-C606606E92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27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FF5-7250-4E13-ABBF-3C9E582E8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A6170-4575-45D9-AA89-C606606E92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451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FF5-7250-4E13-ABBF-3C9E582E8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A6170-4575-45D9-AA89-C606606E92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63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30BAC-96B0-400D-97B4-CBE70E77B59C}" type="datetimeFigureOut">
              <a:rPr lang="ru-RU"/>
              <a:pPr>
                <a:defRPr/>
              </a:pPr>
              <a:t>23.10.2017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4E490-DE8C-4265-94F3-ED3608E63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FF5-7250-4E13-ABBF-3C9E582E8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A6170-4575-45D9-AA89-C606606E92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73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FF5-7250-4E13-ABBF-3C9E582E8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A6170-4575-45D9-AA89-C606606E92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697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FF5-7250-4E13-ABBF-3C9E582E8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A6170-4575-45D9-AA89-C606606E92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84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FF5-7250-4E13-ABBF-3C9E582E8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A6170-4575-45D9-AA89-C606606E92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64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FF5-7250-4E13-ABBF-3C9E582E8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A6170-4575-45D9-AA89-C606606E92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8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FF5-7250-4E13-ABBF-3C9E582E8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A6170-4575-45D9-AA89-C606606E92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723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5208-71D2-450B-8A50-3E63FBD5B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388-29FE-4526-AB39-CE66AF334C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89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5208-71D2-450B-8A50-3E63FBD5B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388-29FE-4526-AB39-CE66AF334C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90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5208-71D2-450B-8A50-3E63FBD5B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388-29FE-4526-AB39-CE66AF334C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356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5208-71D2-450B-8A50-3E63FBD5B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388-29FE-4526-AB39-CE66AF334C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5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039EB-D63D-4A69-96D4-2DEAE9632B69}" type="datetimeFigureOut">
              <a:rPr lang="ru-RU"/>
              <a:pPr>
                <a:defRPr/>
              </a:pPr>
              <a:t>23.10.2017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6AE73-EE76-4F37-AC0C-15BB653BE2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5208-71D2-450B-8A50-3E63FBD5B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388-29FE-4526-AB39-CE66AF334C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208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5208-71D2-450B-8A50-3E63FBD5B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388-29FE-4526-AB39-CE66AF334C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27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5208-71D2-450B-8A50-3E63FBD5B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388-29FE-4526-AB39-CE66AF334C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88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5208-71D2-450B-8A50-3E63FBD5B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388-29FE-4526-AB39-CE66AF334C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06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5208-71D2-450B-8A50-3E63FBD5B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388-29FE-4526-AB39-CE66AF334C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60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5208-71D2-450B-8A50-3E63FBD5B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388-29FE-4526-AB39-CE66AF334C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851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5208-71D2-450B-8A50-3E63FBD5B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388-29FE-4526-AB39-CE66AF334C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667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prstClr val="white"/>
                </a:solidFill>
                <a:latin typeface="Calibri"/>
                <a:cs typeface="+mn-cs"/>
              </a:rPr>
              <a:t>© PressReader.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9144000" cy="6858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E4C9D2-AAB6-4118-BA5B-CF08508CA77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950"/>
            <a:ext cx="6019800" cy="374650"/>
          </a:xfrm>
          <a:noFill/>
        </p:spPr>
        <p:txBody>
          <a:bodyPr>
            <a:noAutofit/>
          </a:bodyPr>
          <a:lstStyle>
            <a:lvl1pPr marL="0" indent="0" algn="l">
              <a:buNone/>
              <a:defRPr sz="1800" b="1" i="1" baseline="0">
                <a:solidFill>
                  <a:srgbClr val="92D050"/>
                </a:solidFill>
                <a:latin typeface="+mj-lt"/>
              </a:defRPr>
            </a:lvl1pPr>
            <a:lvl2pPr algn="r">
              <a:defRPr sz="1800"/>
            </a:lvl2pPr>
            <a:lvl3pPr algn="r">
              <a:defRPr sz="1800"/>
            </a:lvl3pPr>
            <a:lvl4pPr algn="r">
              <a:defRPr sz="1800"/>
            </a:lvl4pPr>
            <a:lvl5pPr algn="r">
              <a:defRPr sz="1800"/>
            </a:lvl5pPr>
          </a:lstStyle>
          <a:p>
            <a:pPr lvl="0"/>
            <a:r>
              <a:rPr lang="en-US" dirty="0" smtClean="0"/>
              <a:t>Tag Line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39" t="36667" r="8587" b="46000"/>
          <a:stretch/>
        </p:blipFill>
        <p:spPr>
          <a:xfrm>
            <a:off x="6324600" y="62948"/>
            <a:ext cx="2743200" cy="77525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1755578"/>
            <a:ext cx="9144000" cy="76200"/>
          </a:xfrm>
          <a:prstGeom prst="rect">
            <a:avLst/>
          </a:prstGeom>
          <a:solidFill>
            <a:srgbClr val="83B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548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prstClr val="white"/>
                </a:solidFill>
                <a:latin typeface="Calibri"/>
                <a:cs typeface="+mn-cs"/>
              </a:rPr>
              <a:t>© PressReader.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E0EFC3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E4C9D2-AAB6-4118-BA5B-CF08508CA77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950"/>
            <a:ext cx="6019800" cy="374650"/>
          </a:xfrm>
          <a:noFill/>
        </p:spPr>
        <p:txBody>
          <a:bodyPr>
            <a:noAutofit/>
          </a:bodyPr>
          <a:lstStyle>
            <a:lvl1pPr marL="0" indent="0" algn="l">
              <a:buNone/>
              <a:defRPr sz="1800" b="1" i="1" baseline="0">
                <a:solidFill>
                  <a:srgbClr val="92D050"/>
                </a:solidFill>
                <a:latin typeface="+mj-lt"/>
              </a:defRPr>
            </a:lvl1pPr>
            <a:lvl2pPr algn="r">
              <a:defRPr sz="1800"/>
            </a:lvl2pPr>
            <a:lvl3pPr algn="r">
              <a:defRPr sz="1800"/>
            </a:lvl3pPr>
            <a:lvl4pPr algn="r">
              <a:defRPr sz="1800"/>
            </a:lvl4pPr>
            <a:lvl5pPr algn="r">
              <a:defRPr sz="1800"/>
            </a:lvl5pPr>
          </a:lstStyle>
          <a:p>
            <a:pPr lvl="0"/>
            <a:r>
              <a:rPr lang="en-US" dirty="0" smtClean="0"/>
              <a:t>Tag Line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t="36667" r="8587" b="46000"/>
          <a:stretch/>
        </p:blipFill>
        <p:spPr>
          <a:xfrm>
            <a:off x="6553200" y="76768"/>
            <a:ext cx="2424667" cy="68523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1755578"/>
            <a:ext cx="9144000" cy="76200"/>
          </a:xfrm>
          <a:prstGeom prst="rect">
            <a:avLst/>
          </a:prstGeom>
          <a:solidFill>
            <a:srgbClr val="83B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983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BC776-09F8-4944-A3F9-8A47767B98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4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BC1F3-D47A-4DF3-BA95-BD16FE2CDD61}" type="datetimeFigureOut">
              <a:rPr lang="ru-RU"/>
              <a:pPr>
                <a:defRPr/>
              </a:pPr>
              <a:t>23.10.2017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193D3-7AB5-49B9-94F1-5B9773BCBB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507D9-C2EB-4417-9DD8-2DFC6A718FAE}" type="datetimeFigureOut">
              <a:rPr lang="ru-RU"/>
              <a:pPr>
                <a:defRPr/>
              </a:pPr>
              <a:t>23.10.2017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FD185-05D1-4366-A859-AD607296EC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7F008-2EFD-45E6-A12B-7DE5D986F5E7}" type="datetimeFigureOut">
              <a:rPr lang="ru-RU"/>
              <a:pPr>
                <a:defRPr/>
              </a:pPr>
              <a:t>23.10.2017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DC8B1-64BD-49DB-BD0F-C07FED8DED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B2F7D-B5C2-431B-9302-7B5C54A6327C}" type="datetimeFigureOut">
              <a:rPr lang="ru-RU"/>
              <a:pPr>
                <a:defRPr/>
              </a:pPr>
              <a:t>23.10.2017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08699-8470-4C66-857F-2947EAA5A1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01D69-87B8-46F7-B320-0D3A274C869E}" type="datetimeFigureOut">
              <a:rPr lang="ru-RU"/>
              <a:pPr>
                <a:defRPr/>
              </a:pPr>
              <a:t>23.10.2017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12CA7-A0BB-4332-9594-7B8FCF8DED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66ECDE-224F-4173-BAE1-4A5856C0AA6F}" type="datetimeFigureOut">
              <a:rPr lang="ru-RU"/>
              <a:pPr>
                <a:defRPr/>
              </a:pPr>
              <a:t>23.10.2017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51ACA3-5F46-49D9-A456-9339521BF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81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0B5785-1523-4ECD-9459-C266C3A9CC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D269FF5-7250-4E13-ABBF-3C9E582E897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68A6170-4575-45D9-AA89-C606606E92D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2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7705208-71D2-450B-8A50-3E63FBD5B89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23.10.2017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55A5388-29FE-4526-AB39-CE66AF334C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06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gi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4.jpe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12" descr="ТИТУЛ-1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Равнобедренный треугольник 9"/>
          <p:cNvSpPr/>
          <p:nvPr/>
        </p:nvSpPr>
        <p:spPr>
          <a:xfrm rot="5400000">
            <a:off x="8143875" y="357188"/>
            <a:ext cx="357188" cy="2143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>
            <a:off x="8358188" y="357187"/>
            <a:ext cx="357188" cy="21431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>
            <a:off x="8572500" y="357188"/>
            <a:ext cx="357188" cy="2143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6" name="Заголовок 1"/>
          <p:cNvSpPr>
            <a:spLocks/>
          </p:cNvSpPr>
          <p:nvPr/>
        </p:nvSpPr>
        <p:spPr bwMode="auto">
          <a:xfrm>
            <a:off x="179388" y="2528888"/>
            <a:ext cx="871537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>
              <a:solidFill>
                <a:schemeClr val="bg1"/>
              </a:solidFill>
            </a:endParaRPr>
          </a:p>
        </p:txBody>
      </p:sp>
      <p:pic>
        <p:nvPicPr>
          <p:cNvPr id="6" name="Рисунок 5" descr="лого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549275"/>
            <a:ext cx="19304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395288" y="2565400"/>
            <a:ext cx="83169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 dirty="0">
                <a:solidFill>
                  <a:srgbClr val="FFFFFF"/>
                </a:solidFill>
                <a:latin typeface="Arial" charset="0"/>
              </a:rPr>
              <a:t>Комплектование библиотеки вуза электронными ресурсами на примере работы ООО «ИВИС»  с библиотеками Южного федерального округа и Северо-Кавказского </a:t>
            </a:r>
            <a:r>
              <a:rPr lang="ru-RU" sz="2500" b="1" dirty="0" smtClean="0">
                <a:solidFill>
                  <a:srgbClr val="FFFFFF"/>
                </a:solidFill>
                <a:latin typeface="Arial" charset="0"/>
              </a:rPr>
              <a:t>региона</a:t>
            </a:r>
            <a:endParaRPr lang="ru-RU" sz="25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6146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7764" name="Picture 4" descr="фон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7504" y="1124744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 Доступ к полным архивам газет и журналов</a:t>
            </a:r>
            <a:endParaRPr lang="ru-RU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1625323"/>
            <a:ext cx="1813717" cy="256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5323"/>
            <a:ext cx="1896630" cy="265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445" y="4351304"/>
            <a:ext cx="15541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759" y="1700402"/>
            <a:ext cx="1201737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014" y="4406265"/>
            <a:ext cx="12065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78" y="4453414"/>
            <a:ext cx="1225550" cy="176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90" y="4418985"/>
            <a:ext cx="1397318" cy="204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14" y="1704719"/>
            <a:ext cx="13335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40" y="1700402"/>
            <a:ext cx="1242060" cy="227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28" y="4476711"/>
            <a:ext cx="1242060" cy="174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852" y="4423053"/>
            <a:ext cx="1242060" cy="18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44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6982" y="116632"/>
            <a:ext cx="88507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rgbClr val="800000"/>
                </a:solidFill>
                <a:latin typeface="Arial" charset="0"/>
              </a:rPr>
              <a:t>UDB-E</a:t>
            </a:r>
            <a:r>
              <a:rPr lang="en-US" altLang="ru-RU" b="1" dirty="0" smtClean="0">
                <a:solidFill>
                  <a:srgbClr val="800000"/>
                </a:solidFill>
                <a:latin typeface="Arial" charset="0"/>
              </a:rPr>
              <a:t>DU</a:t>
            </a:r>
            <a:r>
              <a:rPr lang="ru-RU" altLang="ru-RU" b="1" dirty="0">
                <a:solidFill>
                  <a:srgbClr val="800000"/>
                </a:solidFill>
                <a:latin typeface="Arial" charset="0"/>
              </a:rPr>
              <a:t>    Издания по общественным и гуманитарным наукам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520701"/>
            <a:ext cx="3635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531674"/>
            <a:ext cx="362369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Входящие в эту базу данных издания дают исследователям уникальный доступ одновременно к десяткам ведущих российских периодических публикаций по гуманитарным наукам - журналам институтов Российской Академии наук, охватывающим области от археологии до </a:t>
            </a:r>
            <a:r>
              <a:rPr lang="ru-RU" sz="1400" b="1" dirty="0" smtClean="0"/>
              <a:t>лингвистики (так </a:t>
            </a:r>
            <a:r>
              <a:rPr lang="ru-RU" sz="1400" b="1" dirty="0"/>
              <a:t>называемым "толстым журналам", начиная со знаменитого </a:t>
            </a:r>
            <a:r>
              <a:rPr lang="ru-RU" sz="1400" b="1" dirty="0" smtClean="0"/>
              <a:t>«Нового мира»), </a:t>
            </a:r>
            <a:r>
              <a:rPr lang="ru-RU" sz="1400" b="1" dirty="0"/>
              <a:t>и независимым научным журналам.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2" y="620688"/>
            <a:ext cx="512127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4" descr="http://dlib.eastview.com/issue_images/pub-covers/small/vfi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9" y="3789040"/>
            <a:ext cx="14763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87130"/>
            <a:ext cx="15525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89040"/>
            <a:ext cx="14763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31890"/>
            <a:ext cx="14763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409" y="3663603"/>
            <a:ext cx="15525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82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6982" y="116632"/>
            <a:ext cx="88507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rgbClr val="800000"/>
                </a:solidFill>
                <a:latin typeface="Arial" charset="0"/>
              </a:rPr>
              <a:t>UDB-</a:t>
            </a:r>
            <a:r>
              <a:rPr lang="en-US" altLang="ru-RU" b="1" dirty="0" smtClean="0">
                <a:solidFill>
                  <a:srgbClr val="800000"/>
                </a:solidFill>
                <a:latin typeface="Arial" charset="0"/>
              </a:rPr>
              <a:t>NAU</a:t>
            </a:r>
            <a:r>
              <a:rPr lang="ru-RU" altLang="ru-RU" b="1" dirty="0" smtClean="0">
                <a:solidFill>
                  <a:srgbClr val="800000"/>
                </a:solidFill>
                <a:latin typeface="Arial" charset="0"/>
              </a:rPr>
              <a:t>   Наука-онлайн</a:t>
            </a:r>
            <a:endParaRPr lang="ru-RU" altLang="ru-RU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520701"/>
            <a:ext cx="3635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531674"/>
            <a:ext cx="36236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Входящие в эту базу данных издания дают исследователям уникальный доступ одновременно к десяткам ведущих российских журналов </a:t>
            </a:r>
            <a:r>
              <a:rPr lang="ru-RU" sz="1400" b="1" dirty="0" err="1" smtClean="0"/>
              <a:t>Академиздатцентра</a:t>
            </a:r>
            <a:r>
              <a:rPr lang="ru-RU" sz="1400" b="1" dirty="0" smtClean="0"/>
              <a:t> </a:t>
            </a:r>
            <a:r>
              <a:rPr lang="ru-RU" sz="1400" b="1" dirty="0"/>
              <a:t>"Наука" по общественно-политическим дисциплинам.</a:t>
            </a:r>
          </a:p>
        </p:txBody>
      </p:sp>
      <p:sp>
        <p:nvSpPr>
          <p:cNvPr id="7" name="AutoShape 4" descr="http://dlib.eastview.com/issue_images/pub-covers/small/vfi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8" y="520354"/>
            <a:ext cx="51816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06" y="3789040"/>
            <a:ext cx="14763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89040"/>
            <a:ext cx="14763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89040"/>
            <a:ext cx="14763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1366" y="3140968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НОВИНКА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89040"/>
            <a:ext cx="14763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775994"/>
            <a:ext cx="14763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28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75676" y="116632"/>
            <a:ext cx="7165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rgbClr val="800000"/>
                </a:solidFill>
                <a:latin typeface="Arial" charset="0"/>
              </a:rPr>
              <a:t>UDB-COM  База данных Центральная пресса России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6" y="625689"/>
            <a:ext cx="5120640" cy="28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2" y="3789034"/>
            <a:ext cx="5118390" cy="281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436096" y="625689"/>
            <a:ext cx="36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В базу входят более 60 центральных ежедневных и еженедельных изданий, выходящих в Москве и Санкт-Петербурге. В их числе газеты «Коммерсантъ», «Ведомости», «Российская газета», «Независимая газета</a:t>
            </a:r>
            <a:r>
              <a:rPr lang="ru-RU" sz="1400" b="1" dirty="0" smtClean="0"/>
              <a:t>», «Экономика и жизнь», </a:t>
            </a:r>
            <a:r>
              <a:rPr lang="ru-RU" sz="1400" b="1" dirty="0"/>
              <a:t>«Санкт-Петербургские ведомости», журналы «Профиль», «Эксперт», «Огонек</a:t>
            </a:r>
            <a:r>
              <a:rPr lang="ru-RU" sz="1400" b="1" dirty="0" smtClean="0"/>
              <a:t>»</a:t>
            </a:r>
            <a:r>
              <a:rPr lang="en-US" sz="1400" b="1" dirty="0" smtClean="0"/>
              <a:t>, </a:t>
            </a:r>
            <a:r>
              <a:rPr lang="ru-RU" sz="1400" b="1" dirty="0" smtClean="0"/>
              <a:t>РБК </a:t>
            </a:r>
            <a:r>
              <a:rPr lang="ru-RU" sz="1400" b="1" dirty="0"/>
              <a:t>и др. </a:t>
            </a:r>
            <a:r>
              <a:rPr lang="ru-RU" sz="1400" b="1" dirty="0" smtClean="0"/>
              <a:t>Ресурс </a:t>
            </a:r>
            <a:r>
              <a:rPr lang="ru-RU" sz="1400" b="1" dirty="0"/>
              <a:t>содержит свыше двух миллионов статей.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08104" y="3798946"/>
            <a:ext cx="35283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Удобная поисковая система </a:t>
            </a:r>
            <a:r>
              <a:rPr lang="ru-RU" sz="1400" b="1" dirty="0" err="1"/>
              <a:t>East</a:t>
            </a:r>
            <a:r>
              <a:rPr lang="ru-RU" sz="1400" b="1" dirty="0"/>
              <a:t> </a:t>
            </a:r>
            <a:r>
              <a:rPr lang="ru-RU" sz="1400" b="1" dirty="0" err="1"/>
              <a:t>View</a:t>
            </a:r>
            <a:r>
              <a:rPr lang="ru-RU" sz="1400" b="1" dirty="0"/>
              <a:t>, используемая в базе, помогает пользователям быстро ориентироваться в ресурсе и находить нужную информацию в течение нескольких минут.</a:t>
            </a:r>
          </a:p>
        </p:txBody>
      </p:sp>
    </p:spTree>
    <p:extLst>
      <p:ext uri="{BB962C8B-B14F-4D97-AF65-F5344CB8AC3E}">
        <p14:creationId xmlns:p14="http://schemas.microsoft.com/office/powerpoint/2010/main" val="13570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58888" y="116632"/>
            <a:ext cx="7165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rgbClr val="800000"/>
                </a:solidFill>
                <a:latin typeface="Arial" charset="0"/>
              </a:rPr>
              <a:t>UDB-STAT   База данных Статистические издания России и стран СНГ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56" y="3944416"/>
            <a:ext cx="5120640" cy="28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08104" y="980728"/>
            <a:ext cx="341987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«Статистические издания России и стран СНГ» — электронный ресурс, включающий издания, выпускаемые Федеральной службой государственной статистики Российской Федерации и Межгосударственным статистическим комитетом СНГ, начиная с 1996 г. Общее число наименований превышает 100 единиц. В базе данных также находятся все материалы Всероссийской переписи населения 2002 г. (14 томов), представленные как на русском, так и на английском языках.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2472"/>
            <a:ext cx="5106184" cy="279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://dlib.eastview.com/issue_images/pub-covers/small/STATVOP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944416"/>
            <a:ext cx="1552575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37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75676" y="116632"/>
            <a:ext cx="7165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rgbClr val="800000"/>
                </a:solidFill>
                <a:latin typeface="Arial" charset="0"/>
              </a:rPr>
              <a:t>UDB-ECO    База данных изданий по экономике и финансам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8080"/>
            <a:ext cx="5120640" cy="28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4088" y="520701"/>
            <a:ext cx="363589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В базу входят ведущие российские журналы по экономике («Российский экономический журнал», «Вопросы экономики», «Мировая экономика и международные отношения»), специализированные издания по бухгалтерскому учету и финансам </a:t>
            </a:r>
            <a:r>
              <a:rPr lang="ru-RU" sz="1400" b="1" dirty="0" smtClean="0"/>
              <a:t>(«Экономический анализ: теория и практика», «Деньги и кредит», </a:t>
            </a:r>
            <a:r>
              <a:rPr lang="ru-RU" sz="1400" b="1" dirty="0"/>
              <a:t>«Бухгалтерский учет в бюджетных и некоммерческих организациях», «Финансы и кредит»), а также газеты, в числе которых «Экономика и жизнь» и «Российская газета</a:t>
            </a:r>
            <a:r>
              <a:rPr lang="ru-RU" sz="1400" b="1" dirty="0" smtClean="0"/>
              <a:t>».</a:t>
            </a:r>
            <a:endParaRPr lang="ru-RU" dirty="0"/>
          </a:p>
        </p:txBody>
      </p:sp>
      <p:pic>
        <p:nvPicPr>
          <p:cNvPr id="14340" name="Picture 4" descr="http://dlib.eastview.com/issue_images/pub-covers/small/v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03" y="3573016"/>
            <a:ext cx="15525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dlib.eastview.com/issue_images/pub-covers/small/DA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536" y="3573016"/>
            <a:ext cx="15525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dlib.eastview.com/issue_images/pub-covers/small/me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769" y="3607493"/>
            <a:ext cx="1476375" cy="207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dlib.eastview.com/issue_images/pub-covers/small/FNK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06353"/>
            <a:ext cx="15525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dlib.eastview.com/issue_images/pub-covers/small/NAV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607494"/>
            <a:ext cx="1552575" cy="210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47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75676" y="116632"/>
            <a:ext cx="7165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rgbClr val="800000"/>
                </a:solidFill>
                <a:latin typeface="Arial" charset="0"/>
              </a:rPr>
              <a:t>UDB-ECO+   </a:t>
            </a:r>
            <a:r>
              <a:rPr lang="ru-RU" altLang="ru-RU" b="1" dirty="0">
                <a:solidFill>
                  <a:srgbClr val="800000"/>
                </a:solidFill>
                <a:latin typeface="Arial" charset="0"/>
              </a:rPr>
              <a:t>Журналы России по экономике и предпринимательству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836712"/>
            <a:ext cx="36358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Электронный ресурс включает в себя ряд российских журналов, посвященных управлению предприятием, финансовой аналитике, маркетингу и др</a:t>
            </a:r>
            <a:r>
              <a:rPr lang="ru-RU" sz="1400" b="1" dirty="0" smtClean="0"/>
              <a:t>. В </a:t>
            </a:r>
            <a:r>
              <a:rPr lang="ru-RU" sz="1400" b="1" dirty="0"/>
              <a:t>базу входят </a:t>
            </a:r>
            <a:r>
              <a:rPr lang="ru-RU" sz="1400" b="1" dirty="0" smtClean="0"/>
              <a:t>журналы «Бизнес-журнал», «Креативная экономика», «Национальный банковский журнал», «Экономическая политика», «Современная конкуренция», «Российское предпринимательство», «Экономическое развитие России».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8" y="836712"/>
            <a:ext cx="5120640" cy="28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http://dlib.eastview.com/issue_images/pub-covers/small/BJ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0" y="4005064"/>
            <a:ext cx="1552575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dlib.eastview.com/issue_images/pub-covers/small/K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40" y="4005064"/>
            <a:ext cx="155257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dlib.eastview.com/issue_images/pub-covers/small/N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973" y="4005064"/>
            <a:ext cx="15525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dlib.eastview.com/issue_images/pub-covers/small/NB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461" y="4005064"/>
            <a:ext cx="1552575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://dlib.eastview.com/issue_images/pub-covers/small/RP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409" y="4052689"/>
            <a:ext cx="15525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73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75676" y="116632"/>
            <a:ext cx="7165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rgbClr val="800000"/>
                </a:solidFill>
                <a:latin typeface="Arial" charset="0"/>
              </a:rPr>
              <a:t>UDB-IT        База данных изданий по информационным технологиям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836712"/>
            <a:ext cx="36358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База включает в себя издания, предназначенные для программистов, дизайнеров и любителей компьютерных технологий. Журнал «Директор информационной службы» предназначен для менеджеров, работающих в сфере IT. Издания «Журнал сетевых решений LAN», </a:t>
            </a:r>
            <a:r>
              <a:rPr lang="ru-RU" sz="1400" b="1" dirty="0" smtClean="0"/>
              <a:t>«</a:t>
            </a:r>
            <a:r>
              <a:rPr lang="ru-RU" sz="1400" b="1" dirty="0" err="1"/>
              <a:t>Windows</a:t>
            </a:r>
            <a:r>
              <a:rPr lang="ru-RU" sz="1400" b="1" dirty="0"/>
              <a:t> IT </a:t>
            </a:r>
            <a:r>
              <a:rPr lang="ru-RU" sz="1400" b="1" dirty="0" err="1"/>
              <a:t>Pro</a:t>
            </a:r>
            <a:r>
              <a:rPr lang="ru-RU" sz="1400" b="1" dirty="0"/>
              <a:t>/</a:t>
            </a:r>
            <a:r>
              <a:rPr lang="ru-RU" sz="1400" b="1" dirty="0" err="1"/>
              <a:t>Re</a:t>
            </a:r>
            <a:r>
              <a:rPr lang="ru-RU" sz="1400" b="1" dirty="0"/>
              <a:t>» будут незаменимы как для программистов, так и для рядовых пользователей.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6" y="4077071"/>
            <a:ext cx="15525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40" y="4077072"/>
            <a:ext cx="15525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56" y="4077070"/>
            <a:ext cx="15525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316" y="4118397"/>
            <a:ext cx="15525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091359"/>
            <a:ext cx="15525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68" y="867604"/>
            <a:ext cx="512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9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75676" y="116632"/>
            <a:ext cx="7165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b="1" dirty="0" smtClean="0">
                <a:solidFill>
                  <a:srgbClr val="800000"/>
                </a:solidFill>
                <a:latin typeface="Arial" charset="0"/>
              </a:rPr>
              <a:t>UDB-LAW  </a:t>
            </a:r>
            <a:r>
              <a:rPr lang="ru-RU" altLang="ru-RU" b="1" dirty="0" smtClean="0">
                <a:solidFill>
                  <a:srgbClr val="800000"/>
                </a:solidFill>
                <a:latin typeface="Arial" charset="0"/>
              </a:rPr>
              <a:t>База </a:t>
            </a:r>
            <a:r>
              <a:rPr lang="ru-RU" altLang="ru-RU" b="1" dirty="0">
                <a:solidFill>
                  <a:srgbClr val="800000"/>
                </a:solidFill>
                <a:latin typeface="Arial" charset="0"/>
              </a:rPr>
              <a:t>данных изданий по юриспруденции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836712"/>
            <a:ext cx="3635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В электронный ресурс входят российские журналы по юриспруденции, издания, публикующие нормативные акты, в том числе </a:t>
            </a:r>
            <a:r>
              <a:rPr lang="ru-RU" sz="1400" b="1" dirty="0" smtClean="0"/>
              <a:t>«Советник юриста», «Собрание </a:t>
            </a:r>
            <a:r>
              <a:rPr lang="ru-RU" sz="1400" b="1" dirty="0"/>
              <a:t>законодательства РФ», «Юридическая наука», </a:t>
            </a:r>
            <a:r>
              <a:rPr lang="ru-RU" sz="1400" b="1" dirty="0" smtClean="0"/>
              <a:t>«</a:t>
            </a:r>
            <a:r>
              <a:rPr lang="ru-RU" sz="1400" b="1" dirty="0"/>
              <a:t>Российский юридический журнал», «Пробелы в российском законодательстве</a:t>
            </a:r>
            <a:r>
              <a:rPr lang="ru-RU" sz="1400" b="1" dirty="0" smtClean="0"/>
              <a:t>», «Современное право» </a:t>
            </a:r>
            <a:r>
              <a:rPr lang="ru-RU" sz="1400" b="1" dirty="0"/>
              <a:t>и др.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32" y="4077072"/>
            <a:ext cx="1552575" cy="206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79736"/>
            <a:ext cx="15525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192" y="4079736"/>
            <a:ext cx="1552575" cy="207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79736"/>
            <a:ext cx="1552575" cy="207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079736"/>
            <a:ext cx="1552575" cy="207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4" y="836712"/>
            <a:ext cx="512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5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75676" y="116632"/>
            <a:ext cx="7165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rgbClr val="800000"/>
                </a:solidFill>
                <a:latin typeface="Arial" charset="0"/>
              </a:rPr>
              <a:t>UDB-HR       База данных изданий по управлению персоналом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836712"/>
            <a:ext cx="3635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База данных предназначена для сотрудников кадровых агентств, подразделений HR, офис-менеджеров, специалистов по делопроизводству. В базу входят популярные издания по кадровому делу, в числе которых «Справочник кадровика», «Управление персоналом», </a:t>
            </a:r>
            <a:r>
              <a:rPr lang="ru-RU" sz="1400" b="1" dirty="0" smtClean="0"/>
              <a:t>«Справочник </a:t>
            </a:r>
            <a:r>
              <a:rPr lang="ru-RU" sz="1400" b="1" dirty="0"/>
              <a:t>специалиста по охране </a:t>
            </a:r>
            <a:r>
              <a:rPr lang="ru-RU" sz="1400" b="1" dirty="0" smtClean="0"/>
              <a:t>труда</a:t>
            </a:r>
            <a:r>
              <a:rPr lang="ru-RU" sz="1400" b="1" dirty="0"/>
              <a:t>», </a:t>
            </a:r>
            <a:r>
              <a:rPr lang="ru-RU" sz="1400" b="1" dirty="0" smtClean="0"/>
              <a:t>«Для </a:t>
            </a:r>
            <a:r>
              <a:rPr lang="ru-RU" sz="1400" b="1" dirty="0"/>
              <a:t>кадровика: нормативные </a:t>
            </a:r>
            <a:r>
              <a:rPr lang="ru-RU" sz="1400" b="1" dirty="0" smtClean="0"/>
              <a:t>акты» и </a:t>
            </a:r>
            <a:r>
              <a:rPr lang="ru-RU" sz="1400" b="1" dirty="0"/>
              <a:t>др.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4" y="4077072"/>
            <a:ext cx="15525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676" y="4077072"/>
            <a:ext cx="15525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4077072"/>
            <a:ext cx="15525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32" y="4077444"/>
            <a:ext cx="15525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077072"/>
            <a:ext cx="1552575" cy="198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8" y="945545"/>
            <a:ext cx="512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4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7" name="Picture 9" descr="фон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35596" y="1556792"/>
            <a:ext cx="75968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East View Information </a:t>
            </a:r>
            <a:r>
              <a:rPr lang="en-US" sz="3600" dirty="0" smtClean="0">
                <a:solidFill>
                  <a:srgbClr val="C00000"/>
                </a:solidFill>
              </a:rPr>
              <a:t>Services </a:t>
            </a:r>
            <a:r>
              <a:rPr lang="en-US" sz="3600" dirty="0" smtClean="0"/>
              <a:t>– </a:t>
            </a:r>
            <a:r>
              <a:rPr lang="ru-RU" sz="2400" dirty="0" smtClean="0"/>
              <a:t>бесспорный лидер по поставкам русскоязычной литературы в научные и государственные организации  США, Канады и Великобритании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043608" y="5193196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 оценкам конкурентов доля </a:t>
            </a:r>
            <a:r>
              <a:rPr lang="en-US" dirty="0" smtClean="0"/>
              <a:t>East View Information Services </a:t>
            </a:r>
            <a:r>
              <a:rPr lang="ru-RU" dirty="0" smtClean="0"/>
              <a:t>по поставкам в США составляет 95%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46900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7764" name="Picture 4" descr="фон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67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3" y="980726"/>
            <a:ext cx="8229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17251"/>
            <a:ext cx="1427163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63431"/>
            <a:ext cx="6584950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4005062"/>
            <a:ext cx="142716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601" y="3895526"/>
            <a:ext cx="6297613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72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7764" name="Picture 4" descr="фон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67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3" y="836712"/>
            <a:ext cx="8229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8402"/>
            <a:ext cx="1554163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43" y="1228402"/>
            <a:ext cx="6297613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7" y="3670508"/>
            <a:ext cx="190182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60" y="3707020"/>
            <a:ext cx="6078537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54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099" name="Picture 3" descr="фон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1280220"/>
            <a:ext cx="66247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solidFill>
                  <a:prstClr val="black"/>
                </a:solidFill>
                <a:latin typeface="Calibri"/>
                <a:cs typeface="+mn-cs"/>
              </a:rPr>
              <a:t>ОПЫТ СОТРУДНИЧЕСТВА</a:t>
            </a:r>
            <a:endParaRPr lang="en-US" sz="4000" b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solidFill>
                  <a:prstClr val="black"/>
                </a:solidFill>
                <a:latin typeface="Calibri"/>
                <a:cs typeface="+mn-cs"/>
              </a:rPr>
              <a:t>с </a:t>
            </a:r>
            <a:r>
              <a:rPr lang="ru-RU" sz="4000" b="1" dirty="0">
                <a:solidFill>
                  <a:prstClr val="black"/>
                </a:solidFill>
                <a:latin typeface="Calibri"/>
                <a:cs typeface="+mn-cs"/>
              </a:rPr>
              <a:t>библиотеками Южного федерального округа и Северо-Кавказского </a:t>
            </a:r>
            <a:r>
              <a:rPr lang="ru-RU" sz="4000" b="1" dirty="0" smtClean="0">
                <a:solidFill>
                  <a:prstClr val="black"/>
                </a:solidFill>
                <a:latin typeface="Calibri"/>
                <a:cs typeface="+mn-cs"/>
              </a:rPr>
              <a:t>федерального округа</a:t>
            </a:r>
            <a:endParaRPr lang="ru-RU" sz="40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40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49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099" name="Picture 3" descr="фон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385796"/>
              </p:ext>
            </p:extLst>
          </p:nvPr>
        </p:nvGraphicFramePr>
        <p:xfrm>
          <a:off x="35496" y="980722"/>
          <a:ext cx="9108504" cy="5472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08504"/>
              </a:tblGrid>
              <a:tr h="321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Южный Федеральный округ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32191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Адыгейский государственный университет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32191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Астраханский государственный университет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32191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Волгоградский государственный аграрный университет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32191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Волгоградский государственный педагогический университет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32191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Донская государственная публичная библиотека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32191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Крымский федеральный университет им. В.И. Вернадского, г. Симферополь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32191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Кубанский государственный университет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32191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Централизованная Библиотечная Система г</a:t>
                      </a:r>
                      <a:r>
                        <a:rPr lang="ru-RU" sz="1600" u="none" strike="noStrike" dirty="0" smtClean="0">
                          <a:effectLst/>
                        </a:rPr>
                        <a:t>. Таганрог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32191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Центральная городская библиотека им</a:t>
                      </a:r>
                      <a:r>
                        <a:rPr lang="ru-RU" sz="1600" u="none" strike="noStrike" dirty="0" smtClean="0">
                          <a:effectLst/>
                        </a:rPr>
                        <a:t>. А.М. Горького </a:t>
                      </a:r>
                      <a:r>
                        <a:rPr lang="ru-RU" sz="1600" u="none" strike="noStrike" dirty="0">
                          <a:effectLst/>
                        </a:rPr>
                        <a:t>г. Ростов-на-Дону (ЦБС </a:t>
                      </a:r>
                      <a:r>
                        <a:rPr lang="ru-RU" sz="1600" u="none" strike="noStrike" dirty="0" smtClean="0">
                          <a:effectLst/>
                        </a:rPr>
                        <a:t>г. </a:t>
                      </a:r>
                      <a:r>
                        <a:rPr lang="ru-RU" sz="1600" u="none" strike="noStrike" dirty="0" smtClean="0">
                          <a:effectLst/>
                        </a:rPr>
                        <a:t>Ростова-на-Дону)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321918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321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Северо-Кавказский федеральный округ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32191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Дагестанская академия образования и культуры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32191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Пятигорский государственный университет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32191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Северо-Осетинский государственный университет им. К.Л. Хетагурова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32191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Ставропольская краевая детская библиотека им. А. Е. Екимцева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32191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Чеченский государственный университет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348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099" name="Picture 3" descr="фон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196708"/>
              </p:ext>
            </p:extLst>
          </p:nvPr>
        </p:nvGraphicFramePr>
        <p:xfrm>
          <a:off x="35497" y="908714"/>
          <a:ext cx="9073006" cy="5544615"/>
        </p:xfrm>
        <a:graphic>
          <a:graphicData uri="http://schemas.openxmlformats.org/drawingml/2006/table">
            <a:tbl>
              <a:tblPr/>
              <a:tblGrid>
                <a:gridCol w="1943040"/>
                <a:gridCol w="1943040"/>
                <a:gridCol w="411662"/>
                <a:gridCol w="436361"/>
                <a:gridCol w="419895"/>
                <a:gridCol w="403427"/>
                <a:gridCol w="419895"/>
                <a:gridCol w="436361"/>
                <a:gridCol w="436361"/>
                <a:gridCol w="386961"/>
                <a:gridCol w="403427"/>
                <a:gridCol w="395194"/>
                <a:gridCol w="345794"/>
                <a:gridCol w="345794"/>
                <a:gridCol w="345794"/>
              </a:tblGrid>
              <a:tr h="4209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Отчет по изданиям 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Количество успешно загруженных полных текстов статей по месяцам и изданиям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313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b="1" i="0" u="none" strike="noStrike">
                          <a:effectLst/>
                          <a:latin typeface="Arial"/>
                        </a:rPr>
                        <a:t>&lt;TsBS g. Rostov-na-Donu. Filial 3&gt;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313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Дата создания отчета: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313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2017-10-05 13:20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67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 dirty="0">
                          <a:effectLst/>
                          <a:latin typeface="Arial"/>
                        </a:rPr>
                        <a:t>Издатель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effectLst/>
                          <a:latin typeface="Arial"/>
                        </a:rPr>
                        <a:t>янв-2017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effectLst/>
                          <a:latin typeface="Arial"/>
                        </a:rPr>
                        <a:t>фев-2017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effectLst/>
                          <a:latin typeface="Arial"/>
                        </a:rPr>
                        <a:t>мар-2017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effectLst/>
                          <a:latin typeface="Arial"/>
                        </a:rPr>
                        <a:t>апр-2017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effectLst/>
                          <a:latin typeface="Arial"/>
                        </a:rPr>
                        <a:t>май-2017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effectLst/>
                          <a:latin typeface="Arial"/>
                        </a:rPr>
                        <a:t>июн-2017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effectLst/>
                          <a:latin typeface="Arial"/>
                        </a:rPr>
                        <a:t>июл-2017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effectLst/>
                          <a:latin typeface="Arial"/>
                        </a:rPr>
                        <a:t>авг-2017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effectLst/>
                          <a:latin typeface="Arial"/>
                        </a:rPr>
                        <a:t>сен-2017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effectLst/>
                          <a:latin typeface="Arial"/>
                        </a:rPr>
                        <a:t>окт-2017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effectLst/>
                          <a:latin typeface="Arial"/>
                        </a:rPr>
                        <a:t>Общее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effectLst/>
                          <a:latin typeface="Arial"/>
                        </a:rPr>
                        <a:t>HTML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effectLst/>
                          <a:latin typeface="Arial"/>
                        </a:rPr>
                        <a:t>PDF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</a:tr>
              <a:tr h="140313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Суммарно по всем изданиям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8 805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9 420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12 247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9 568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7 481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11 185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10 349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12 120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9 541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1 806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92 522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79 399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13 123</a:t>
                      </a:r>
                    </a:p>
                  </a:txBody>
                  <a:tcPr marL="4407" marR="4407" marT="4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</a:tr>
              <a:tr h="140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Врач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Издательский дом "Русский врач"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598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539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718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570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527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681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601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828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646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141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5 849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4 261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1 588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98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Медицинский совет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ООО "Издательство "Медицинский совет"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499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410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385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339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426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522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487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540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590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130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4 328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2 692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1 636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Российские аптеки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ООО "ИЗДАТЕЛЬСТВО "Р-АПТЕКА"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444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360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541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376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370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473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395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444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496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91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3 990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2 914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1 076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4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Педиатрия. Журнал им. Г. Н. Сперанского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Международный фонд охраны здоровья матери и ребенка, Союз педиатров России, ТОО "Педиатрия"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388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394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409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327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349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403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359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401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482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3 620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2 621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999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Медицинская сестра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Издательский дом "Русский врач"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317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311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457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381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252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384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378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419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419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79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3 397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2 292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1 105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Государство и право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"Наука"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169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316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430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323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176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408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320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421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250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2 855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2 799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56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НГ. </a:t>
                      </a:r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Ex libris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"Редакция Независимой газеты"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196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255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392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319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228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315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362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315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173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2 580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2 580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Российский журнал кожных и венерических болезней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Издательство "Медицина"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367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256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247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167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153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246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196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252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326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66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2 276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1 683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593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98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Книжное обозрение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Министерство печати и информации России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140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170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311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237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157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247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233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234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131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1 884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1 884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Российский медицинский журнал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Медицина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164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151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256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212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159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251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196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260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192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1 882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1 641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241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4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Журнал микробиологии, эпидемиологии и иммунобиологии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Редакция журнала "Журнал микробиологии, эпидемиологии иммунобиологии"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190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215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267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134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109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203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197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198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184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1 727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1 445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282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Вопросы гинекологии, акушерства и перинатологии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ЗАО  Издательский дом "Династия"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116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105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255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245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120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278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152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239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120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1 650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1 271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379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Социологические исследования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"Наука"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134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198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165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161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126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174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211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259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180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1 629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1 611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Экономическое развитие России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Издательство Института Гайдара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204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192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215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201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90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175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141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90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1 424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727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697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НГ. Религии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"Редакция Независимой газеты"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107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171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193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134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155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155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212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203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81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1 418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1 418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Мировая экономика и международные отношения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"Наука"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173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151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184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141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105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150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106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192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151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1 381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1 355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Эпидемиология и инфекционные болезни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Издательство "Медицина"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156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190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191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83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86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123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148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144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180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1 329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1 128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201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Вопросы философии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"Наука"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103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149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224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143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94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111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167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204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91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1 308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1 285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Ремедиум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ООО «Издательство «Ремедиум»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103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87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158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182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75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182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222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106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1 242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891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351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Инфекционные болезни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ЗАО  Издательский Дом "Династия"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171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166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143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86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85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158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124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99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172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1 237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981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256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Остальные 133 издания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effectLst/>
                        <a:latin typeface="Arial"/>
                      </a:endParaRP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4 066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4 634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6 106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4 807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3 639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5 546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5 256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6 138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4 481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843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45 516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effectLst/>
                          <a:latin typeface="Arial"/>
                        </a:rPr>
                        <a:t>41 920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effectLst/>
                          <a:latin typeface="Arial"/>
                        </a:rPr>
                        <a:t>3 596</a:t>
                      </a:r>
                    </a:p>
                  </a:txBody>
                  <a:tcPr marL="4407" marR="4407" marT="44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1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099" name="Picture 3" descr="фон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433519"/>
              </p:ext>
            </p:extLst>
          </p:nvPr>
        </p:nvGraphicFramePr>
        <p:xfrm>
          <a:off x="35496" y="908720"/>
          <a:ext cx="9108502" cy="5544621"/>
        </p:xfrm>
        <a:graphic>
          <a:graphicData uri="http://schemas.openxmlformats.org/drawingml/2006/table">
            <a:tbl>
              <a:tblPr/>
              <a:tblGrid>
                <a:gridCol w="3026087"/>
                <a:gridCol w="961277"/>
                <a:gridCol w="416837"/>
                <a:gridCol w="442357"/>
                <a:gridCol w="425344"/>
                <a:gridCol w="408330"/>
                <a:gridCol w="425344"/>
                <a:gridCol w="442357"/>
                <a:gridCol w="442357"/>
                <a:gridCol w="391316"/>
                <a:gridCol w="399823"/>
                <a:gridCol w="399823"/>
                <a:gridCol w="331768"/>
                <a:gridCol w="323261"/>
                <a:gridCol w="272221"/>
              </a:tblGrid>
              <a:tr h="4706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Отчет по изданиям 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Количество успешно загруженных полных текстов статей по месяцам и изданиям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71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effectLst/>
                          <a:latin typeface="Arial"/>
                        </a:rPr>
                        <a:t>&lt;Tsentralizovannaia bibliotechnaia sistema g. Taganrog&gt;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7664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Дата создания отчета: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7664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2017-10-23 16:18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7664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Издатель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янв-2017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фев-2017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мар-2017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апр-2017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май-2017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июн-2017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июл-2017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авг-2017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сен-2017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окт-2017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Общее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effectLst/>
                          <a:latin typeface="Arial"/>
                        </a:rPr>
                        <a:t>HTML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effectLst/>
                          <a:latin typeface="Arial"/>
                        </a:rPr>
                        <a:t>PDF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</a:tr>
              <a:tr h="117664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Суммарно по всем изданиям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10197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13786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14902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16442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16695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14082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12206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12830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12060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10953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134153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109538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24615</a:t>
                      </a:r>
                    </a:p>
                  </a:txBody>
                  <a:tcPr marL="4446" marR="4446" marT="4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</a:tr>
              <a:tr h="139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Российская газета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3493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3587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3806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2993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2757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3315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1822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3761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2668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2507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30709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30709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3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Комсомольская правда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АОЗТ "Комсомольская правда"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1782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2697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2937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2639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2765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2629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1733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2612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1952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2052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23798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23798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3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Юный техник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Редакция журнала "Юный техник"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536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837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816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1166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822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799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794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584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739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891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7984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4298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3686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3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Мурзилка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Редакция журнала "Мурзилка"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247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175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218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468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815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402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949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840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1008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644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5766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2821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2945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Читайка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Русская школьная библиотечная ассоциация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435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484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454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664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565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396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690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733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673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546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5640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2816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2824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Русская литература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Институт русской литературы (Пушкинский дом)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263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330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731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957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759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731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387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207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146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136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4647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3964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683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3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Вопросы истории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ТОО Редакция журнала "Вопросы истории"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238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244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441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398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583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618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336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249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792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452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4351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4351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3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Астма и аллергия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ООО "Издательство "Атмосфера"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367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308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229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637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643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308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380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401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280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429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3982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2018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1964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3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Экономическое развитие России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Издательство Института Гайдара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270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501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653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497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723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334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319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204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281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182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3964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2051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1913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Вопросы языкознания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"Наука"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392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379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366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497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435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606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535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210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210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194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3824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3036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788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Русская речь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"Наука"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149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361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598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475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611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330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369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218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206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504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3821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3071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750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Российская история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"Наука"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300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331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440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691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410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299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432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173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368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138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3582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2783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799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3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Нервные болезни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ООО "Издательство "Атмосфера"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258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205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296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434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337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336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315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313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445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193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3132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1676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1456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Деньги и кредит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814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159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328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324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218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357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199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149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91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2721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2520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201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0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Вопросы практической педиатрии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ЗАО Издательский дом "Династия"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125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274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163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272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283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236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197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169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383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221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2323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1497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826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1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Мировая экономика и международные отношения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"Наука"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107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117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198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413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294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307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186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239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143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200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2204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1415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789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3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Вопросы филологии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Институт иностранных языков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147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335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226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202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354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199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238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125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120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184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2130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2130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0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Вопросы истории естествознания и техники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"Наука"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202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132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144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405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158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195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158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278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2092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1822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Arial"/>
                        </a:rPr>
                        <a:t>270</a:t>
                      </a:r>
                    </a:p>
                  </a:txBody>
                  <a:tcPr marL="4446" marR="4446" marT="4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993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099" name="Picture 3" descr="фон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310200"/>
              </p:ext>
            </p:extLst>
          </p:nvPr>
        </p:nvGraphicFramePr>
        <p:xfrm>
          <a:off x="107504" y="980726"/>
          <a:ext cx="9001000" cy="5400601"/>
        </p:xfrm>
        <a:graphic>
          <a:graphicData uri="http://schemas.openxmlformats.org/drawingml/2006/table">
            <a:tbl>
              <a:tblPr/>
              <a:tblGrid>
                <a:gridCol w="2602058"/>
                <a:gridCol w="1185972"/>
                <a:gridCol w="433677"/>
                <a:gridCol w="460228"/>
                <a:gridCol w="442527"/>
                <a:gridCol w="424826"/>
                <a:gridCol w="442527"/>
                <a:gridCol w="460228"/>
                <a:gridCol w="460228"/>
                <a:gridCol w="407125"/>
                <a:gridCol w="415976"/>
                <a:gridCol w="415976"/>
                <a:gridCol w="345171"/>
                <a:gridCol w="283217"/>
                <a:gridCol w="221264"/>
              </a:tblGrid>
              <a:tr h="6550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Отчет по изданиям 1</a:t>
                      </a:r>
                    </a:p>
                  </a:txBody>
                  <a:tcPr marL="4455" marR="4455" marT="44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Arial"/>
                        </a:rPr>
                        <a:t>Количество успешно загруженных полных текстов статей по месяцам и изданиям</a:t>
                      </a:r>
                    </a:p>
                  </a:txBody>
                  <a:tcPr marL="4455" marR="4455" marT="44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11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&lt;Chechenskii gosudarstvennyi universitet&gt;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0848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Дата создания отчета: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0848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2017-10-05 12:59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0848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Издатель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янв-2017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фев-2017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мар-2017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апр-2017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май-2017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июн-2017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июл-2017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авг-2017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сен-2017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окт-2017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Общее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effectLst/>
                          <a:latin typeface="Arial"/>
                        </a:rPr>
                        <a:t>HTML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effectLst/>
                          <a:latin typeface="Arial"/>
                        </a:rPr>
                        <a:t>PDF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</a:tr>
              <a:tr h="110848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Суммарно по всем изданиям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170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258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672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309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339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84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101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1933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1612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321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</a:tr>
              <a:tr h="110848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Вопросы литературы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Редакция журнала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540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71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628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628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889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Новый мир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АОЗТ Редакция журнала "Новый мир"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115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52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177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177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0848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Финансы и кредит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159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0848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Наша версия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ООО «Диалан»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313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Банковское дело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Информбанк - Информационное агентство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66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61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889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Экономический анализ: теория и практика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ООО Издательский дом "Финансы и кредит"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0848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Азия и Африка сегодня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"Наука"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35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889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Финансы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Редакция журнала "Финансы"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0848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Деньги и кредит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0848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Эксперт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ЗАО "Журнал Эксперт"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8738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Экономическая политика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АНО "Редакция журнала "Экономическая политика"</a:t>
                      </a:r>
                      <a:br>
                        <a:rPr lang="ru-RU" sz="600" b="0" i="0" u="none" strike="noStrike">
                          <a:effectLst/>
                          <a:latin typeface="Arial"/>
                        </a:rPr>
                      </a:br>
                      <a:r>
                        <a:rPr lang="ru-RU" sz="600" b="0" i="0" u="none" strike="noStrike">
                          <a:effectLst/>
                          <a:latin typeface="Arial"/>
                        </a:rPr>
                        <a:t/>
                      </a:r>
                      <a:br>
                        <a:rPr lang="ru-RU" sz="600" b="0" i="0" u="none" strike="noStrike">
                          <a:effectLst/>
                          <a:latin typeface="Arial"/>
                        </a:rPr>
                      </a:br>
                      <a:endParaRPr lang="ru-RU" sz="600" b="0" i="0" u="none" strike="noStrike">
                        <a:effectLst/>
                        <a:latin typeface="Arial"/>
                      </a:endParaRP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88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effectLst/>
                          <a:latin typeface="Arial"/>
                        </a:rPr>
                        <a:t>Publish. </a:t>
                      </a:r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Дизайн. Верстка. Печать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ЗАО "Издательство "Открытые системы"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889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Справочник руководителя образовательного учреждения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ЗАО "МЦФЭР"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889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Вопросы экономики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Редакция журнала "Вопросы экономики"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889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Бухгалтерский учет в бюджетных и некоммерческих организациях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ИД "Финансы и кредит"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889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Экономика и жизнь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ОАО "АКДИ Экономика и жизнь"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889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Экономист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Министерство экономики РФ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889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Журнал руководителя управления образованием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Издательская фирма "Сентябрь"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313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Социально-гуманитарные знания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Редакция журнала "Социально-гуманитарные знания"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889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Экономическое развитие России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Издательство Института Гайдара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0848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effectLst/>
                          <a:latin typeface="Arial"/>
                        </a:rPr>
                        <a:t>Мировая экономика и международные отношения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"Наука"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4455" marR="4455" marT="44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51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099" name="Picture 3" descr="фон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514910"/>
              </p:ext>
            </p:extLst>
          </p:nvPr>
        </p:nvGraphicFramePr>
        <p:xfrm>
          <a:off x="457200" y="1988840"/>
          <a:ext cx="8229599" cy="18024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5575"/>
                <a:gridCol w="2152357"/>
                <a:gridCol w="1576860"/>
                <a:gridCol w="2094807"/>
              </a:tblGrid>
              <a:tr h="10773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u="none" strike="noStrike">
                          <a:effectLst/>
                        </a:rPr>
                        <a:t>Округ</a:t>
                      </a:r>
                      <a:endParaRPr lang="ru-RU" sz="2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6" marR="6906" marT="6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u="none" strike="noStrike">
                          <a:effectLst/>
                        </a:rPr>
                        <a:t>Количество наименований в подписке</a:t>
                      </a:r>
                      <a:endParaRPr lang="ru-RU" sz="2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6" marR="6906" marT="6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u="none" strike="noStrike">
                          <a:effectLst/>
                        </a:rPr>
                        <a:t>Количество скачанных документов</a:t>
                      </a:r>
                      <a:endParaRPr lang="ru-RU" sz="2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6" marR="6906" marT="6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u="none" strike="noStrike">
                          <a:effectLst/>
                        </a:rPr>
                        <a:t>Среднее число скачиваний на 1 наименование</a:t>
                      </a:r>
                      <a:endParaRPr lang="ru-RU" sz="2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6" marR="6906" marT="6906" marB="0" anchor="ctr"/>
                </a:tc>
              </a:tr>
              <a:tr h="359110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>
                          <a:effectLst/>
                        </a:rPr>
                        <a:t>Северо-Кавказский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6" marR="6906" marT="69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>
                          <a:effectLst/>
                        </a:rPr>
                        <a:t>157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6" marR="6906" marT="69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>
                          <a:effectLst/>
                        </a:rPr>
                        <a:t>10 461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6" marR="6906" marT="69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>
                          <a:effectLst/>
                        </a:rPr>
                        <a:t>66,63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6" marR="6906" marT="6906" marB="0" anchor="b"/>
                </a:tc>
              </a:tr>
              <a:tr h="366016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>
                          <a:effectLst/>
                        </a:rPr>
                        <a:t>Южный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6" marR="6906" marT="69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>
                          <a:effectLst/>
                        </a:rPr>
                        <a:t>355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6" marR="6906" marT="69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>
                          <a:effectLst/>
                        </a:rPr>
                        <a:t>255 651</a:t>
                      </a:r>
                      <a:endParaRPr lang="ru-RU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6" marR="6906" marT="69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 dirty="0">
                          <a:effectLst/>
                        </a:rPr>
                        <a:t>720,14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6" marR="6906" marT="6906" marB="0" anchor="b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71600" y="119675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СВОДНАЯ СТАТИСТИКА. 2017 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3521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099" name="Picture 3" descr="фон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53948" y="1600203"/>
          <a:ext cx="4836104" cy="45259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531"/>
                <a:gridCol w="4415573"/>
              </a:tblGrid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Вопросы литературы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Российская история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Педагогика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Экономический анализ: теория и практика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Финансы и кредит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Региональная экономика: теория и практика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Новое литературное обозрение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Информатика и образование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Литературная учеба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Русский репортер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Вопросы экономики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Вопросы статистики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Управление персоналом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Известия ВУЗов. Машиностроение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Налоговый вестник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Банковское дело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Мир ПК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Вестник Московского университета. Серия 09. Филология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Восточная коллекция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31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Экономическая политика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47664" y="980728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ТОП-20 САМЫХ ЗАПРАШИВАЕМЫХ ИЗДАНИЙ. </a:t>
            </a:r>
          </a:p>
          <a:p>
            <a:pPr algn="ctr"/>
            <a:r>
              <a:rPr lang="ru-RU" dirty="0" smtClean="0"/>
              <a:t>ЮЖНЫЙ ФЕДЕРАЛЬНЫЙ ОКРУГ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24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099" name="Picture 3" descr="фон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53948" y="1600203"/>
          <a:ext cx="4836104" cy="45259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531"/>
                <a:gridCol w="4415573"/>
              </a:tblGrid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Социологические исследования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Вопросы литературы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Финансы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Российская история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Мировая экономика и международные отношения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Новая и новейшая история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Вопросы экономики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Финансы и кредит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Alma Mater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Общество и экономика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Международная жизнь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ЭКО. Всероссийский экономический журнал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Вопросы языкознания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ПОЛИС. Политические исследования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Азия и Африка сегодня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Педагогика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Экономический анализ: теория и практика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Новый мир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26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Государство и право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  <a:tr h="231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США - Канада. Экономика, политика, культура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7" marR="5257" marT="5257" marB="0" anchor="b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47664" y="980728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ТОП-20 САМЫХ ЗАПРАШИВАЕМЫХ ИЗДАНИЙ. </a:t>
            </a:r>
          </a:p>
          <a:p>
            <a:pPr algn="ctr"/>
            <a:r>
              <a:rPr lang="ru-RU" dirty="0" smtClean="0"/>
              <a:t>СЕВЕРО-КАВКАЗСКИЙ ФЕДЕРАЛЬНЫЙ ОКРУГ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02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6083" name="Picture 3" descr="фон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340768"/>
            <a:ext cx="777686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ПРАВИТЕЛЬСТВО РОССИЙСКОЙ ФЕДЕРАЦИИ</a:t>
            </a:r>
          </a:p>
          <a:p>
            <a:pPr algn="ctr"/>
            <a:r>
              <a:rPr lang="ru-RU" b="1" dirty="0"/>
              <a:t>Р А С П О Р Я Ж Е Н И Е</a:t>
            </a:r>
          </a:p>
          <a:p>
            <a:pPr algn="ctr"/>
            <a:r>
              <a:rPr lang="ru-RU" dirty="0"/>
              <a:t>от 28 июля 2017 г. № 1632-р</a:t>
            </a:r>
          </a:p>
          <a:p>
            <a:pPr algn="ctr"/>
            <a:r>
              <a:rPr lang="ru-RU" dirty="0"/>
              <a:t>МОСКВА</a:t>
            </a:r>
          </a:p>
          <a:p>
            <a:pPr algn="ctr"/>
            <a:r>
              <a:rPr lang="ru-RU" dirty="0"/>
              <a:t>Утвердить прилагаемую </a:t>
            </a:r>
            <a:r>
              <a:rPr lang="ru-RU" dirty="0" smtClean="0"/>
              <a:t>программу</a:t>
            </a:r>
          </a:p>
          <a:p>
            <a:pPr algn="ctr"/>
            <a:r>
              <a:rPr lang="ru-RU" dirty="0" smtClean="0"/>
              <a:t> </a:t>
            </a:r>
            <a:r>
              <a:rPr lang="ru-RU" sz="3200" b="1" dirty="0"/>
              <a:t>"Цифровая экономика</a:t>
            </a:r>
          </a:p>
          <a:p>
            <a:pPr algn="ctr"/>
            <a:r>
              <a:rPr lang="ru-RU" sz="3200" b="1" dirty="0"/>
              <a:t>Российской Федерации".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Председатель </a:t>
            </a:r>
            <a:r>
              <a:rPr lang="ru-RU" dirty="0"/>
              <a:t>Правительства</a:t>
            </a:r>
          </a:p>
          <a:p>
            <a:pPr algn="ctr"/>
            <a:r>
              <a:rPr lang="ru-RU" dirty="0"/>
              <a:t>Российской Федерации Д</a:t>
            </a:r>
            <a:r>
              <a:rPr lang="ru-RU" dirty="0" smtClean="0"/>
              <a:t>. Медведев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76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099" name="Picture 3" descr="фон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http://ukrinforma.ru/wp-content/uploads/2017/03/1484579517-f029d2bd025bd942dacae59a2a67910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85698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01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Рисунок 12" descr="ТИТУЛ-1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Равнобедренный треугольник 9"/>
          <p:cNvSpPr>
            <a:spLocks noChangeArrowheads="1"/>
          </p:cNvSpPr>
          <p:nvPr/>
        </p:nvSpPr>
        <p:spPr bwMode="auto">
          <a:xfrm rot="16200000" flipH="1">
            <a:off x="8143875" y="357188"/>
            <a:ext cx="357188" cy="21431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Равнобедренный треугольник 10"/>
          <p:cNvSpPr>
            <a:spLocks noChangeArrowheads="1"/>
          </p:cNvSpPr>
          <p:nvPr/>
        </p:nvSpPr>
        <p:spPr bwMode="auto">
          <a:xfrm rot="16200000" flipH="1">
            <a:off x="8358188" y="357187"/>
            <a:ext cx="357188" cy="21431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Равнобедренный треугольник 11"/>
          <p:cNvSpPr>
            <a:spLocks noChangeArrowheads="1"/>
          </p:cNvSpPr>
          <p:nvPr/>
        </p:nvSpPr>
        <p:spPr bwMode="auto">
          <a:xfrm rot="16200000" flipH="1">
            <a:off x="8572500" y="357188"/>
            <a:ext cx="357188" cy="21431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Рисунок 5" descr="лого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549275"/>
            <a:ext cx="19304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95288" y="3063875"/>
            <a:ext cx="8316912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>
                <a:solidFill>
                  <a:srgbClr val="FFFFFF"/>
                </a:solidFill>
                <a:latin typeface="Arial" charset="0"/>
              </a:rPr>
              <a:t>Спасибо за внимание.</a:t>
            </a:r>
            <a:endParaRPr lang="ru-RU" sz="30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Прямоугольник 7"/>
          <p:cNvSpPr>
            <a:spLocks noChangeArrowheads="1"/>
          </p:cNvSpPr>
          <p:nvPr/>
        </p:nvSpPr>
        <p:spPr bwMode="auto">
          <a:xfrm>
            <a:off x="250825" y="5734050"/>
            <a:ext cx="54006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FFFF"/>
                </a:solidFill>
                <a:latin typeface="Arial" charset="0"/>
              </a:rPr>
              <a:t>117149, Россия, Москва, ул. Азовская, д.6, к.3,</a:t>
            </a:r>
            <a:endParaRPr lang="en-US" sz="1600" b="1">
              <a:solidFill>
                <a:srgbClr val="FFFFFF"/>
              </a:solidFill>
              <a:latin typeface="Arial" charset="0"/>
            </a:endParaRPr>
          </a:p>
          <a:p>
            <a:r>
              <a:rPr lang="ru-RU" sz="1600" b="1">
                <a:solidFill>
                  <a:srgbClr val="FFFFFF"/>
                </a:solidFill>
                <a:latin typeface="Arial" charset="0"/>
              </a:rPr>
              <a:t>тел: +7 (495) 777-6557, факс: +7 (499) 232-6881,</a:t>
            </a:r>
            <a:endParaRPr lang="en-US" sz="1600" b="1">
              <a:solidFill>
                <a:srgbClr val="FFFFFF"/>
              </a:solidFill>
              <a:latin typeface="Arial" charset="0"/>
            </a:endParaRPr>
          </a:p>
          <a:p>
            <a:r>
              <a:rPr lang="ru-RU" sz="1600" b="1">
                <a:solidFill>
                  <a:srgbClr val="FFFFFF"/>
                </a:solidFill>
                <a:latin typeface="Arial" charset="0"/>
              </a:rPr>
              <a:t>E-mail: sales@ivis.ru</a:t>
            </a:r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auto">
          <a:xfrm>
            <a:off x="6553200" y="5949950"/>
            <a:ext cx="2266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 b="1">
                <a:solidFill>
                  <a:srgbClr val="FFFFFF"/>
                </a:solidFill>
                <a:latin typeface="Arial" charset="0"/>
              </a:rPr>
              <a:t>www.</a:t>
            </a:r>
            <a:r>
              <a:rPr lang="ru-RU" sz="2000" b="1">
                <a:solidFill>
                  <a:srgbClr val="FFFFFF"/>
                </a:solidFill>
                <a:latin typeface="Arial" charset="0"/>
              </a:rPr>
              <a:t>ivis.ru</a:t>
            </a:r>
          </a:p>
        </p:txBody>
      </p:sp>
    </p:spTree>
    <p:extLst>
      <p:ext uri="{BB962C8B-B14F-4D97-AF65-F5344CB8AC3E}">
        <p14:creationId xmlns:p14="http://schemas.microsoft.com/office/powerpoint/2010/main" val="1359594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8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6083" name="Picture 3" descr="фон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" y="980728"/>
            <a:ext cx="907084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14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6083" name="Picture 3" descr="фон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916832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 место.</a:t>
            </a:r>
            <a:r>
              <a:rPr lang="ru-RU" sz="2400" dirty="0" smtClean="0"/>
              <a:t> Нет финансирования.</a:t>
            </a:r>
          </a:p>
          <a:p>
            <a:r>
              <a:rPr lang="ru-RU" sz="2400" b="1" dirty="0" smtClean="0"/>
              <a:t>2 место. </a:t>
            </a:r>
            <a:r>
              <a:rPr lang="ru-RU" sz="2400" dirty="0" smtClean="0"/>
              <a:t>Нет спроса на электронные издания.</a:t>
            </a:r>
          </a:p>
          <a:p>
            <a:r>
              <a:rPr lang="ru-RU" sz="2400" b="1" dirty="0" smtClean="0"/>
              <a:t>3 место. </a:t>
            </a:r>
            <a:r>
              <a:rPr lang="ru-RU" sz="2400" dirty="0" smtClean="0"/>
              <a:t>У вас нет всего ассортимента – будем подписываться на печатную.</a:t>
            </a:r>
          </a:p>
          <a:p>
            <a:r>
              <a:rPr lang="ru-RU" sz="2400" b="1" dirty="0" smtClean="0"/>
              <a:t>4 место. </a:t>
            </a:r>
            <a:r>
              <a:rPr lang="ru-RU" sz="2400" dirty="0" smtClean="0"/>
              <a:t>Это дорого. (</a:t>
            </a:r>
            <a:r>
              <a:rPr lang="en-US" sz="2400" dirty="0" smtClean="0"/>
              <a:t>???????</a:t>
            </a:r>
            <a:r>
              <a:rPr lang="ru-RU" sz="2400" dirty="0" smtClean="0"/>
              <a:t>)</a:t>
            </a:r>
          </a:p>
          <a:p>
            <a:r>
              <a:rPr lang="ru-RU" sz="2400" b="1" dirty="0" smtClean="0"/>
              <a:t>5 место.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Вы что</a:t>
            </a:r>
            <a:r>
              <a:rPr lang="en-US" sz="2400" dirty="0" smtClean="0">
                <a:solidFill>
                  <a:srgbClr val="FF0000"/>
                </a:solidFill>
              </a:rPr>
              <a:t>? </a:t>
            </a:r>
            <a:r>
              <a:rPr lang="ru-RU" sz="2400" dirty="0" smtClean="0">
                <a:solidFill>
                  <a:srgbClr val="FF0000"/>
                </a:solidFill>
              </a:rPr>
              <a:t>Ещё одна база данных</a:t>
            </a:r>
            <a:r>
              <a:rPr lang="en-US" sz="2400" dirty="0" smtClean="0">
                <a:solidFill>
                  <a:srgbClr val="FF0000"/>
                </a:solidFill>
              </a:rPr>
              <a:t>? </a:t>
            </a:r>
            <a:r>
              <a:rPr lang="ru-RU" sz="2400" dirty="0" smtClean="0">
                <a:solidFill>
                  <a:srgbClr val="FF0000"/>
                </a:solidFill>
              </a:rPr>
              <a:t>Наши студенты еще предыдущую то не освоили. Надо подождать…..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1124744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ТОП-5 ОТКАЗОВ ОТ ПРИОБРЕТЕНИЯ БАЗ ДАННЫХ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67195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6083" name="Picture 3" descr="фон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47800"/>
            <a:ext cx="3152394" cy="23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16" y="3628628"/>
            <a:ext cx="5486400" cy="27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47800"/>
            <a:ext cx="3741039" cy="235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67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6083" name="Picture 3" descr="фон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3792" y="5299605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</a:t>
            </a:r>
            <a:r>
              <a:rPr lang="ru-RU" dirty="0" err="1"/>
              <a:t>Указую</a:t>
            </a:r>
            <a:r>
              <a:rPr lang="ru-RU" dirty="0"/>
              <a:t>: господам сенаторам речь в присутствии держать не по писаному, </a:t>
            </a:r>
            <a:r>
              <a:rPr lang="ru-RU" sz="2400" b="1" dirty="0"/>
              <a:t>дабы дурь каждого всем была видна</a:t>
            </a:r>
            <a:r>
              <a:rPr lang="ru-RU" dirty="0"/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70458" y="6129302"/>
            <a:ext cx="32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У</a:t>
            </a:r>
            <a:r>
              <a:rPr lang="ru-RU" dirty="0" smtClean="0"/>
              <a:t>каз </a:t>
            </a:r>
            <a:r>
              <a:rPr lang="ru-RU" dirty="0"/>
              <a:t>Петра I от 5 мая 1709 года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7476" y="940078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Что за Россия, заклятая страна, — когда же ты с места сдвинешься?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92738" y="1304102"/>
            <a:ext cx="2904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А. Н. Толстой. Петр Первый.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6888" y="1673434"/>
            <a:ext cx="86049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Электронный аукцион  Закупка </a:t>
            </a:r>
            <a:r>
              <a:rPr lang="ru-RU" sz="1200" dirty="0"/>
              <a:t>завершена / </a:t>
            </a:r>
            <a:r>
              <a:rPr lang="ru-RU" sz="1200" dirty="0" smtClean="0"/>
              <a:t>44-ФЗ </a:t>
            </a:r>
            <a:r>
              <a:rPr lang="ru-RU" sz="1200" b="1" dirty="0" smtClean="0"/>
              <a:t>5 </a:t>
            </a:r>
            <a:r>
              <a:rPr lang="ru-RU" sz="1200" b="1" dirty="0"/>
              <a:t>970 296 ,90</a:t>
            </a:r>
            <a:r>
              <a:rPr lang="ru-RU" sz="1200" dirty="0"/>
              <a:t> </a:t>
            </a:r>
            <a:r>
              <a:rPr lang="ru-RU" sz="1200" dirty="0" smtClean="0"/>
              <a:t>Российский </a:t>
            </a:r>
            <a:r>
              <a:rPr lang="ru-RU" sz="1200" dirty="0"/>
              <a:t>рубль</a:t>
            </a:r>
          </a:p>
          <a:p>
            <a:r>
              <a:rPr lang="ru-RU" sz="1200" dirty="0"/>
              <a:t>№ 0360100007616000161</a:t>
            </a:r>
          </a:p>
          <a:p>
            <a:r>
              <a:rPr lang="ru-RU" sz="1200" dirty="0"/>
              <a:t>Заказчик:</a:t>
            </a:r>
          </a:p>
          <a:p>
            <a:r>
              <a:rPr lang="ru-RU" sz="1200" dirty="0"/>
              <a:t>ФЕДЕРАЛЬНОЕ ГОСУДАРСТВЕННОЕ БЮДЖЕТНОЕ ОБРАЗОВАТЕЛЬНОЕ УЧРЕЖДЕНИЕ ВЫСШЕГО ОБРАЗОВАНИЯ "САРАТОВСКИЙ НАЦИОНАЛЬНЫЙ ИССЛЕДОВАТЕЛЬСКИЙ ГОСУДАРСТВЕННЫЙ УНИВЕРСИТЕТ ИМЕНИ Н.Г. ЧЕРНЫШЕВСКОГО"</a:t>
            </a:r>
          </a:p>
          <a:p>
            <a:r>
              <a:rPr lang="ru-RU" sz="1200" dirty="0"/>
              <a:t>Оказание услуг подписке на печатные периодические издания (газеты и журналы) за 2017 год</a:t>
            </a:r>
          </a:p>
          <a:p>
            <a:r>
              <a:rPr lang="ru-RU" sz="1200" dirty="0"/>
              <a:t>Размещено: 29.11.2016</a:t>
            </a:r>
          </a:p>
          <a:p>
            <a:r>
              <a:rPr lang="ru-RU" sz="1200" dirty="0"/>
              <a:t>Обновлено: 04.02.2017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3048" y="3352924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СБ-АСТ: Открытый аукцион в электронной </a:t>
            </a:r>
            <a:r>
              <a:rPr lang="ru-RU" sz="1200" dirty="0" smtClean="0"/>
              <a:t>форме Закупка </a:t>
            </a:r>
            <a:r>
              <a:rPr lang="ru-RU" sz="1200" dirty="0"/>
              <a:t>завершена / 223-ФЗ</a:t>
            </a:r>
          </a:p>
          <a:p>
            <a:r>
              <a:rPr lang="ru-RU" sz="1200" b="1" dirty="0"/>
              <a:t>4 116 966 ,60 </a:t>
            </a:r>
            <a:r>
              <a:rPr lang="ru-RU" sz="1200" dirty="0" smtClean="0"/>
              <a:t>Российский </a:t>
            </a:r>
            <a:r>
              <a:rPr lang="ru-RU" sz="1200" dirty="0"/>
              <a:t>рубль</a:t>
            </a:r>
          </a:p>
          <a:p>
            <a:r>
              <a:rPr lang="ru-RU" sz="1200" dirty="0"/>
              <a:t>№ 31604412135</a:t>
            </a:r>
          </a:p>
          <a:p>
            <a:r>
              <a:rPr lang="ru-RU" sz="1200" dirty="0"/>
              <a:t>Заказчик:</a:t>
            </a:r>
          </a:p>
          <a:p>
            <a:r>
              <a:rPr lang="ru-RU" sz="1200" dirty="0"/>
              <a:t>ГОСУДАРСТВЕННОЕ БЮДЖЕТНОЕ ОБРАЗОВАТЕЛЬНОЕ УЧРЕЖДЕНИЕ ВЫСШЕГО ПРОФЕССИОНАЛЬНОГО ОБРАЗОВАНИЯ "МОСКОВСКИЙ ГОСУДАРСТВЕННЫЙ МЕДИКО-СТОМАТОЛОГИЧЕСКИЙ УНИВЕРСИТЕТ ИМЕНИ А.И. ЕВДОКИМОВА" МИНИСТЕРСТВА ЗДРАВООХРАНЕНИЯ РОССИЙСКОЙ ФЕДЕРАЦИИ</a:t>
            </a:r>
          </a:p>
          <a:p>
            <a:r>
              <a:rPr lang="ru-RU" sz="1200" dirty="0"/>
              <a:t>Подписка на периодические издания на 2017г. с учетом доставки подписных изданий.</a:t>
            </a:r>
          </a:p>
          <a:p>
            <a:r>
              <a:rPr lang="ru-RU" sz="1200" dirty="0"/>
              <a:t>Размещено: 30.11.2016</a:t>
            </a:r>
          </a:p>
          <a:p>
            <a:r>
              <a:rPr lang="ru-RU" sz="1200" dirty="0"/>
              <a:t>Обновлено: 29.12.2016</a:t>
            </a:r>
          </a:p>
        </p:txBody>
      </p:sp>
    </p:spTree>
    <p:extLst>
      <p:ext uri="{BB962C8B-B14F-4D97-AF65-F5344CB8AC3E}">
        <p14:creationId xmlns:p14="http://schemas.microsoft.com/office/powerpoint/2010/main" val="183244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5059" name="Picture 3" descr="фон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73275"/>
            <a:ext cx="144628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://bossham.ru/img/cache/company/461/logo-66461-midd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376" y="973275"/>
            <a:ext cx="1714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300" y="937568"/>
            <a:ext cx="316285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18864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НАШИ ПАРТНЕРЫ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65" y="1964209"/>
            <a:ext cx="2594953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87324"/>
            <a:ext cx="16002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14" y="3112828"/>
            <a:ext cx="1441802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6150" y="-466725"/>
            <a:ext cx="532577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44" y="3073046"/>
            <a:ext cx="2757912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19" y="4469940"/>
            <a:ext cx="225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09038"/>
            <a:ext cx="15430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708" y="2035477"/>
            <a:ext cx="36195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09" y="2758774"/>
            <a:ext cx="13437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45" y="2740098"/>
            <a:ext cx="216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747" y="3651853"/>
            <a:ext cx="16192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696" y="4198774"/>
            <a:ext cx="3040006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33" y="5743892"/>
            <a:ext cx="365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550881"/>
            <a:ext cx="3048000" cy="84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 descr="http://www.naukaran.com/img/logo-contact-2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88" y="5267642"/>
            <a:ext cx="1251585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http://www.nalvest.ru/bitrix/templates/%5bru%5dnalvest/images/nv.gif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7" y="1027568"/>
            <a:ext cx="171380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37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6083" name="Picture 3" descr="фон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258888" y="1016000"/>
            <a:ext cx="7165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rgbClr val="800000"/>
                </a:solidFill>
                <a:latin typeface="Arial" charset="0"/>
              </a:rPr>
              <a:t>ШИРОКАЯ ПОДБОРКА АССОРТИМЕНТА</a:t>
            </a:r>
            <a:endParaRPr lang="ru-RU" altLang="ru-RU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949" y="1484784"/>
            <a:ext cx="8856663" cy="48013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/>
              <a:t>Базы данных </a:t>
            </a:r>
            <a:r>
              <a:rPr lang="en-US" dirty="0"/>
              <a:t>East View </a:t>
            </a:r>
            <a:r>
              <a:rPr lang="ru-RU" dirty="0"/>
              <a:t>содержат более 700 изданий из России и стран СНГ, включающие в себя важнейшие периодические издания по общественным и гуманитарным наукам, медицине и здравоохранению, центральную и региональную прессу, статистические издания Федеральной службы государственной статистики РФ и Межгосударственного статистического комитета СНГ, материалы по вопросам обороны и безопасности, новостные ленты, а также многое другое</a:t>
            </a:r>
            <a:r>
              <a:rPr lang="ru-RU" dirty="0" smtClean="0"/>
              <a:t>.</a:t>
            </a:r>
            <a:endParaRPr lang="en-US" dirty="0" smtClean="0"/>
          </a:p>
          <a:p>
            <a:pPr algn="ctr">
              <a:defRPr/>
            </a:pPr>
            <a:endParaRPr lang="ru-RU" b="1" dirty="0" smtClean="0"/>
          </a:p>
          <a:p>
            <a:pPr algn="ctr">
              <a:defRPr/>
            </a:pPr>
            <a:r>
              <a:rPr lang="ru-RU" b="1" dirty="0" smtClean="0"/>
              <a:t>ПРИМЕРЫ ТЕМАТИЧЕСКИХ КОЛЛЕКЦИЙ</a:t>
            </a:r>
            <a:endParaRPr lang="en-US" b="1" dirty="0"/>
          </a:p>
          <a:p>
            <a:pPr algn="just">
              <a:defRPr/>
            </a:pPr>
            <a:r>
              <a:rPr lang="ru-RU" dirty="0" smtClean="0"/>
              <a:t>- </a:t>
            </a:r>
            <a:r>
              <a:rPr lang="en-US" dirty="0" smtClean="0"/>
              <a:t>   </a:t>
            </a:r>
            <a:r>
              <a:rPr lang="en-US" b="1" dirty="0" smtClean="0"/>
              <a:t>UDB-EDU</a:t>
            </a:r>
            <a:r>
              <a:rPr lang="en-US" dirty="0" smtClean="0"/>
              <a:t>   </a:t>
            </a:r>
            <a:r>
              <a:rPr lang="ru-RU" dirty="0" smtClean="0"/>
              <a:t>       База данных  Издания </a:t>
            </a:r>
            <a:r>
              <a:rPr lang="ru-RU" dirty="0"/>
              <a:t>по общественным и гуманитарным наукам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b="1" dirty="0" smtClean="0"/>
              <a:t>UDB-COM</a:t>
            </a:r>
            <a:r>
              <a:rPr lang="en-US" dirty="0" smtClean="0"/>
              <a:t>  </a:t>
            </a:r>
            <a:r>
              <a:rPr lang="ru-RU" dirty="0" smtClean="0"/>
              <a:t>       База </a:t>
            </a:r>
            <a:r>
              <a:rPr lang="ru-RU" dirty="0"/>
              <a:t>данных Центральная пресса России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b="1" dirty="0"/>
              <a:t>UDB-STAT</a:t>
            </a:r>
            <a:r>
              <a:rPr lang="ru-RU" dirty="0"/>
              <a:t> </a:t>
            </a:r>
            <a:r>
              <a:rPr lang="en-US" dirty="0"/>
              <a:t>  </a:t>
            </a:r>
            <a:r>
              <a:rPr lang="ru-RU" dirty="0" smtClean="0"/>
              <a:t>       База </a:t>
            </a:r>
            <a:r>
              <a:rPr lang="ru-RU" dirty="0"/>
              <a:t>данных Статистические издания России и стран СНГ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b="1" dirty="0"/>
              <a:t>UDB-ECO</a:t>
            </a:r>
            <a:r>
              <a:rPr lang="en-US" dirty="0"/>
              <a:t>   </a:t>
            </a:r>
            <a:r>
              <a:rPr lang="ru-RU" dirty="0"/>
              <a:t> </a:t>
            </a:r>
            <a:r>
              <a:rPr lang="ru-RU" dirty="0" smtClean="0"/>
              <a:t>       База </a:t>
            </a:r>
            <a:r>
              <a:rPr lang="ru-RU" dirty="0"/>
              <a:t>данных изданий по экономике и </a:t>
            </a:r>
            <a:r>
              <a:rPr lang="ru-RU" dirty="0" smtClean="0"/>
              <a:t>финансам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b="1" dirty="0" smtClean="0"/>
              <a:t>UDB-ECO+  </a:t>
            </a:r>
            <a:r>
              <a:rPr lang="ru-RU" b="1" dirty="0" smtClean="0"/>
              <a:t>       </a:t>
            </a:r>
            <a:r>
              <a:rPr lang="ru-RU" dirty="0" smtClean="0"/>
              <a:t>База </a:t>
            </a:r>
            <a:r>
              <a:rPr lang="ru-RU" dirty="0"/>
              <a:t>данных изданий по экономике и предпринимательству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b="1" dirty="0" smtClean="0"/>
              <a:t>UDB-IT </a:t>
            </a:r>
            <a:r>
              <a:rPr lang="ru-RU" b="1" dirty="0" smtClean="0"/>
              <a:t>              </a:t>
            </a:r>
            <a:r>
              <a:rPr lang="ru-RU" dirty="0" smtClean="0"/>
              <a:t>База </a:t>
            </a:r>
            <a:r>
              <a:rPr lang="ru-RU" dirty="0"/>
              <a:t>данных изданий по информационным </a:t>
            </a:r>
            <a:r>
              <a:rPr lang="ru-RU" dirty="0" smtClean="0"/>
              <a:t>технологиям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b="1" dirty="0" smtClean="0"/>
              <a:t>UDB-LAW</a:t>
            </a:r>
            <a:r>
              <a:rPr lang="en-US" dirty="0" smtClean="0"/>
              <a:t> </a:t>
            </a:r>
            <a:r>
              <a:rPr lang="ru-RU" dirty="0"/>
              <a:t> </a:t>
            </a:r>
            <a:r>
              <a:rPr lang="ru-RU" dirty="0" smtClean="0"/>
              <a:t>        База данных изданий по юриспруденции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b="1" dirty="0" smtClean="0"/>
              <a:t>UDB-HR</a:t>
            </a:r>
            <a:r>
              <a:rPr lang="en-US" dirty="0" smtClean="0"/>
              <a:t>      </a:t>
            </a:r>
            <a:r>
              <a:rPr lang="ru-RU" dirty="0" smtClean="0"/>
              <a:t>       База данных изданий по управлению персоналом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b="1" dirty="0" smtClean="0"/>
              <a:t>UDB-MED-RUS</a:t>
            </a:r>
            <a:r>
              <a:rPr lang="en-US" dirty="0" smtClean="0"/>
              <a:t> </a:t>
            </a:r>
            <a:r>
              <a:rPr lang="ru-RU" dirty="0" smtClean="0"/>
              <a:t>База данных Журналы </a:t>
            </a:r>
            <a:r>
              <a:rPr lang="ru-RU" dirty="0"/>
              <a:t>России по медицине и </a:t>
            </a:r>
            <a:r>
              <a:rPr lang="ru-RU" dirty="0" smtClean="0"/>
              <a:t>здравоохранению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48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3447</TotalTime>
  <Words>3090</Words>
  <Application>Microsoft Office PowerPoint</Application>
  <PresentationFormat>Экран (4:3)</PresentationFormat>
  <Paragraphs>1204</Paragraphs>
  <Slides>31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Тема Office</vt:lpstr>
      <vt:lpstr>Оформление по умолчанию</vt:lpstr>
      <vt:lpstr>1_Тема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Ушанов Дмитрий</dc:creator>
  <cp:lastModifiedBy>user</cp:lastModifiedBy>
  <cp:revision>138</cp:revision>
  <dcterms:created xsi:type="dcterms:W3CDTF">2013-03-14T08:08:27Z</dcterms:created>
  <dcterms:modified xsi:type="dcterms:W3CDTF">2017-10-23T21:25:59Z</dcterms:modified>
</cp:coreProperties>
</file>