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3"/>
  </p:notesMasterIdLst>
  <p:sldIdLst>
    <p:sldId id="333" r:id="rId2"/>
    <p:sldId id="332" r:id="rId3"/>
    <p:sldId id="291" r:id="rId4"/>
    <p:sldId id="323" r:id="rId5"/>
    <p:sldId id="305" r:id="rId6"/>
    <p:sldId id="325" r:id="rId7"/>
    <p:sldId id="326" r:id="rId8"/>
    <p:sldId id="335" r:id="rId9"/>
    <p:sldId id="327" r:id="rId10"/>
    <p:sldId id="328" r:id="rId11"/>
    <p:sldId id="331" r:id="rId12"/>
    <p:sldId id="329" r:id="rId13"/>
    <p:sldId id="306" r:id="rId14"/>
    <p:sldId id="330" r:id="rId15"/>
    <p:sldId id="314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F81BD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88510" autoAdjust="0"/>
  </p:normalViewPr>
  <p:slideViewPr>
    <p:cSldViewPr>
      <p:cViewPr varScale="1">
        <p:scale>
          <a:sx n="66" d="100"/>
          <a:sy n="66" d="100"/>
        </p:scale>
        <p:origin x="13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4D8FF-87EC-4C60-8848-D0224C5B45D6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D170D-CC88-4A65-A0C7-600B304E61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8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D170D-CC88-4A65-A0C7-600B304E61C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2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91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02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855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8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2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37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0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9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71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8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05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13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oleynik@cbs-group.ru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hyperlink" Target="mailto:info@rst-invent.ru?subject=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hyperlink" Target="http://www.rst-invent.ru/" TargetMode="External"/><Relationship Id="rId4" Type="http://schemas.openxmlformats.org/officeDocument/2006/relationships/hyperlink" Target="http://www.rst-invent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892480" cy="4700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" y="5032968"/>
            <a:ext cx="9073008" cy="131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28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ЧИТАЛЬНЫЙ ЗАЛ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/>
          <a:stretch/>
        </p:blipFill>
        <p:spPr>
          <a:xfrm>
            <a:off x="467544" y="980728"/>
            <a:ext cx="8208912" cy="4907880"/>
          </a:xfrm>
          <a:prstGeom prst="rect">
            <a:avLst/>
          </a:prstGeom>
        </p:spPr>
      </p:pic>
      <p:pic>
        <p:nvPicPr>
          <p:cNvPr id="4" name="Picture 2" descr="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7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28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Инструменты для коллективной работы</a:t>
            </a:r>
            <a:endParaRPr lang="ru-RU" sz="3200" b="1" dirty="0"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77341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Интерактивная кафедра предназначена в первую очередь для совместной работы читателей – сообща они могут создавать или редактировать один и тот же документ, делать заметки, создавать презентации и т.д. При этом работа в буквальном смысле «плечом к плечу» заряжает участников процесса дополнительной энергией и стимулирует их творческие способности.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75" y="836713"/>
            <a:ext cx="3344890" cy="2522026"/>
          </a:xfrm>
          <a:prstGeom prst="rect">
            <a:avLst/>
          </a:prstGeom>
        </p:spPr>
      </p:pic>
      <p:pic>
        <p:nvPicPr>
          <p:cNvPr id="8" name="Рисунок 7" descr="image2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66375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4771256" y="3520921"/>
            <a:ext cx="42652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использовании маркерной доски SMART </a:t>
            </a:r>
            <a:r>
              <a:rPr lang="ru-RU" dirty="0" err="1"/>
              <a:t>kapp</a:t>
            </a:r>
            <a:r>
              <a:rPr lang="ru-RU" dirty="0"/>
              <a:t> </a:t>
            </a:r>
            <a:r>
              <a:rPr lang="ru-RU" dirty="0" err="1"/>
              <a:t>iQ</a:t>
            </a:r>
            <a:r>
              <a:rPr lang="ru-RU" dirty="0"/>
              <a:t> докладчик одним кликом по иконке на экране все записи с экрана сохраняет на USB-носителе в PDF-файле. Отсканировав QR-код, расположенный на экране, с помощью </a:t>
            </a:r>
            <a:r>
              <a:rPr lang="ru-RU" dirty="0" err="1"/>
              <a:t>iPhone</a:t>
            </a:r>
            <a:r>
              <a:rPr lang="ru-RU" dirty="0"/>
              <a:t>, </a:t>
            </a:r>
            <a:r>
              <a:rPr lang="ru-RU" dirty="0" err="1"/>
              <a:t>iPad</a:t>
            </a:r>
            <a:r>
              <a:rPr lang="ru-RU" dirty="0"/>
              <a:t> или </a:t>
            </a:r>
            <a:r>
              <a:rPr lang="ru-RU" dirty="0" err="1"/>
              <a:t>Android</a:t>
            </a:r>
            <a:r>
              <a:rPr lang="ru-RU" dirty="0"/>
              <a:t>-устройства, можно пригласить до 250 человек к просмотру своих записей в режиме реального времени и совместной работе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" name="Picture 2" descr="Безымянны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5" y="296361"/>
            <a:ext cx="82159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Читальный зал и </a:t>
            </a:r>
            <a:r>
              <a:rPr lang="ru-RU" sz="1400" dirty="0" err="1"/>
              <a:t>коворкинг</a:t>
            </a:r>
            <a:r>
              <a:rPr lang="ru-RU" sz="1400" dirty="0"/>
              <a:t>-зона могут </a:t>
            </a:r>
            <a:r>
              <a:rPr lang="ru-RU" sz="1400" dirty="0" err="1"/>
              <a:t>взаимозаменять</a:t>
            </a:r>
            <a:r>
              <a:rPr lang="ru-RU" sz="1400" dirty="0"/>
              <a:t> и дополнять друг друга, иметь трансформируемое пространство за счет мобильной мебели, оборудованы местами для работы с цифровым и бумажным форматом.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"/>
          <a:stretch/>
        </p:blipFill>
        <p:spPr bwMode="auto">
          <a:xfrm>
            <a:off x="539552" y="1146583"/>
            <a:ext cx="4453102" cy="23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7680" y="4064898"/>
            <a:ext cx="24532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Наличие экрана и проектора позволяет проводить круглые столы и видео-конференции. Столы с перегородками и удобные кресла для индивидуальной работы располагаются вдоль окон.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54" y="3722888"/>
            <a:ext cx="3309538" cy="228445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1"/>
          <a:stretch/>
        </p:blipFill>
        <p:spPr>
          <a:xfrm>
            <a:off x="6513455" y="3707730"/>
            <a:ext cx="2149996" cy="22996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65" y="1146583"/>
            <a:ext cx="3567185" cy="237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6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969" y="733853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Представлена компьютерными боксами и столами, шкафами для хранения носителей мультимедийного контента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ЗОНА МУЛЬТИМЕДИА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3" b="6148"/>
          <a:stretch/>
        </p:blipFill>
        <p:spPr>
          <a:xfrm>
            <a:off x="558501" y="1349232"/>
            <a:ext cx="2050479" cy="2441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19" y="1340768"/>
            <a:ext cx="1746177" cy="2450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11" y="1340768"/>
            <a:ext cx="3677319" cy="2450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810"/>
          <a:stretch/>
        </p:blipFill>
        <p:spPr>
          <a:xfrm>
            <a:off x="4807717" y="3975100"/>
            <a:ext cx="3628106" cy="2197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4059"/>
          <a:stretch/>
        </p:blipFill>
        <p:spPr>
          <a:xfrm>
            <a:off x="558501" y="4028960"/>
            <a:ext cx="3961944" cy="2143240"/>
          </a:xfrm>
          <a:prstGeom prst="rect">
            <a:avLst/>
          </a:prstGeom>
        </p:spPr>
      </p:pic>
      <p:pic>
        <p:nvPicPr>
          <p:cNvPr id="11" name="Picture 2" descr="Безымянны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9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0529"/>
            <a:ext cx="3456384" cy="26060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39952" y="57444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Кабины со встроенным мультимедийным оборудованием устраняют необходимость выделять отдельное помещение, к примеру, под видеозал. Посмотреть любимые фильмы, передачи, почитать книги, поработать с графическими материалами, послушать музыку возможно в таких кабинах.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08920"/>
            <a:ext cx="2376264" cy="31505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525" y="376707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креслах со встроенном мультимедийным оборудованием удобно </a:t>
            </a:r>
            <a:r>
              <a:rPr lang="ru-RU" dirty="0"/>
              <a:t>не только читать, но и отдыхать. Кресла создают иллюзию «маленького мирка</a:t>
            </a:r>
            <a:r>
              <a:rPr lang="ru-RU" dirty="0" smtClean="0"/>
              <a:t>», </a:t>
            </a:r>
            <a:r>
              <a:rPr lang="ru-RU" dirty="0"/>
              <a:t>в котором </a:t>
            </a:r>
            <a:r>
              <a:rPr lang="ru-RU" dirty="0" smtClean="0"/>
              <a:t>посетитель </a:t>
            </a:r>
            <a:r>
              <a:rPr lang="ru-RU" dirty="0"/>
              <a:t>получает полное уединение в общем большом </a:t>
            </a:r>
            <a:r>
              <a:rPr lang="ru-RU" dirty="0" smtClean="0"/>
              <a:t>зале или в любом месте вуза. </a:t>
            </a:r>
            <a:endParaRPr lang="ru-RU" dirty="0"/>
          </a:p>
        </p:txBody>
      </p:sp>
      <p:pic>
        <p:nvPicPr>
          <p:cNvPr id="10" name="Picture 2" descr="Безымянны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08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7" y="57530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mbria" pitchFamily="18" charset="0"/>
              </a:rPr>
              <a:t>СПАСИБО ЗА ВНИМАНИЕ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33057" y="3540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/>
            </a:r>
            <a:br>
              <a:rPr lang="ru-RU" alt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</a:br>
            <a:endParaRPr lang="ru-RU" altLang="ru-RU" dirty="0">
              <a:solidFill>
                <a:schemeClr val="tx1">
                  <a:lumMod val="50000"/>
                  <a:lumOff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26" name="Picture 2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24080"/>
            <a:ext cx="399234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212976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Сергей Мармоленко,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менеджер по развитию бизнеса,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e-mail: </a:t>
            </a: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SMarmolenko@cbs-group.ru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123181, г. Москва, ул. Исаковского, д. 33/3.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344007, г. Ростов-на-Дону, пер. Соляной спуск, д. 8-10, оф. 34.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Телефон/Факс: +7 (495) 234-68-51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Мобильный: +7 (9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61) 432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11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00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5487" y="1263086"/>
            <a:ext cx="8418513" cy="1782352"/>
          </a:xfrm>
          <a:prstGeom prst="rect">
            <a:avLst/>
          </a:prstGeom>
          <a:solidFill>
            <a:srgbClr val="DDDDDD">
              <a:alpha val="4346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4" name="Shape 14"/>
          <p:cNvSpPr/>
          <p:nvPr/>
        </p:nvSpPr>
        <p:spPr>
          <a:xfrm>
            <a:off x="1002241" y="289042"/>
            <a:ext cx="5070906" cy="538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sz="3500" b="1" dirty="0">
                <a:latin typeface="Arial Narrow" panose="020B0606020202030204" pitchFamily="34" charset="0"/>
              </a:rPr>
              <a:t>О </a:t>
            </a:r>
            <a:r>
              <a:rPr sz="3500" b="1" dirty="0" err="1" smtClean="0">
                <a:latin typeface="Arial Narrow" panose="020B0606020202030204" pitchFamily="34" charset="0"/>
              </a:rPr>
              <a:t>компании</a:t>
            </a:r>
            <a:r>
              <a:rPr lang="ru-RU" sz="3500" b="1" dirty="0" smtClean="0">
                <a:latin typeface="Arial Narrow" panose="020B0606020202030204" pitchFamily="34" charset="0"/>
              </a:rPr>
              <a:t> «РСТ-</a:t>
            </a:r>
            <a:r>
              <a:rPr lang="ru-RU" sz="3500" b="1" dirty="0" err="1" smtClean="0">
                <a:latin typeface="Arial Narrow" panose="020B0606020202030204" pitchFamily="34" charset="0"/>
              </a:rPr>
              <a:t>Инвент</a:t>
            </a:r>
            <a:r>
              <a:rPr lang="ru-RU" sz="3500" b="1" dirty="0" smtClean="0">
                <a:latin typeface="Arial Narrow" panose="020B0606020202030204" pitchFamily="34" charset="0"/>
              </a:rPr>
              <a:t>»</a:t>
            </a:r>
            <a:endParaRPr sz="3500" b="1" dirty="0">
              <a:latin typeface="Arial Narrow" panose="020B0606020202030204" pitchFamily="34" charset="0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1043450" y="1645522"/>
            <a:ext cx="435643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l"/>
            <a:r>
              <a:rPr sz="1600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РСТ</a:t>
            </a:r>
            <a:r>
              <a:rPr lang="ru-RU" sz="1600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-</a:t>
            </a:r>
            <a:r>
              <a:rPr sz="1600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Инвент</a:t>
            </a:r>
            <a:r>
              <a:rPr sz="1600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600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- </a:t>
            </a:r>
            <a:r>
              <a:rPr sz="1600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отечественный</a:t>
            </a:r>
            <a:r>
              <a:rPr sz="1600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600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производитель</a:t>
            </a:r>
            <a:r>
              <a:rPr sz="1600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RFID-</a:t>
            </a:r>
            <a:r>
              <a:rPr sz="1600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меток</a:t>
            </a:r>
            <a:r>
              <a:rPr sz="1600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, </a:t>
            </a:r>
            <a:r>
              <a:rPr sz="1600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оборудования</a:t>
            </a:r>
            <a:r>
              <a:rPr sz="1600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и </a:t>
            </a:r>
            <a:r>
              <a:rPr sz="1600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программного</a:t>
            </a:r>
            <a:r>
              <a:rPr sz="1600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600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обеспечения</a:t>
            </a:r>
            <a:r>
              <a:rPr sz="1600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.</a:t>
            </a:r>
          </a:p>
        </p:txBody>
      </p:sp>
      <p:sp>
        <p:nvSpPr>
          <p:cNvPr id="17" name="Shape 17"/>
          <p:cNvSpPr/>
          <p:nvPr/>
        </p:nvSpPr>
        <p:spPr>
          <a:xfrm>
            <a:off x="5633144" y="1285152"/>
            <a:ext cx="3488665" cy="173821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1897547" y="3688088"/>
            <a:ext cx="681538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ru-RU"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350+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RFID-</a:t>
            </a:r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проектов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lang="ru-RU"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для частного бизнеса и </a:t>
            </a:r>
            <a:r>
              <a:rPr lang="ru-RU"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по госзаказу. </a:t>
            </a:r>
            <a:r>
              <a:rPr lang="ru-RU"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На </a:t>
            </a:r>
            <a:r>
              <a:rPr lang="ru-RU"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рынке с 2005 года. </a:t>
            </a:r>
            <a:endParaRPr sz="1500" b="1" dirty="0"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1897547" y="4708636"/>
            <a:ext cx="264823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Собственный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завод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по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производству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RFID-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меток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и </a:t>
            </a:r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оборудования</a:t>
            </a:r>
            <a:r>
              <a:rPr lang="ru-RU"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в</a:t>
            </a:r>
            <a:r>
              <a:rPr lang="ru-RU"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 </a:t>
            </a:r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Всеволожск</a:t>
            </a:r>
            <a:r>
              <a:rPr lang="ru-RU"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е,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Ленинградской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обл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. </a:t>
            </a:r>
            <a:endParaRPr sz="1500" b="1" dirty="0"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5562024" y="4708635"/>
            <a:ext cx="3077298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Полный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цикл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компетенций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в 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RFID: </a:t>
            </a:r>
            <a:endParaRPr lang="ru-RU" sz="1500" b="1" dirty="0" smtClean="0"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  <a:p>
            <a:pPr lvl="0" algn="l"/>
            <a:r>
              <a:rPr sz="1500" b="1" dirty="0" err="1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от</a:t>
            </a:r>
            <a:r>
              <a:rPr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разработки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элементной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базы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sz="1500" b="1" dirty="0" err="1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до</a:t>
            </a:r>
            <a:r>
              <a:rPr sz="1500" b="1" dirty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lang="ru-RU" sz="1500" b="1" dirty="0" smtClean="0"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внедрения и обслуживания готовых решений.</a:t>
            </a:r>
            <a:endParaRPr sz="1500" b="1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3956" y="4967942"/>
            <a:ext cx="633655" cy="497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5839" y="4889797"/>
            <a:ext cx="566184" cy="653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4734" y="3571064"/>
            <a:ext cx="648394" cy="557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.jpg"/>
          <p:cNvPicPr/>
          <p:nvPr/>
        </p:nvPicPr>
        <p:blipFill>
          <a:blip r:embed="rId5">
            <a:extLst/>
          </a:blip>
          <a:srcRect t="10827" r="3549" b="9065"/>
          <a:stretch>
            <a:fillRect/>
          </a:stretch>
        </p:blipFill>
        <p:spPr>
          <a:xfrm>
            <a:off x="6003672" y="1860523"/>
            <a:ext cx="1353129" cy="653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Sistematix_113.jpg" descr="http://www.topsbi.ru/images/Sistematix_113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85554" y="1763393"/>
            <a:ext cx="929392" cy="8221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7096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706073" y="1223032"/>
            <a:ext cx="8433477" cy="2271184"/>
          </a:xfrm>
          <a:prstGeom prst="rect">
            <a:avLst/>
          </a:prstGeom>
          <a:solidFill>
            <a:srgbClr val="DDDDDD">
              <a:alpha val="4346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47" name="Shape 47"/>
          <p:cNvSpPr/>
          <p:nvPr/>
        </p:nvSpPr>
        <p:spPr>
          <a:xfrm>
            <a:off x="1069975" y="277999"/>
            <a:ext cx="4464050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49580">
              <a:spcBef>
                <a:spcPts val="1000"/>
              </a:spcBef>
            </a:pPr>
            <a:r>
              <a:rPr sz="3500" b="1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 </a:t>
            </a:r>
            <a:r>
              <a:rPr sz="3500" b="1"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технологии</a:t>
            </a:r>
            <a:r>
              <a:rPr sz="3500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</a:p>
        </p:txBody>
      </p:sp>
      <p:sp>
        <p:nvSpPr>
          <p:cNvPr id="48" name="Shape 48"/>
          <p:cNvSpPr/>
          <p:nvPr/>
        </p:nvSpPr>
        <p:spPr>
          <a:xfrm>
            <a:off x="8461375" y="6237287"/>
            <a:ext cx="71913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9" name="Shape 49"/>
          <p:cNvSpPr/>
          <p:nvPr/>
        </p:nvSpPr>
        <p:spPr>
          <a:xfrm>
            <a:off x="1123252" y="1625738"/>
            <a:ext cx="7184900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49580">
              <a:spcBef>
                <a:spcPts val="1000"/>
              </a:spcBef>
            </a:pPr>
            <a:r>
              <a:rPr lang="ru-RU" sz="1500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RFID (</a:t>
            </a:r>
            <a:r>
              <a:rPr lang="ru-RU" sz="1500"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Radio</a:t>
            </a:r>
            <a:r>
              <a:rPr lang="ru-RU" sz="1500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lang="ru-RU" sz="1500"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Frequency</a:t>
            </a:r>
            <a:r>
              <a:rPr lang="ru-RU" sz="1500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r>
              <a:rPr lang="ru-RU" sz="1500"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Identification</a:t>
            </a:r>
            <a:r>
              <a:rPr lang="ru-RU" sz="1500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— радиочастотная идентификация) – технология автоматической идентификации и учета объектов. </a:t>
            </a:r>
          </a:p>
          <a:p>
            <a:pPr lvl="0" defTabSz="449580">
              <a:spcBef>
                <a:spcPts val="1000"/>
              </a:spcBef>
            </a:pPr>
            <a:r>
              <a:rPr lang="ru-RU" sz="1500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Типовая RFID-система состоит из 3-х базовых компонентов: </a:t>
            </a:r>
            <a:r>
              <a:rPr lang="ru-RU" sz="1500" b="1"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RFID-меток, считывающего оборудования и программного обеспечения.</a:t>
            </a:r>
          </a:p>
        </p:txBody>
      </p:sp>
      <p:sp>
        <p:nvSpPr>
          <p:cNvPr id="52" name="Shape 52"/>
          <p:cNvSpPr/>
          <p:nvPr/>
        </p:nvSpPr>
        <p:spPr>
          <a:xfrm>
            <a:off x="1232890" y="5590789"/>
            <a:ext cx="137382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49580">
              <a:spcBef>
                <a:spcPts val="1000"/>
              </a:spcBef>
              <a:defRPr sz="21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100" b="1" dirty="0">
                <a:uFill>
                  <a:solidFill/>
                </a:uFill>
                <a:latin typeface="Arial Narrow" panose="020B0606020202030204" pitchFamily="34" charset="0"/>
              </a:rPr>
              <a:t>RFID-</a:t>
            </a:r>
            <a:r>
              <a:rPr sz="2100" b="1" dirty="0" err="1">
                <a:uFill>
                  <a:solidFill/>
                </a:uFill>
                <a:latin typeface="Arial Narrow" panose="020B0606020202030204" pitchFamily="34" charset="0"/>
              </a:rPr>
              <a:t>метка</a:t>
            </a:r>
            <a:endParaRPr sz="21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4011297" y="5590789"/>
            <a:ext cx="1704585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49580">
              <a:lnSpc>
                <a:spcPct val="80000"/>
              </a:lnSpc>
              <a:spcBef>
                <a:spcPts val="900"/>
              </a:spcBef>
              <a:defRPr sz="21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100" b="1" dirty="0" err="1">
                <a:uFill>
                  <a:solidFill/>
                </a:uFill>
                <a:latin typeface="Arial Narrow" panose="020B0606020202030204" pitchFamily="34" charset="0"/>
              </a:rPr>
              <a:t>Считывающее</a:t>
            </a:r>
            <a:r>
              <a:rPr sz="2100" b="1" dirty="0">
                <a:uFill>
                  <a:solidFill/>
                </a:uFill>
                <a:latin typeface="Arial Narrow" panose="020B0606020202030204" pitchFamily="34" charset="0"/>
              </a:rPr>
              <a:t> </a:t>
            </a:r>
            <a:r>
              <a:rPr sz="2100" b="1" dirty="0" err="1">
                <a:uFill>
                  <a:solidFill/>
                </a:uFill>
                <a:latin typeface="Arial Narrow" panose="020B0606020202030204" pitchFamily="34" charset="0"/>
              </a:rPr>
              <a:t>оборудование</a:t>
            </a:r>
            <a:endParaRPr sz="21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7067894" y="5590789"/>
            <a:ext cx="1624879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49580">
              <a:lnSpc>
                <a:spcPct val="80000"/>
              </a:lnSpc>
              <a:spcBef>
                <a:spcPts val="900"/>
              </a:spcBef>
              <a:defRPr sz="21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100" b="1" dirty="0" err="1">
                <a:uFill>
                  <a:solidFill/>
                </a:uFill>
                <a:latin typeface="Arial Narrow" panose="020B0606020202030204" pitchFamily="34" charset="0"/>
              </a:rPr>
              <a:t>Программное</a:t>
            </a:r>
            <a:r>
              <a:rPr sz="2100" b="1" dirty="0">
                <a:uFill>
                  <a:solidFill/>
                </a:uFill>
                <a:latin typeface="Arial Narrow" panose="020B0606020202030204" pitchFamily="34" charset="0"/>
              </a:rPr>
              <a:t> </a:t>
            </a:r>
            <a:r>
              <a:rPr sz="2100" b="1" dirty="0" err="1">
                <a:uFill>
                  <a:solidFill/>
                </a:uFill>
                <a:latin typeface="Arial Narrow" panose="020B0606020202030204" pitchFamily="34" charset="0"/>
              </a:rPr>
              <a:t>обеспечение</a:t>
            </a:r>
            <a:endParaRPr sz="21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pic>
        <p:nvPicPr>
          <p:cNvPr id="5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7860" y="4417540"/>
            <a:ext cx="274948" cy="4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5427" y="4392140"/>
            <a:ext cx="274948" cy="4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G:\Схемы библиотек\t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896938"/>
            <a:ext cx="1513542" cy="15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Схемы библиотек\impin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50" y="3886201"/>
            <a:ext cx="1614432" cy="16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Схемы библиотек\p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187" y="3898025"/>
            <a:ext cx="1587586" cy="158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41052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711761" y="1263086"/>
            <a:ext cx="8427789" cy="5619784"/>
          </a:xfrm>
          <a:prstGeom prst="rect">
            <a:avLst/>
          </a:prstGeom>
          <a:solidFill>
            <a:srgbClr val="DDDDDD">
              <a:alpha val="4346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2" name="Shape 32"/>
          <p:cNvSpPr/>
          <p:nvPr/>
        </p:nvSpPr>
        <p:spPr>
          <a:xfrm>
            <a:off x="1090073" y="2160833"/>
            <a:ext cx="463518" cy="463518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092761" y="3047606"/>
            <a:ext cx="463517" cy="463518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4" name="Shape 34"/>
          <p:cNvSpPr/>
          <p:nvPr/>
        </p:nvSpPr>
        <p:spPr>
          <a:xfrm>
            <a:off x="1099426" y="3909799"/>
            <a:ext cx="463518" cy="463518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5" name="Shape 35"/>
          <p:cNvSpPr/>
          <p:nvPr/>
        </p:nvSpPr>
        <p:spPr>
          <a:xfrm>
            <a:off x="1090073" y="4770848"/>
            <a:ext cx="463518" cy="463518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3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26" y="4044986"/>
            <a:ext cx="193144" cy="193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5233" y="4865123"/>
            <a:ext cx="235710" cy="242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8103" y="3168362"/>
            <a:ext cx="246165" cy="242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4092" y="2280633"/>
            <a:ext cx="181215" cy="2174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910080" y="2207927"/>
            <a:ext cx="6197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Привлекательная стоимость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RFID-</a:t>
            </a: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меток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 и оборудования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0080" y="3104850"/>
            <a:ext cx="6756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Производство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RFID-</a:t>
            </a: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меток различных размеров и форм-факторов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0080" y="3956893"/>
            <a:ext cx="6756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Разработка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 </a:t>
            </a:r>
            <a:r>
              <a:rPr kumimoji="0" lang="en-US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RFID-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решений под ключ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0080" y="4817942"/>
            <a:ext cx="6756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Техподдержка</a:t>
            </a:r>
            <a:r>
              <a:rPr kumimoji="0" lang="ru-RU" sz="18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Narrow" panose="020B0606020202030204" pitchFamily="34" charset="0"/>
                <a:sym typeface="Calibri"/>
              </a:rPr>
              <a:t> и сервис на всех стадиях проекта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Calibri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1002241" y="289042"/>
            <a:ext cx="7891388" cy="538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lang="ru-RU" sz="3500" b="1" dirty="0" smtClean="0">
                <a:latin typeface="Arial Narrow" panose="020B0606020202030204" pitchFamily="34" charset="0"/>
              </a:rPr>
              <a:t>Преимущества РСТ-</a:t>
            </a:r>
            <a:r>
              <a:rPr lang="ru-RU" sz="3500" b="1" dirty="0" err="1" smtClean="0">
                <a:latin typeface="Arial Narrow" panose="020B0606020202030204" pitchFamily="34" charset="0"/>
              </a:rPr>
              <a:t>Инвент</a:t>
            </a:r>
            <a:endParaRPr sz="35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19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069975" y="277999"/>
            <a:ext cx="4464050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defTabSz="449580">
              <a:spcBef>
                <a:spcPts val="1000"/>
              </a:spcBef>
            </a:pPr>
            <a:r>
              <a:rPr lang="en-US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RFID </a:t>
            </a: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в библиотеке</a:t>
            </a:r>
            <a:endParaRPr sz="3500" dirty="0">
              <a:uFill>
                <a:solidFill/>
              </a:uFill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8461375" y="6237287"/>
            <a:ext cx="71913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2206" y="1234071"/>
            <a:ext cx="455771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1400" dirty="0">
                <a:latin typeface="Arial Narrow" panose="020B0606020202030204" pitchFamily="34" charset="0"/>
              </a:rPr>
              <a:t>Создание </a:t>
            </a:r>
            <a:r>
              <a:rPr lang="en-US" sz="1400" dirty="0">
                <a:latin typeface="Arial Narrow" panose="020B0606020202030204" pitchFamily="34" charset="0"/>
              </a:rPr>
              <a:t>RFID</a:t>
            </a:r>
            <a:r>
              <a:rPr lang="ru-RU" sz="1400" dirty="0">
                <a:latin typeface="Arial Narrow" panose="020B0606020202030204" pitchFamily="34" charset="0"/>
              </a:rPr>
              <a:t>-системы в библиотеке </a:t>
            </a:r>
            <a:r>
              <a:rPr lang="ru-RU" sz="1400" dirty="0" smtClean="0">
                <a:latin typeface="Arial Narrow" panose="020B0606020202030204" pitchFamily="34" charset="0"/>
              </a:rPr>
              <a:t>подразумевает </a:t>
            </a:r>
            <a:r>
              <a:rPr lang="ru-RU" sz="1400" dirty="0">
                <a:latin typeface="Arial Narrow" panose="020B0606020202030204" pitchFamily="34" charset="0"/>
              </a:rPr>
              <a:t>маркировку каждой </a:t>
            </a:r>
            <a:r>
              <a:rPr lang="ru-RU" sz="1400" dirty="0" smtClean="0">
                <a:latin typeface="Arial Narrow" panose="020B0606020202030204" pitchFamily="34" charset="0"/>
              </a:rPr>
              <a:t>книги </a:t>
            </a:r>
            <a:r>
              <a:rPr lang="en-US" sz="1400" dirty="0" smtClean="0">
                <a:latin typeface="Arial Narrow" panose="020B0606020202030204" pitchFamily="34" charset="0"/>
              </a:rPr>
              <a:t>RFID</a:t>
            </a:r>
            <a:r>
              <a:rPr lang="ru-RU" sz="1400" dirty="0" smtClean="0">
                <a:latin typeface="Arial Narrow" panose="020B0606020202030204" pitchFamily="34" charset="0"/>
              </a:rPr>
              <a:t>-меткой. 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400" dirty="0" smtClean="0">
                <a:latin typeface="Arial Narrow" panose="020B0606020202030204" pitchFamily="34" charset="0"/>
              </a:rPr>
              <a:t>Для корректной работы и обеспечения процессов регистрации книг в АИБС и идентификации читателей используется настольный </a:t>
            </a:r>
            <a:r>
              <a:rPr lang="en-US" sz="1400" dirty="0" smtClean="0">
                <a:latin typeface="Arial Narrow" panose="020B0606020202030204" pitchFamily="34" charset="0"/>
              </a:rPr>
              <a:t>RFID</a:t>
            </a:r>
            <a:r>
              <a:rPr lang="ru-RU" sz="1400" dirty="0" smtClean="0">
                <a:latin typeface="Arial Narrow" panose="020B0606020202030204" pitchFamily="34" charset="0"/>
              </a:rPr>
              <a:t>-считыватель. 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50000"/>
              </a:lnSpc>
            </a:pPr>
            <a:endParaRPr lang="ru-RU" sz="1400" dirty="0" smtClean="0">
              <a:latin typeface="Arial Narrow" panose="020B0606020202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400" dirty="0">
                <a:latin typeface="Arial Narrow" panose="020B0606020202030204" pitchFamily="34" charset="0"/>
              </a:rPr>
              <a:t>Для </a:t>
            </a:r>
            <a:r>
              <a:rPr lang="ru-RU" sz="1400" dirty="0" smtClean="0">
                <a:latin typeface="Arial Narrow" panose="020B0606020202030204" pitchFamily="34" charset="0"/>
              </a:rPr>
              <a:t>ускорения процесса </a:t>
            </a:r>
            <a:r>
              <a:rPr lang="ru-RU" sz="1400" dirty="0">
                <a:latin typeface="Arial Narrow" panose="020B0606020202030204" pitchFamily="34" charset="0"/>
              </a:rPr>
              <a:t>идентификации читателей </a:t>
            </a:r>
            <a:r>
              <a:rPr lang="ru-RU" sz="1400" dirty="0" smtClean="0">
                <a:latin typeface="Arial Narrow" panose="020B0606020202030204" pitchFamily="34" charset="0"/>
              </a:rPr>
              <a:t>библиотеки </a:t>
            </a:r>
            <a:r>
              <a:rPr lang="ru-RU" sz="1400" dirty="0">
                <a:latin typeface="Arial Narrow" panose="020B0606020202030204" pitchFamily="34" charset="0"/>
              </a:rPr>
              <a:t>м</a:t>
            </a:r>
            <a:r>
              <a:rPr lang="ru-RU" sz="1400" dirty="0" smtClean="0">
                <a:latin typeface="Arial Narrow" panose="020B0606020202030204" pitchFamily="34" charset="0"/>
              </a:rPr>
              <a:t>ы производим читательские билеты с интегрированной </a:t>
            </a:r>
            <a:r>
              <a:rPr lang="en-US" sz="1400" dirty="0" smtClean="0">
                <a:latin typeface="Arial Narrow" panose="020B0606020202030204" pitchFamily="34" charset="0"/>
              </a:rPr>
              <a:t>RFID</a:t>
            </a:r>
            <a:r>
              <a:rPr lang="ru-RU" sz="1400" dirty="0" smtClean="0">
                <a:latin typeface="Arial Narrow" panose="020B0606020202030204" pitchFamily="34" charset="0"/>
              </a:rPr>
              <a:t>-меткой. </a:t>
            </a:r>
          </a:p>
          <a:p>
            <a:pPr algn="l">
              <a:lnSpc>
                <a:spcPct val="150000"/>
              </a:lnSpc>
            </a:pPr>
            <a:endParaRPr lang="ru-RU" sz="1400" dirty="0">
              <a:latin typeface="Arial Narrow" panose="020B0606020202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u-RU" sz="1400" dirty="0" smtClean="0">
                <a:latin typeface="Arial Narrow" panose="020B0606020202030204" pitchFamily="34" charset="0"/>
              </a:rPr>
              <a:t>Программное обеспечение идет в комплекте с поставляемым оборудованием и легко интегрируется с большинством АИБС</a:t>
            </a:r>
            <a:r>
              <a:rPr lang="en-US" sz="1400" dirty="0" smtClean="0">
                <a:latin typeface="Arial Narrow" panose="020B0606020202030204" pitchFamily="34" charset="0"/>
              </a:rPr>
              <a:t>: Mark SQL</a:t>
            </a:r>
            <a:r>
              <a:rPr lang="ru-RU" sz="1400" dirty="0" smtClean="0">
                <a:latin typeface="Arial Narrow" panose="020B0606020202030204" pitchFamily="34" charset="0"/>
              </a:rPr>
              <a:t>, </a:t>
            </a:r>
            <a:r>
              <a:rPr lang="en-US" sz="1400" dirty="0" err="1" smtClean="0">
                <a:latin typeface="Arial Narrow" panose="020B0606020202030204" pitchFamily="34" charset="0"/>
              </a:rPr>
              <a:t>LiberMedia</a:t>
            </a:r>
            <a:r>
              <a:rPr lang="ru-RU" sz="1400" dirty="0" smtClean="0">
                <a:latin typeface="Arial Narrow" panose="020B0606020202030204" pitchFamily="34" charset="0"/>
              </a:rPr>
              <a:t>, ИРБИС, </a:t>
            </a:r>
            <a:r>
              <a:rPr lang="ru-RU" sz="1400" dirty="0" err="1" smtClean="0">
                <a:latin typeface="Arial Narrow" panose="020B0606020202030204" pitchFamily="34" charset="0"/>
              </a:rPr>
              <a:t>Абсотек</a:t>
            </a:r>
            <a:r>
              <a:rPr lang="ru-RU" sz="1400" dirty="0" smtClean="0">
                <a:latin typeface="Arial Narrow" panose="020B0606020202030204" pitchFamily="34" charset="0"/>
              </a:rPr>
              <a:t> и другими.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908941"/>
            <a:ext cx="3532130" cy="23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4188" y="3576210"/>
            <a:ext cx="341859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ru-RU" sz="1000" dirty="0">
                <a:latin typeface="Arial Narrow" panose="020B0606020202030204" pitchFamily="34" charset="0"/>
              </a:rPr>
              <a:t>Наша уникальная разработка – метка для редких изданий, </a:t>
            </a:r>
            <a:endParaRPr lang="ru-RU" sz="1000" dirty="0" smtClean="0">
              <a:latin typeface="Arial Narrow" panose="020B0606020202030204" pitchFamily="34" charset="0"/>
            </a:endParaRPr>
          </a:p>
          <a:p>
            <a:pPr algn="ctr" rtl="0" latinLnBrk="1" hangingPunct="0"/>
            <a:r>
              <a:rPr lang="ru-RU" sz="1000" dirty="0" smtClean="0">
                <a:latin typeface="Arial Narrow" panose="020B0606020202030204" pitchFamily="34" charset="0"/>
              </a:rPr>
              <a:t>которая </a:t>
            </a:r>
            <a:r>
              <a:rPr lang="ru-RU" sz="1000" dirty="0">
                <a:latin typeface="Arial Narrow" panose="020B0606020202030204" pitchFamily="34" charset="0"/>
              </a:rPr>
              <a:t>при отклеивании не повреждает книгу или документ</a:t>
            </a:r>
            <a:r>
              <a:rPr lang="ru-RU" sz="1000" dirty="0" smtClean="0">
                <a:latin typeface="Arial Narrow" panose="020B0606020202030204" pitchFamily="34" charset="0"/>
              </a:rPr>
              <a:t>.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pic>
        <p:nvPicPr>
          <p:cNvPr id="5" name="Picture 2" descr="R:\ДПМ\Маркетинг РСТ-Инвент\Фото\IMG_73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83" y="4234187"/>
            <a:ext cx="3532131" cy="20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439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4869160"/>
            <a:ext cx="8457803" cy="18158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  <a:latin typeface="Georgia" pitchFamily="18" charset="0"/>
              </a:rPr>
              <a:t>Повышение эффективности в деятельности библиотеки ВУЗа с помощью RFID-технологий и мультимедийного </a:t>
            </a:r>
            <a:r>
              <a:rPr lang="ru-RU" sz="2800" b="1" dirty="0" smtClean="0">
                <a:solidFill>
                  <a:schemeClr val="bg1"/>
                </a:solidFill>
                <a:latin typeface="Georgia" pitchFamily="18" charset="0"/>
              </a:rPr>
              <a:t>оборудования</a:t>
            </a:r>
            <a:endParaRPr lang="ru-RU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9192" r="37721"/>
          <a:stretch/>
        </p:blipFill>
        <p:spPr>
          <a:xfrm flipH="1">
            <a:off x="4044950" y="1836713"/>
            <a:ext cx="2519138" cy="2880320"/>
          </a:xfrm>
          <a:prstGeom prst="rect">
            <a:avLst/>
          </a:prstGeom>
        </p:spPr>
      </p:pic>
      <p:pic>
        <p:nvPicPr>
          <p:cNvPr id="4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t="21432" b="6259"/>
          <a:stretch/>
        </p:blipFill>
        <p:spPr>
          <a:xfrm>
            <a:off x="4044950" y="1844824"/>
            <a:ext cx="4991546" cy="28803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4938145" cy="133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5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-422572"/>
            <a:ext cx="9144000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49580">
              <a:spcBef>
                <a:spcPts val="1000"/>
              </a:spcBef>
            </a:pPr>
            <a:endParaRPr sz="3500" b="1" dirty="0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lvl="0" algn="ctr" defTabSz="449580">
              <a:spcBef>
                <a:spcPts val="1000"/>
              </a:spcBef>
            </a:pP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Применение технологии </a:t>
            </a:r>
            <a:r>
              <a:rPr lang="en-US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RFID</a:t>
            </a: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в библиотеке</a:t>
            </a:r>
            <a:r>
              <a:rPr lang="en-US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</a:t>
            </a:r>
            <a:endParaRPr sz="3500" b="1" dirty="0">
              <a:uFill>
                <a:solidFill/>
              </a:uFill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8893909" y="39851"/>
            <a:ext cx="187820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1026" name="Picture 2" descr="F:\scheme_main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" y="1221222"/>
            <a:ext cx="9054757" cy="50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8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-422572"/>
            <a:ext cx="9144000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49580">
              <a:spcBef>
                <a:spcPts val="1000"/>
              </a:spcBef>
            </a:pPr>
            <a:endParaRPr sz="3500" b="1" dirty="0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lvl="0" algn="ctr" defTabSz="449580">
              <a:spcBef>
                <a:spcPts val="1000"/>
              </a:spcBef>
            </a:pP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Базовая </a:t>
            </a:r>
            <a:r>
              <a:rPr lang="en-US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RFID</a:t>
            </a:r>
            <a:r>
              <a:rPr lang="ru-RU" sz="3500" b="1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-система </a:t>
            </a: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в библиотеке</a:t>
            </a:r>
            <a:endParaRPr sz="3500" b="1" dirty="0">
              <a:uFill>
                <a:solidFill/>
              </a:uFill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8893909" y="39851"/>
            <a:ext cx="187820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2050" name="Picture 2" descr="F:\Схемы библиотек\Базов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6" y="1431317"/>
            <a:ext cx="8942507" cy="43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905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-422572"/>
            <a:ext cx="9144000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49580">
              <a:spcBef>
                <a:spcPts val="1000"/>
              </a:spcBef>
            </a:pPr>
            <a:endParaRPr sz="3500" b="1" dirty="0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lvl="0" algn="ctr" defTabSz="449580">
              <a:spcBef>
                <a:spcPts val="1000"/>
              </a:spcBef>
            </a:pP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Антикражный контроль</a:t>
            </a:r>
            <a:endParaRPr sz="3500" b="1" dirty="0">
              <a:uFill>
                <a:solidFill/>
              </a:uFill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8893909" y="39851"/>
            <a:ext cx="187820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3074" name="Picture 2" descr="F:\Схемы библиотек\антив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6" y="1376889"/>
            <a:ext cx="7881390" cy="457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2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-422572"/>
            <a:ext cx="9144000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49580">
              <a:spcBef>
                <a:spcPts val="1000"/>
              </a:spcBef>
            </a:pPr>
            <a:endParaRPr sz="3500" b="1" dirty="0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lvl="0" algn="ctr" defTabSz="449580">
              <a:spcBef>
                <a:spcPts val="1000"/>
              </a:spcBef>
            </a:pP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Инвентаризация и поиск</a:t>
            </a:r>
            <a:endParaRPr sz="3500" b="1" dirty="0">
              <a:uFill>
                <a:solidFill/>
              </a:uFill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8893909" y="39851"/>
            <a:ext cx="187820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4098" name="Picture 2" descr="F:\Схемы библиотек\инве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3" y="1239927"/>
            <a:ext cx="8976754" cy="48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301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0" y="-422572"/>
            <a:ext cx="9144000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49580">
              <a:spcBef>
                <a:spcPts val="1000"/>
              </a:spcBef>
            </a:pPr>
            <a:endParaRPr sz="3500" b="1" dirty="0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lvl="0" algn="ctr" defTabSz="449580">
              <a:spcBef>
                <a:spcPts val="1000"/>
              </a:spcBef>
            </a:pPr>
            <a:r>
              <a:rPr lang="ru-RU" sz="3500" b="1"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Самообслуживание читателей</a:t>
            </a:r>
            <a:endParaRPr sz="3500" b="1" dirty="0">
              <a:uFill>
                <a:solidFill/>
              </a:uFill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8893909" y="39851"/>
            <a:ext cx="187820" cy="258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5122" name="Picture 2" descr="F:\Схемы библиотек\самообслужи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5" y="1504306"/>
            <a:ext cx="8983164" cy="44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30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4"/>
          <p:cNvSpPr/>
          <p:nvPr/>
        </p:nvSpPr>
        <p:spPr>
          <a:xfrm>
            <a:off x="1002241" y="102234"/>
            <a:ext cx="7891388" cy="1077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 algn="ctr">
              <a:defRPr sz="1800" b="0"/>
            </a:pPr>
            <a:r>
              <a:rPr lang="ru-RU" sz="3500" b="1" dirty="0" smtClean="0">
                <a:latin typeface="Arial Narrow" panose="020B0606020202030204" pitchFamily="34" charset="0"/>
              </a:rPr>
              <a:t>Преимущества использования </a:t>
            </a:r>
          </a:p>
          <a:p>
            <a:pPr lvl="0" algn="ctr">
              <a:defRPr sz="1800" b="0"/>
            </a:pPr>
            <a:r>
              <a:rPr lang="en-US" sz="3500" b="1" dirty="0" smtClean="0">
                <a:latin typeface="Arial Narrow" panose="020B0606020202030204" pitchFamily="34" charset="0"/>
              </a:rPr>
              <a:t>RFID</a:t>
            </a:r>
            <a:r>
              <a:rPr lang="ru-RU" sz="3500" b="1" dirty="0" smtClean="0">
                <a:latin typeface="Arial Narrow" panose="020B0606020202030204" pitchFamily="34" charset="0"/>
              </a:rPr>
              <a:t>-технологии в библиотеках</a:t>
            </a:r>
            <a:endParaRPr sz="35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4568" y="1209373"/>
            <a:ext cx="8062451" cy="5016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 smtClean="0">
                <a:latin typeface="Arial Narrow" panose="020B0606020202030204" pitchFamily="34" charset="0"/>
              </a:rPr>
              <a:t>Технология </a:t>
            </a:r>
            <a:r>
              <a:rPr lang="en-US" sz="1200" dirty="0" smtClean="0">
                <a:latin typeface="Arial Narrow" panose="020B0606020202030204" pitchFamily="34" charset="0"/>
              </a:rPr>
              <a:t>RFID </a:t>
            </a:r>
            <a:r>
              <a:rPr lang="ru-RU" sz="1200" dirty="0" smtClean="0">
                <a:latin typeface="Arial Narrow" panose="020B0606020202030204" pitchFamily="34" charset="0"/>
              </a:rPr>
              <a:t>позволяет выполнять операции выдачи и приёма книг не поштучно, а группами, до 20 книг одновременно. При этом история движения автоматически сохраняется в информационной системе по каждому изданию отдельно.</a:t>
            </a:r>
          </a:p>
          <a:p>
            <a:pPr algn="just">
              <a:lnSpc>
                <a:spcPct val="150000"/>
              </a:lnSpc>
            </a:pPr>
            <a:endParaRPr lang="ru-RU" sz="1200" dirty="0" smtClean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dirty="0" smtClean="0">
                <a:latin typeface="Arial Narrow" panose="020B0606020202030204" pitchFamily="34" charset="0"/>
              </a:rPr>
              <a:t>Внедрение RFID-системы </a:t>
            </a:r>
            <a:r>
              <a:rPr lang="ru-RU" sz="1200" dirty="0">
                <a:latin typeface="Arial Narrow" panose="020B0606020202030204" pitchFamily="34" charset="0"/>
              </a:rPr>
              <a:t>в библиотеки позволяет</a:t>
            </a:r>
            <a:r>
              <a:rPr lang="ru-RU" sz="1200" dirty="0" smtClean="0">
                <a:latin typeface="Arial Narrow" panose="020B0606020202030204" pitchFamily="34" charset="0"/>
              </a:rPr>
              <a:t>: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снизить </a:t>
            </a:r>
            <a:r>
              <a:rPr lang="ru-RU" sz="1200" dirty="0">
                <a:latin typeface="Arial Narrow" panose="020B0606020202030204" pitchFamily="34" charset="0"/>
              </a:rPr>
              <a:t>влияние человеческого фактора на операции с фондами и </a:t>
            </a:r>
            <a:r>
              <a:rPr lang="ru-RU" sz="1200" dirty="0" smtClean="0">
                <a:latin typeface="Arial Narrow" panose="020B0606020202030204" pitchFamily="34" charset="0"/>
              </a:rPr>
              <a:t>исключить </a:t>
            </a:r>
            <a:r>
              <a:rPr lang="ru-RU" sz="1200" dirty="0">
                <a:latin typeface="Arial Narrow" panose="020B0606020202030204" pitchFamily="34" charset="0"/>
              </a:rPr>
              <a:t>возможности ошибочной идентификации</a:t>
            </a:r>
            <a:r>
              <a:rPr lang="ru-RU" sz="1200" dirty="0" smtClean="0">
                <a:latin typeface="Arial Narrow" panose="020B0606020202030204" pitchFamily="34" charset="0"/>
              </a:rPr>
              <a:t>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увеличить </a:t>
            </a:r>
            <a:r>
              <a:rPr lang="ru-RU" sz="1200" dirty="0">
                <a:latin typeface="Arial Narrow" panose="020B0606020202030204" pitchFamily="34" charset="0"/>
              </a:rPr>
              <a:t>скорость обслуживания </a:t>
            </a:r>
            <a:r>
              <a:rPr lang="ru-RU" sz="1200" dirty="0" smtClean="0">
                <a:latin typeface="Arial Narrow" panose="020B0606020202030204" pitchFamily="34" charset="0"/>
              </a:rPr>
              <a:t>посетителей за счет оптимизации рабочего времени библиотекарей и установки систем самообслуживания (станция АКВ, станция </a:t>
            </a:r>
            <a:r>
              <a:rPr lang="ru-RU" sz="1200" dirty="0" err="1" smtClean="0">
                <a:latin typeface="Arial Narrow" panose="020B0606020202030204" pitchFamily="34" charset="0"/>
              </a:rPr>
              <a:t>книговозврата</a:t>
            </a:r>
            <a:r>
              <a:rPr lang="ru-RU" sz="1200" dirty="0" smtClean="0">
                <a:latin typeface="Arial Narrow" panose="020B0606020202030204" pitchFamily="34" charset="0"/>
              </a:rPr>
              <a:t>, </a:t>
            </a:r>
            <a:r>
              <a:rPr lang="ru-RU" sz="1200" dirty="0" err="1" smtClean="0">
                <a:latin typeface="Arial Narrow" panose="020B0606020202030204" pitchFamily="34" charset="0"/>
              </a:rPr>
              <a:t>бронеполка</a:t>
            </a:r>
            <a:r>
              <a:rPr lang="ru-RU" sz="1200" dirty="0" smtClean="0">
                <a:latin typeface="Arial Narrow" panose="020B0606020202030204" pitchFamily="34" charset="0"/>
              </a:rPr>
              <a:t>);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сократить </a:t>
            </a:r>
            <a:r>
              <a:rPr lang="ru-RU" sz="1200" dirty="0">
                <a:latin typeface="Arial Narrow" panose="020B0606020202030204" pitchFamily="34" charset="0"/>
              </a:rPr>
              <a:t>время проведения инвентаризации</a:t>
            </a:r>
            <a:r>
              <a:rPr lang="ru-RU" sz="1200" dirty="0" smtClean="0">
                <a:latin typeface="Arial Narrow" panose="020B0606020202030204" pitchFamily="34" charset="0"/>
              </a:rPr>
              <a:t>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обеспечить </a:t>
            </a:r>
            <a:r>
              <a:rPr lang="ru-RU" sz="1200" dirty="0">
                <a:latin typeface="Arial Narrow" panose="020B0606020202030204" pitchFamily="34" charset="0"/>
              </a:rPr>
              <a:t>сохранность книжного фонда от краж и порчи; </a:t>
            </a:r>
            <a:endParaRPr lang="ru-RU" sz="1200" dirty="0" smtClean="0"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сделать </a:t>
            </a:r>
            <a:r>
              <a:rPr lang="ru-RU" sz="1200" dirty="0">
                <a:latin typeface="Arial Narrow" panose="020B0606020202030204" pitchFamily="34" charset="0"/>
              </a:rPr>
              <a:t>процесс перемещения книг внутри фонда и за его пределами максимально прозрачным; </a:t>
            </a:r>
            <a:endParaRPr lang="ru-RU" sz="1200" dirty="0" smtClean="0"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оперативно </a:t>
            </a:r>
            <a:r>
              <a:rPr lang="ru-RU" sz="1200" dirty="0">
                <a:latin typeface="Arial Narrow" panose="020B0606020202030204" pitchFamily="34" charset="0"/>
              </a:rPr>
              <a:t>осуществлять расстановку </a:t>
            </a:r>
            <a:r>
              <a:rPr lang="ru-RU" sz="1200" dirty="0" smtClean="0">
                <a:latin typeface="Arial Narrow" panose="020B0606020202030204" pitchFamily="34" charset="0"/>
              </a:rPr>
              <a:t>фондов </a:t>
            </a:r>
            <a:r>
              <a:rPr lang="ru-RU" sz="1200" dirty="0">
                <a:latin typeface="Arial Narrow" panose="020B0606020202030204" pitchFamily="34" charset="0"/>
              </a:rPr>
              <a:t>в соответствии c требованиями </a:t>
            </a:r>
            <a:r>
              <a:rPr lang="ru-RU" sz="1200" dirty="0" smtClean="0">
                <a:latin typeface="Arial Narrow" panose="020B0606020202030204" pitchFamily="34" charset="0"/>
              </a:rPr>
              <a:t>библиотеки.</a:t>
            </a:r>
          </a:p>
          <a:p>
            <a:pPr algn="l">
              <a:lnSpc>
                <a:spcPct val="150000"/>
              </a:lnSpc>
            </a:pPr>
            <a:endParaRPr lang="ru-RU" sz="1200" dirty="0" smtClean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dirty="0">
                <a:latin typeface="Arial Narrow" panose="020B0606020202030204" pitchFamily="34" charset="0"/>
              </a:rPr>
              <a:t>Интеграция RFID-технологий в автоматизированную информационную библиотечную </a:t>
            </a:r>
            <a:r>
              <a:rPr lang="ru-RU" sz="1200" dirty="0" smtClean="0">
                <a:latin typeface="Arial Narrow" panose="020B0606020202030204" pitchFamily="34" charset="0"/>
              </a:rPr>
              <a:t>систему (АИБС) </a:t>
            </a:r>
            <a:r>
              <a:rPr lang="ru-RU" sz="1200" dirty="0">
                <a:latin typeface="Arial Narrow" panose="020B0606020202030204" pitchFamily="34" charset="0"/>
              </a:rPr>
              <a:t>позволяет перевести </a:t>
            </a:r>
            <a:r>
              <a:rPr lang="ru-RU" sz="1200" dirty="0" smtClean="0">
                <a:latin typeface="Arial Narrow" panose="020B0606020202030204" pitchFamily="34" charset="0"/>
              </a:rPr>
              <a:t>учреждение </a:t>
            </a:r>
            <a:r>
              <a:rPr lang="ru-RU" sz="1200" dirty="0">
                <a:latin typeface="Arial Narrow" panose="020B0606020202030204" pitchFamily="34" charset="0"/>
              </a:rPr>
              <a:t>на качественно иной уровень – </a:t>
            </a:r>
            <a:r>
              <a:rPr lang="ru-RU" sz="1200" dirty="0" smtClean="0">
                <a:latin typeface="Arial Narrow" panose="020B0606020202030204" pitchFamily="34" charset="0"/>
              </a:rPr>
              <a:t>сделать библиотеку привлекательной </a:t>
            </a:r>
            <a:r>
              <a:rPr lang="ru-RU" sz="1200" dirty="0">
                <a:latin typeface="Arial Narrow" panose="020B0606020202030204" pitchFamily="34" charset="0"/>
              </a:rPr>
              <a:t>для читателей, </a:t>
            </a:r>
            <a:r>
              <a:rPr lang="ru-RU" sz="1200" dirty="0" smtClean="0">
                <a:latin typeface="Arial Narrow" panose="020B0606020202030204" pitchFamily="34" charset="0"/>
              </a:rPr>
              <a:t>более эффективной </a:t>
            </a:r>
            <a:r>
              <a:rPr lang="ru-RU" sz="1200" dirty="0">
                <a:latin typeface="Arial Narrow" panose="020B0606020202030204" pitchFamily="34" charset="0"/>
              </a:rPr>
              <a:t>и производительной</a:t>
            </a:r>
            <a:r>
              <a:rPr lang="ru-RU" sz="1200" dirty="0" smtClean="0">
                <a:latin typeface="Arial Narrow" panose="020B0606020202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200" dirty="0" smtClean="0">
                <a:latin typeface="Arial Narrow" panose="020B0606020202030204" pitchFamily="34" charset="0"/>
              </a:rPr>
              <a:t>В </a:t>
            </a:r>
            <a:r>
              <a:rPr lang="ru-RU" sz="1200" dirty="0">
                <a:latin typeface="Arial Narrow" panose="020B0606020202030204" pitchFamily="34" charset="0"/>
              </a:rPr>
              <a:t>отличие от других методов </a:t>
            </a:r>
            <a:r>
              <a:rPr lang="ru-RU" sz="1200" dirty="0" smtClean="0">
                <a:latin typeface="Arial Narrow" panose="020B0606020202030204" pitchFamily="34" charset="0"/>
              </a:rPr>
              <a:t>маркировки, система </a:t>
            </a:r>
            <a:r>
              <a:rPr lang="en-US" sz="1200" dirty="0" smtClean="0">
                <a:latin typeface="Arial Narrow" panose="020B0606020202030204" pitchFamily="34" charset="0"/>
              </a:rPr>
              <a:t>RFID</a:t>
            </a:r>
            <a:r>
              <a:rPr lang="ru-RU" sz="1200" dirty="0" smtClean="0">
                <a:latin typeface="Arial Narrow" panose="020B0606020202030204" pitchFamily="34" charset="0"/>
              </a:rPr>
              <a:t> </a:t>
            </a:r>
            <a:r>
              <a:rPr lang="ru-RU" sz="1200" dirty="0">
                <a:latin typeface="Arial Narrow" panose="020B0606020202030204" pitchFamily="34" charset="0"/>
              </a:rPr>
              <a:t>обладает неоспоримым </a:t>
            </a:r>
            <a:r>
              <a:rPr lang="ru-RU" sz="1200" dirty="0" smtClean="0">
                <a:latin typeface="Arial Narrow" panose="020B0606020202030204" pitchFamily="34" charset="0"/>
              </a:rPr>
              <a:t>преимуществом – </a:t>
            </a:r>
            <a:r>
              <a:rPr lang="ru-RU" sz="1200" dirty="0">
                <a:latin typeface="Arial Narrow" panose="020B0606020202030204" pitchFamily="34" charset="0"/>
              </a:rPr>
              <a:t>это возможность поэтапного внедрения, в зависимости от располагаемых средств и потребностей библиотеки.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Narrow" panose="020B0606020202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490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6307171" y="1340768"/>
            <a:ext cx="2346743" cy="1806868"/>
          </a:xfrm>
          <a:prstGeom prst="roundRect">
            <a:avLst>
              <a:gd name="adj" fmla="val 15000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88" name="Shape 88"/>
          <p:cNvSpPr/>
          <p:nvPr/>
        </p:nvSpPr>
        <p:spPr>
          <a:xfrm>
            <a:off x="3707904" y="1340768"/>
            <a:ext cx="2346743" cy="1806868"/>
          </a:xfrm>
          <a:prstGeom prst="roundRect">
            <a:avLst>
              <a:gd name="adj" fmla="val 15000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89" name="Shape 89"/>
          <p:cNvSpPr/>
          <p:nvPr/>
        </p:nvSpPr>
        <p:spPr>
          <a:xfrm>
            <a:off x="1108637" y="1340768"/>
            <a:ext cx="2346744" cy="1806868"/>
          </a:xfrm>
          <a:prstGeom prst="roundRect">
            <a:avLst>
              <a:gd name="adj" fmla="val 15000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90" name="Shape 90"/>
          <p:cNvSpPr/>
          <p:nvPr/>
        </p:nvSpPr>
        <p:spPr>
          <a:xfrm>
            <a:off x="1506725" y="4001108"/>
            <a:ext cx="1738517" cy="1670888"/>
          </a:xfrm>
          <a:prstGeom prst="roundRect">
            <a:avLst>
              <a:gd name="adj" fmla="val 15000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91" name="Shape 91"/>
          <p:cNvSpPr/>
          <p:nvPr/>
        </p:nvSpPr>
        <p:spPr>
          <a:xfrm>
            <a:off x="3978627" y="3970467"/>
            <a:ext cx="1738517" cy="1670888"/>
          </a:xfrm>
          <a:prstGeom prst="roundRect">
            <a:avLst>
              <a:gd name="adj" fmla="val 15000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 dirty="0"/>
          </a:p>
        </p:txBody>
      </p:sp>
      <p:sp>
        <p:nvSpPr>
          <p:cNvPr id="93" name="Shape 93"/>
          <p:cNvSpPr/>
          <p:nvPr/>
        </p:nvSpPr>
        <p:spPr>
          <a:xfrm>
            <a:off x="6611284" y="4014926"/>
            <a:ext cx="1738516" cy="1670888"/>
          </a:xfrm>
          <a:prstGeom prst="roundRect">
            <a:avLst>
              <a:gd name="adj" fmla="val 15000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 dirty="0"/>
          </a:p>
        </p:txBody>
      </p:sp>
      <p:pic>
        <p:nvPicPr>
          <p:cNvPr id="9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1677" y="1748240"/>
            <a:ext cx="1542944" cy="991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4878" y="1559241"/>
            <a:ext cx="632795" cy="1369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9320" y="1748240"/>
            <a:ext cx="1408773" cy="991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70184" y="4150247"/>
            <a:ext cx="632795" cy="131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20945" y="4120950"/>
            <a:ext cx="653881" cy="136992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1202471" y="3230250"/>
            <a:ext cx="2168220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sz="1500" b="1" dirty="0" err="1">
                <a:latin typeface="Arial Narrow" panose="020B0606020202030204" pitchFamily="34" charset="0"/>
              </a:rPr>
              <a:t>Настольный</a:t>
            </a:r>
            <a:r>
              <a:rPr sz="1500" b="1" dirty="0">
                <a:latin typeface="Arial Narrow" panose="020B0606020202030204" pitchFamily="34" charset="0"/>
              </a:rPr>
              <a:t> </a:t>
            </a:r>
            <a:r>
              <a:rPr sz="1500" b="1" dirty="0" err="1">
                <a:latin typeface="Arial Narrow" panose="020B0606020202030204" pitchFamily="34" charset="0"/>
              </a:rPr>
              <a:t>считыватель</a:t>
            </a:r>
            <a:endParaRPr sz="1500" b="1" dirty="0">
              <a:latin typeface="Arial Narrow" panose="020B0606020202030204" pitchFamily="34" charset="0"/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3784364" y="3230250"/>
            <a:ext cx="217623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49580">
              <a:spcBef>
                <a:spcPts val="1000"/>
              </a:spcBef>
              <a:defRPr sz="15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Портальный</a:t>
            </a:r>
            <a:r>
              <a:rPr sz="1500" b="1" dirty="0">
                <a:uFill>
                  <a:solidFill/>
                </a:uFill>
                <a:latin typeface="Arial Narrow" panose="020B0606020202030204" pitchFamily="34" charset="0"/>
              </a:rPr>
              <a:t> </a:t>
            </a: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считыватель</a:t>
            </a:r>
            <a:endParaRPr sz="15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104" name="Shape 104"/>
          <p:cNvSpPr/>
          <p:nvPr/>
        </p:nvSpPr>
        <p:spPr>
          <a:xfrm>
            <a:off x="6390821" y="3230250"/>
            <a:ext cx="2179441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49580">
              <a:spcBef>
                <a:spcPts val="1000"/>
              </a:spcBef>
              <a:defRPr sz="15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Потолочный</a:t>
            </a:r>
            <a:r>
              <a:rPr sz="1500" b="1" dirty="0">
                <a:uFill>
                  <a:solidFill/>
                </a:uFill>
                <a:latin typeface="Arial Narrow" panose="020B0606020202030204" pitchFamily="34" charset="0"/>
              </a:rPr>
              <a:t> </a:t>
            </a: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считыватель</a:t>
            </a:r>
            <a:endParaRPr sz="15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1274537" y="5782252"/>
            <a:ext cx="1838002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49580">
              <a:spcBef>
                <a:spcPts val="1000"/>
              </a:spcBef>
              <a:defRPr sz="15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Станция</a:t>
            </a:r>
            <a:r>
              <a:rPr sz="1500" b="1" dirty="0">
                <a:uFill>
                  <a:solidFill/>
                </a:uFill>
                <a:latin typeface="Arial Narrow" panose="020B0606020202030204" pitchFamily="34" charset="0"/>
              </a:rPr>
              <a:t> </a:t>
            </a: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книговыдачи</a:t>
            </a:r>
            <a:endParaRPr sz="15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3646349" y="5821870"/>
            <a:ext cx="2524992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 defTabSz="449580">
              <a:spcBef>
                <a:spcPts val="1000"/>
              </a:spcBef>
              <a:defRPr sz="15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Инвентаризационная</a:t>
            </a:r>
            <a:r>
              <a:rPr sz="1500" b="1" dirty="0">
                <a:uFill>
                  <a:solidFill/>
                </a:uFill>
                <a:latin typeface="Arial Narrow" panose="020B0606020202030204" pitchFamily="34" charset="0"/>
              </a:rPr>
              <a:t> </a:t>
            </a:r>
            <a:r>
              <a:rPr sz="1500" b="1" dirty="0" err="1">
                <a:uFill>
                  <a:solidFill/>
                </a:uFill>
                <a:latin typeface="Arial Narrow" panose="020B0606020202030204" pitchFamily="34" charset="0"/>
              </a:rPr>
              <a:t>тележка</a:t>
            </a:r>
            <a:endParaRPr sz="15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580271" y="5821870"/>
            <a:ext cx="207364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49580">
              <a:spcBef>
                <a:spcPts val="1000"/>
              </a:spcBef>
              <a:defRPr sz="15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lang="ru-RU" sz="1500" b="1" dirty="0" smtClean="0">
                <a:uFill>
                  <a:solidFill/>
                </a:uFill>
                <a:latin typeface="Arial Narrow" panose="020B0606020202030204" pitchFamily="34" charset="0"/>
              </a:rPr>
              <a:t>Мобильный </a:t>
            </a:r>
            <a:r>
              <a:rPr lang="ru-RU" sz="1500" b="1" dirty="0" err="1" smtClean="0">
                <a:uFill>
                  <a:solidFill/>
                </a:uFill>
                <a:latin typeface="Arial Narrow" panose="020B0606020202030204" pitchFamily="34" charset="0"/>
              </a:rPr>
              <a:t>считаватель</a:t>
            </a:r>
            <a:endParaRPr sz="15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26" name="Shape 14"/>
          <p:cNvSpPr/>
          <p:nvPr/>
        </p:nvSpPr>
        <p:spPr>
          <a:xfrm>
            <a:off x="1002241" y="289042"/>
            <a:ext cx="7891388" cy="538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lang="en-US" sz="3500" b="1" dirty="0" smtClean="0">
                <a:latin typeface="Arial Narrow" panose="020B0606020202030204" pitchFamily="34" charset="0"/>
              </a:rPr>
              <a:t>RFID-</a:t>
            </a:r>
            <a:r>
              <a:rPr lang="ru-RU" sz="3500" b="1" dirty="0" smtClean="0">
                <a:latin typeface="Arial Narrow" panose="020B0606020202030204" pitchFamily="34" charset="0"/>
              </a:rPr>
              <a:t>оборудование для библиотек</a:t>
            </a:r>
            <a:endParaRPr sz="3500" b="1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http://www.rst-invent.ru/files/items/0503201416065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38" l="23450" r="92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36" y="4282191"/>
            <a:ext cx="989792" cy="110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231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"/>
          <p:cNvSpPr/>
          <p:nvPr/>
        </p:nvSpPr>
        <p:spPr>
          <a:xfrm>
            <a:off x="899592" y="116632"/>
            <a:ext cx="7891388" cy="538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lang="en-US" sz="3500" b="1" dirty="0" smtClean="0">
                <a:latin typeface="Arial Narrow" panose="020B0606020202030204" pitchFamily="34" charset="0"/>
              </a:rPr>
              <a:t>RFID-</a:t>
            </a:r>
            <a:r>
              <a:rPr lang="ru-RU" sz="3500" b="1" dirty="0" smtClean="0">
                <a:latin typeface="Arial Narrow" panose="020B0606020202030204" pitchFamily="34" charset="0"/>
              </a:rPr>
              <a:t>оборудование для библиотек</a:t>
            </a:r>
            <a:endParaRPr sz="35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15615"/>
              </p:ext>
            </p:extLst>
          </p:nvPr>
        </p:nvGraphicFramePr>
        <p:xfrm>
          <a:off x="611560" y="667494"/>
          <a:ext cx="7772401" cy="55023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52247"/>
                <a:gridCol w="1416734"/>
                <a:gridCol w="1348740"/>
                <a:gridCol w="1451610"/>
                <a:gridCol w="1703070"/>
              </a:tblGrid>
              <a:tr h="46154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Оборудование</a:t>
                      </a:r>
                      <a:endParaRPr lang="ru-RU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 Narrow" panose="020B0606020202030204" pitchFamily="34" charset="0"/>
                        </a:rPr>
                        <a:t>Базовый</a:t>
                      </a:r>
                      <a:endParaRPr lang="ru-RU" b="1" baseline="0" dirty="0" smtClean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b="1" baseline="0" dirty="0" smtClean="0">
                          <a:latin typeface="Arial Narrow" panose="020B0606020202030204" pitchFamily="34" charset="0"/>
                        </a:rPr>
                        <a:t>комплект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 Narrow" panose="020B0606020202030204" pitchFamily="34" charset="0"/>
                        </a:rPr>
                        <a:t>Антикражный контроль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 Narrow" panose="020B0606020202030204" pitchFamily="34" charset="0"/>
                        </a:rPr>
                        <a:t>Инвентаризация</a:t>
                      </a:r>
                    </a:p>
                    <a:p>
                      <a:pPr algn="ctr"/>
                      <a:r>
                        <a:rPr lang="ru-RU" b="1" dirty="0" smtClean="0">
                          <a:latin typeface="Arial Narrow" panose="020B0606020202030204" pitchFamily="34" charset="0"/>
                        </a:rPr>
                        <a:t>и поиск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 Narrow" panose="020B0606020202030204" pitchFamily="34" charset="0"/>
                        </a:rPr>
                        <a:t>Самообслуживание</a:t>
                      </a:r>
                      <a:r>
                        <a:rPr lang="ru-RU" b="1" baseline="0" dirty="0" smtClean="0">
                          <a:latin typeface="Arial Narrow" panose="020B0606020202030204" pitchFamily="34" charset="0"/>
                        </a:rPr>
                        <a:t> читателей</a:t>
                      </a:r>
                      <a:endParaRPr lang="ru-RU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52394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RFID-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метки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6154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Настольный считыватель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52394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Читательский билет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6154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Считыватель </a:t>
                      </a:r>
                    </a:p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портальный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6154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Считыватель потолочный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6154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Мобильный считыватель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6154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Инвентаризационная тележка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6154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Станция самообслуживания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61542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Станция книговозврата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452394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Calibri"/>
                        </a:rPr>
                        <a:t>Бронеполка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  <a:sym typeface="Wingdings 2"/>
                        </a:rPr>
                        <a:t></a:t>
                      </a:r>
                      <a:endParaRPr lang="ru-RU" sz="12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335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4"/>
          <p:cNvSpPr/>
          <p:nvPr/>
        </p:nvSpPr>
        <p:spPr>
          <a:xfrm>
            <a:off x="1002241" y="289042"/>
            <a:ext cx="7891388" cy="538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lang="en-US" sz="3500" b="1" dirty="0" smtClean="0">
                <a:latin typeface="Arial Narrow" panose="020B0606020202030204" pitchFamily="34" charset="0"/>
              </a:rPr>
              <a:t>RFID </a:t>
            </a:r>
            <a:r>
              <a:rPr lang="ru-RU" sz="3500" b="1" dirty="0" smtClean="0">
                <a:latin typeface="Arial Narrow" panose="020B0606020202030204" pitchFamily="34" charset="0"/>
              </a:rPr>
              <a:t>в библиотеках</a:t>
            </a:r>
            <a:endParaRPr sz="35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09652" y="1397277"/>
            <a:ext cx="4183977" cy="38779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Задача</a:t>
            </a:r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just" rtl="0" latinLnBrk="1" hangingPunct="0"/>
            <a:r>
              <a:rPr lang="ru-RU" sz="1200" dirty="0" smtClean="0">
                <a:latin typeface="Arial Narrow" panose="020B0606020202030204" pitchFamily="34" charset="0"/>
              </a:rPr>
              <a:t>Автоматизация библиотечных процессов – книговыдача, учет и </a:t>
            </a:r>
          </a:p>
          <a:p>
            <a:pPr algn="just" rtl="0" latinLnBrk="1" hangingPunct="0"/>
            <a:r>
              <a:rPr lang="ru-RU" sz="1200" dirty="0" smtClean="0">
                <a:latin typeface="Arial Narrow" panose="020B0606020202030204" pitchFamily="34" charset="0"/>
              </a:rPr>
              <a:t>инвентаризация, обеспечение </a:t>
            </a:r>
            <a:r>
              <a:rPr lang="ru-RU" sz="1200" dirty="0" err="1" smtClean="0">
                <a:latin typeface="Arial Narrow" panose="020B0606020202030204" pitchFamily="34" charset="0"/>
              </a:rPr>
              <a:t>антикражных</a:t>
            </a:r>
            <a:r>
              <a:rPr lang="ru-RU" sz="1200" dirty="0" smtClean="0">
                <a:latin typeface="Arial Narrow" panose="020B0606020202030204" pitchFamily="34" charset="0"/>
              </a:rPr>
              <a:t> функций.</a:t>
            </a:r>
          </a:p>
          <a:p>
            <a:pPr algn="l" rtl="0" latinLnBrk="1" hangingPunct="0"/>
            <a:endParaRPr lang="ru-RU" sz="1200" dirty="0">
              <a:latin typeface="Arial Narrow" panose="020B0606020202030204" pitchFamily="34" charset="0"/>
            </a:endParaRPr>
          </a:p>
          <a:p>
            <a:pPr algn="l" rtl="0" latinLnBrk="1" hangingPunct="0"/>
            <a:r>
              <a:rPr lang="ru-RU" sz="1200" b="1" dirty="0" smtClean="0">
                <a:latin typeface="Arial Narrow" panose="020B0606020202030204" pitchFamily="34" charset="0"/>
              </a:rPr>
              <a:t>Что сделано нами</a:t>
            </a:r>
            <a:r>
              <a:rPr lang="en-US" sz="1200" b="1" dirty="0" smtClean="0">
                <a:latin typeface="Arial Narrow" panose="020B060602020203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поставка </a:t>
            </a:r>
            <a:r>
              <a:rPr lang="en-US" sz="1200" dirty="0" smtClean="0">
                <a:latin typeface="Arial Narrow" panose="020B0606020202030204" pitchFamily="34" charset="0"/>
              </a:rPr>
              <a:t>RFID-</a:t>
            </a:r>
            <a:r>
              <a:rPr lang="ru-RU" sz="1200" dirty="0" smtClean="0">
                <a:latin typeface="Arial Narrow" panose="020B0606020202030204" pitchFamily="34" charset="0"/>
              </a:rPr>
              <a:t>меток и оборудования</a:t>
            </a:r>
            <a:r>
              <a:rPr lang="en-US" sz="1200" dirty="0" smtClean="0">
                <a:latin typeface="Arial Narrow" panose="020B0606020202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интеграция </a:t>
            </a:r>
            <a:r>
              <a:rPr lang="en-US" sz="1200" dirty="0">
                <a:latin typeface="Arial Narrow" panose="020B0606020202030204" pitchFamily="34" charset="0"/>
              </a:rPr>
              <a:t>RFID-</a:t>
            </a:r>
            <a:r>
              <a:rPr lang="ru-RU" sz="1200" dirty="0">
                <a:latin typeface="Arial Narrow" panose="020B0606020202030204" pitchFamily="34" charset="0"/>
              </a:rPr>
              <a:t>оборудования с </a:t>
            </a:r>
            <a:r>
              <a:rPr lang="ru-RU" sz="1200" dirty="0" smtClean="0">
                <a:latin typeface="Arial Narrow" panose="020B0606020202030204" pitchFamily="34" charset="0"/>
              </a:rPr>
              <a:t>АИБС</a:t>
            </a:r>
            <a:r>
              <a:rPr lang="en-US" sz="1200" dirty="0" smtClean="0">
                <a:latin typeface="Arial Narrow" panose="020B0606020202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создание </a:t>
            </a:r>
            <a:r>
              <a:rPr lang="en-US" sz="1200" dirty="0" smtClean="0">
                <a:latin typeface="Arial Narrow" panose="020B0606020202030204" pitchFamily="34" charset="0"/>
              </a:rPr>
              <a:t>RFID-</a:t>
            </a:r>
            <a:r>
              <a:rPr lang="ru-RU" sz="1200" dirty="0" smtClean="0">
                <a:latin typeface="Arial Narrow" panose="020B0606020202030204" pitchFamily="34" charset="0"/>
              </a:rPr>
              <a:t>инфраструктуры, настройка и техническая поддержка.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разработка нестандартных решений.</a:t>
            </a:r>
            <a:endParaRPr lang="en-US" sz="1200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Arial Narrow" panose="020B0606020202030204" pitchFamily="34" charset="0"/>
            </a:endParaRPr>
          </a:p>
          <a:p>
            <a:r>
              <a:rPr lang="ru-RU" sz="1200" dirty="0">
                <a:latin typeface="Arial Narrow" panose="020B0606020202030204" pitchFamily="34" charset="0"/>
              </a:rPr>
              <a:t>Т</a:t>
            </a:r>
            <a:r>
              <a:rPr lang="ru-RU" sz="1200" dirty="0" smtClean="0">
                <a:latin typeface="Arial Narrow" panose="020B0606020202030204" pitchFamily="34" charset="0"/>
              </a:rPr>
              <a:t>ехнология </a:t>
            </a:r>
            <a:r>
              <a:rPr lang="en-US" sz="1200" dirty="0">
                <a:latin typeface="Arial Narrow" panose="020B0606020202030204" pitchFamily="34" charset="0"/>
              </a:rPr>
              <a:t>RFID</a:t>
            </a:r>
            <a:r>
              <a:rPr lang="ru-RU" sz="1200" dirty="0">
                <a:latin typeface="Arial Narrow" panose="020B0606020202030204" pitchFamily="34" charset="0"/>
              </a:rPr>
              <a:t> </a:t>
            </a:r>
            <a:r>
              <a:rPr lang="ru-RU" sz="1200" dirty="0" smtClean="0">
                <a:latin typeface="Arial Narrow" panose="020B0606020202030204" pitchFamily="34" charset="0"/>
              </a:rPr>
              <a:t>применяется </a:t>
            </a:r>
            <a:r>
              <a:rPr lang="ru-RU" sz="1200" dirty="0">
                <a:latin typeface="Arial Narrow" panose="020B0606020202030204" pitchFamily="34" charset="0"/>
              </a:rPr>
              <a:t>в крупнейших </a:t>
            </a:r>
            <a:r>
              <a:rPr lang="ru-RU" sz="1200" dirty="0" smtClean="0">
                <a:latin typeface="Arial Narrow" panose="020B0606020202030204" pitchFamily="34" charset="0"/>
              </a:rPr>
              <a:t>библиотеках </a:t>
            </a:r>
            <a:r>
              <a:rPr lang="ru-RU" sz="1200" dirty="0">
                <a:latin typeface="Arial Narrow" panose="020B0606020202030204" pitchFamily="34" charset="0"/>
              </a:rPr>
              <a:t>страны, постепенно вытесняя устаревшие штрих-коды. Способность группового учета объектов, устойчивость к воздействиям окружающей среды и возможность многократного использования RFID-меток </a:t>
            </a:r>
            <a:r>
              <a:rPr lang="ru-RU" sz="1200" dirty="0" smtClean="0">
                <a:latin typeface="Arial Narrow" panose="020B0606020202030204" pitchFamily="34" charset="0"/>
              </a:rPr>
              <a:t>- преимущества </a:t>
            </a:r>
            <a:r>
              <a:rPr lang="ru-RU" sz="1200" dirty="0">
                <a:latin typeface="Arial Narrow" panose="020B0606020202030204" pitchFamily="34" charset="0"/>
              </a:rPr>
              <a:t>RFID-технологии перед другими методами идентификации объектов учета. </a:t>
            </a:r>
            <a:endParaRPr lang="en-US" sz="12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Arial Narrow" panose="020B0606020202030204" pitchFamily="34" charset="0"/>
            </a:endParaRPr>
          </a:p>
          <a:p>
            <a:pPr algn="just"/>
            <a:endParaRPr lang="en-US" sz="1200" dirty="0">
              <a:latin typeface="Arial Narrow" panose="020B0606020202030204" pitchFamily="34" charset="0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AutoShape 4" descr="Картинки по запросу сургутнефтега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сургутнефтегаз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5" y="1397277"/>
            <a:ext cx="3754796" cy="409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57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14"/>
          <p:cNvSpPr/>
          <p:nvPr/>
        </p:nvSpPr>
        <p:spPr>
          <a:xfrm>
            <a:off x="1002241" y="289042"/>
            <a:ext cx="7891388" cy="538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lang="ru-RU" sz="3500" b="1" dirty="0" smtClean="0">
                <a:latin typeface="Arial Narrow" panose="020B0606020202030204" pitchFamily="34" charset="0"/>
              </a:rPr>
              <a:t>Российская государственная библиотека</a:t>
            </a:r>
            <a:endParaRPr sz="35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09652" y="1397277"/>
            <a:ext cx="4183977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000000"/>
                </a:solidFill>
                <a:latin typeface="+mj-lt"/>
              </a:rPr>
              <a:t>Задача</a:t>
            </a:r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just" rtl="0" latinLnBrk="1" hangingPunct="0"/>
            <a:r>
              <a:rPr lang="ru-RU" sz="1200" dirty="0" smtClean="0">
                <a:latin typeface="Arial Narrow" panose="020B0606020202030204" pitchFamily="34" charset="0"/>
              </a:rPr>
              <a:t>Разработка системы контроля доступа к фондам библиотеки.</a:t>
            </a:r>
          </a:p>
          <a:p>
            <a:pPr algn="l" rtl="0" latinLnBrk="1" hangingPunct="0"/>
            <a:endParaRPr lang="ru-RU" sz="1200" dirty="0">
              <a:latin typeface="Arial Narrow" panose="020B0606020202030204" pitchFamily="34" charset="0"/>
            </a:endParaRPr>
          </a:p>
          <a:p>
            <a:pPr algn="l" rtl="0" latinLnBrk="1" hangingPunct="0"/>
            <a:r>
              <a:rPr lang="ru-RU" sz="1200" b="1" dirty="0" smtClean="0">
                <a:latin typeface="Arial Narrow" panose="020B0606020202030204" pitchFamily="34" charset="0"/>
              </a:rPr>
              <a:t>Что сделано нами</a:t>
            </a:r>
            <a:r>
              <a:rPr lang="en-US" sz="1200" b="1" dirty="0" smtClean="0">
                <a:latin typeface="Arial Narrow" panose="020B060602020203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поставка читательских билетов </a:t>
            </a:r>
            <a:r>
              <a:rPr lang="en-US" sz="1200" dirty="0" smtClean="0">
                <a:latin typeface="Arial Narrow" panose="020B0606020202030204" pitchFamily="34" charset="0"/>
              </a:rPr>
              <a:t>RFID;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интеграция </a:t>
            </a:r>
            <a:r>
              <a:rPr lang="en-US" sz="1200" dirty="0">
                <a:latin typeface="Arial Narrow" panose="020B0606020202030204" pitchFamily="34" charset="0"/>
              </a:rPr>
              <a:t>RFID-</a:t>
            </a:r>
            <a:r>
              <a:rPr lang="ru-RU" sz="1200" dirty="0">
                <a:latin typeface="Arial Narrow" panose="020B0606020202030204" pitchFamily="34" charset="0"/>
              </a:rPr>
              <a:t>оборудования с </a:t>
            </a:r>
            <a:r>
              <a:rPr lang="ru-RU" sz="1200" dirty="0" smtClean="0">
                <a:latin typeface="Arial Narrow" panose="020B0606020202030204" pitchFamily="34" charset="0"/>
              </a:rPr>
              <a:t>АИБС</a:t>
            </a:r>
            <a:r>
              <a:rPr lang="en-US" sz="1200" dirty="0" smtClean="0">
                <a:latin typeface="Arial Narrow" panose="020B0606020202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создание </a:t>
            </a:r>
            <a:r>
              <a:rPr lang="en-US" sz="1200" dirty="0" smtClean="0">
                <a:latin typeface="Arial Narrow" panose="020B0606020202030204" pitchFamily="34" charset="0"/>
              </a:rPr>
              <a:t>RFID-</a:t>
            </a:r>
            <a:r>
              <a:rPr lang="ru-RU" sz="1200" dirty="0" smtClean="0">
                <a:latin typeface="Arial Narrow" panose="020B0606020202030204" pitchFamily="34" charset="0"/>
              </a:rPr>
              <a:t>инфраструктуры, настройка и техническая поддержка.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разработка нестандартных решений</a:t>
            </a:r>
            <a:r>
              <a:rPr lang="en-US" sz="1200" dirty="0" smtClean="0">
                <a:latin typeface="Arial Narrow" panose="020B0606020202030204" pitchFamily="34" charset="0"/>
              </a:rPr>
              <a:t> – RFID-</a:t>
            </a:r>
            <a:r>
              <a:rPr lang="ru-RU" sz="1200" dirty="0" smtClean="0">
                <a:latin typeface="Arial Narrow" panose="020B0606020202030204" pitchFamily="34" charset="0"/>
              </a:rPr>
              <a:t>турникеты.</a:t>
            </a:r>
            <a:endParaRPr lang="en-US" sz="1200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 Narrow" panose="020B0606020202030204" pitchFamily="34" charset="0"/>
            </a:endParaRPr>
          </a:p>
          <a:p>
            <a:pPr algn="just"/>
            <a:r>
              <a:rPr lang="ru-RU" sz="1200" dirty="0">
                <a:latin typeface="Arial Narrow" panose="020B0606020202030204" pitchFamily="34" charset="0"/>
              </a:rPr>
              <a:t>Специально для данного проекта </a:t>
            </a:r>
            <a:r>
              <a:rPr lang="ru-RU" sz="1200" dirty="0" smtClean="0">
                <a:latin typeface="Arial Narrow" panose="020B0606020202030204" pitchFamily="34" charset="0"/>
              </a:rPr>
              <a:t>инженерами </a:t>
            </a:r>
            <a:r>
              <a:rPr lang="ru-RU" sz="1200" dirty="0">
                <a:latin typeface="Arial Narrow" panose="020B0606020202030204" pitchFamily="34" charset="0"/>
              </a:rPr>
              <a:t>ООО «РСТ-</a:t>
            </a:r>
            <a:r>
              <a:rPr lang="ru-RU" sz="1200" dirty="0" err="1">
                <a:latin typeface="Arial Narrow" panose="020B0606020202030204" pitchFamily="34" charset="0"/>
              </a:rPr>
              <a:t>Инвент</a:t>
            </a:r>
            <a:r>
              <a:rPr lang="ru-RU" sz="1200" dirty="0">
                <a:latin typeface="Arial Narrow" panose="020B0606020202030204" pitchFamily="34" charset="0"/>
              </a:rPr>
              <a:t>» было разработано и произведено </a:t>
            </a:r>
            <a:r>
              <a:rPr lang="ru-RU" sz="1200" dirty="0" smtClean="0">
                <a:latin typeface="Arial Narrow" panose="020B0606020202030204" pitchFamily="34" charset="0"/>
              </a:rPr>
              <a:t>оборудование </a:t>
            </a:r>
            <a:r>
              <a:rPr lang="ru-RU" sz="1200" dirty="0">
                <a:latin typeface="Arial Narrow" panose="020B0606020202030204" pitchFamily="34" charset="0"/>
              </a:rPr>
              <a:t>для модернизации турникетов, оснащенное как считывателем штрих-кодов, так и RFID-модулями. В случае необходимости, предусмотрена деинсталляция сканера штрих-кодов без ущерба для внешнего вида турникета и вмешательства в </a:t>
            </a:r>
            <a:r>
              <a:rPr lang="ru-RU" sz="1200" dirty="0" smtClean="0">
                <a:latin typeface="Arial Narrow" panose="020B0606020202030204" pitchFamily="34" charset="0"/>
              </a:rPr>
              <a:t>конструкцию.</a:t>
            </a:r>
          </a:p>
        </p:txBody>
      </p:sp>
      <p:sp>
        <p:nvSpPr>
          <p:cNvPr id="4" name="AutoShape 4" descr="Картинки по запросу сургутнефтега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сургутнефтегаз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eslepakurov\Pictures\DSC03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19" y="3340510"/>
            <a:ext cx="3763899" cy="28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slepakurov\Pictures\IMG_9907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92" y="1397277"/>
            <a:ext cx="1146926" cy="17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st-invent.ru/files/history/2205201514492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19" y="1397275"/>
            <a:ext cx="2449503" cy="17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02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8488" y="970883"/>
            <a:ext cx="2889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Это информационно-технологический центр, основой которого является взаимодополнение печатных и электронных ресурсов.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СОВРЕМЕННАЯ БИБЛИОТЕКА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9192" r="10449"/>
          <a:stretch/>
        </p:blipFill>
        <p:spPr>
          <a:xfrm flipH="1">
            <a:off x="3995935" y="931296"/>
            <a:ext cx="4634109" cy="3587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7"/>
          <a:stretch/>
        </p:blipFill>
        <p:spPr>
          <a:xfrm>
            <a:off x="601935" y="3284984"/>
            <a:ext cx="4333800" cy="276883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2" descr="Безымянны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8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6575" y="1589142"/>
            <a:ext cx="4183977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Задача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:</a:t>
            </a:r>
          </a:p>
          <a:p>
            <a:pPr algn="just" rtl="0" latinLnBrk="1" hangingPunct="0"/>
            <a:r>
              <a:rPr lang="ru-RU" sz="1400" dirty="0" err="1" smtClean="0">
                <a:latin typeface="Arial Narrow" panose="020B0606020202030204" pitchFamily="34" charset="0"/>
              </a:rPr>
              <a:t>Кампусный</a:t>
            </a:r>
            <a:r>
              <a:rPr lang="ru-RU" sz="1400" dirty="0" smtClean="0">
                <a:latin typeface="Arial Narrow" panose="020B0606020202030204" pitchFamily="34" charset="0"/>
              </a:rPr>
              <a:t> проект в Южном Федеральном Университете.</a:t>
            </a:r>
          </a:p>
          <a:p>
            <a:pPr algn="l" rtl="0" latinLnBrk="1" hangingPunct="0"/>
            <a:endParaRPr lang="ru-RU" sz="1400" dirty="0">
              <a:latin typeface="Arial Narrow" panose="020B0606020202030204" pitchFamily="34" charset="0"/>
            </a:endParaRPr>
          </a:p>
          <a:p>
            <a:pPr algn="l" rtl="0" latinLnBrk="1" hangingPunct="0"/>
            <a:r>
              <a:rPr lang="ru-RU" sz="1400" b="1" dirty="0" smtClean="0">
                <a:latin typeface="Arial Narrow" panose="020B0606020202030204" pitchFamily="34" charset="0"/>
              </a:rPr>
              <a:t>Что сделано нами</a:t>
            </a:r>
            <a:r>
              <a:rPr lang="en-US" sz="1400" b="1" dirty="0" smtClean="0">
                <a:latin typeface="Arial Narrow" panose="020B0606020202030204" pitchFamily="34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</a:rPr>
              <a:t>использование карт НСПК «МИР» в качестве читательских билетов</a:t>
            </a:r>
            <a:r>
              <a:rPr lang="en-US" sz="1400" dirty="0" smtClean="0">
                <a:latin typeface="Arial Narrow" panose="020B0606020202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Arial Narrow" panose="020B0606020202030204" pitchFamily="34" charset="0"/>
              </a:rPr>
              <a:t>интеграция </a:t>
            </a:r>
            <a:r>
              <a:rPr lang="en-US" sz="1400" dirty="0">
                <a:latin typeface="Arial Narrow" panose="020B0606020202030204" pitchFamily="34" charset="0"/>
              </a:rPr>
              <a:t>RFID-</a:t>
            </a:r>
            <a:r>
              <a:rPr lang="ru-RU" sz="1400" dirty="0">
                <a:latin typeface="Arial Narrow" panose="020B0606020202030204" pitchFamily="34" charset="0"/>
              </a:rPr>
              <a:t>оборудования с </a:t>
            </a:r>
            <a:r>
              <a:rPr lang="ru-RU" sz="1400" dirty="0" smtClean="0">
                <a:latin typeface="Arial Narrow" panose="020B0606020202030204" pitchFamily="34" charset="0"/>
              </a:rPr>
              <a:t>АИБС</a:t>
            </a:r>
            <a:r>
              <a:rPr lang="en-US" sz="1400" dirty="0" smtClean="0">
                <a:latin typeface="Arial Narrow" panose="020B060602020203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Narrow" panose="020B0606020202030204" pitchFamily="34" charset="0"/>
              </a:rPr>
              <a:t>создание </a:t>
            </a:r>
            <a:r>
              <a:rPr lang="en-US" sz="1400" dirty="0" smtClean="0">
                <a:latin typeface="Arial Narrow" panose="020B0606020202030204" pitchFamily="34" charset="0"/>
              </a:rPr>
              <a:t>RFID-</a:t>
            </a:r>
            <a:r>
              <a:rPr lang="ru-RU" sz="1400" dirty="0" smtClean="0">
                <a:latin typeface="Arial Narrow" panose="020B0606020202030204" pitchFamily="34" charset="0"/>
              </a:rPr>
              <a:t>инфраструктуры, настройка и техническая поддержка.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 Narrow" panose="020B0606020202030204" pitchFamily="34" charset="0"/>
            </a:endParaRPr>
          </a:p>
          <a:p>
            <a:pPr algn="just"/>
            <a:r>
              <a:rPr lang="ru-RU" sz="1400" dirty="0">
                <a:latin typeface="Arial Narrow" panose="020B0606020202030204" pitchFamily="34" charset="0"/>
              </a:rPr>
              <a:t>Специально для данного проекта </a:t>
            </a:r>
            <a:r>
              <a:rPr lang="ru-RU" sz="1400" dirty="0" smtClean="0">
                <a:latin typeface="Arial Narrow" panose="020B0606020202030204" pitchFamily="34" charset="0"/>
              </a:rPr>
              <a:t>инженерами </a:t>
            </a:r>
            <a:r>
              <a:rPr lang="ru-RU" sz="1400" dirty="0">
                <a:latin typeface="Arial Narrow" panose="020B0606020202030204" pitchFamily="34" charset="0"/>
              </a:rPr>
              <a:t>ООО </a:t>
            </a:r>
            <a:r>
              <a:rPr lang="ru-RU" sz="1400" dirty="0" smtClean="0">
                <a:latin typeface="Arial Narrow" panose="020B0606020202030204" pitchFamily="34" charset="0"/>
              </a:rPr>
              <a:t>«Корпоративные Бизнес Системы» была разработана </a:t>
            </a:r>
            <a:r>
              <a:rPr lang="ru-RU" sz="1400" dirty="0">
                <a:latin typeface="Arial Narrow" panose="020B0606020202030204" pitchFamily="34" charset="0"/>
              </a:rPr>
              <a:t>и </a:t>
            </a:r>
            <a:r>
              <a:rPr lang="ru-RU" sz="1400" dirty="0" smtClean="0">
                <a:latin typeface="Arial Narrow" panose="020B0606020202030204" pitchFamily="34" charset="0"/>
              </a:rPr>
              <a:t>произведена интеграция нефинансового приложения Национальной системы платежных карт «МИР» со считывателями СКУД для контроля доступа в вузе, в </a:t>
            </a:r>
            <a:r>
              <a:rPr lang="ru-RU" sz="1400" dirty="0" err="1" smtClean="0">
                <a:latin typeface="Arial Narrow" panose="020B0606020202030204" pitchFamily="34" charset="0"/>
              </a:rPr>
              <a:t>т.ч</a:t>
            </a:r>
            <a:r>
              <a:rPr lang="ru-RU" sz="1400" dirty="0" smtClean="0">
                <a:latin typeface="Arial Narrow" panose="020B0606020202030204" pitchFamily="34" charset="0"/>
              </a:rPr>
              <a:t>.  в Библиотеку и со считывателями Библиотеки для идентификации владельца карты МИР и использования в качестве читательского билета.</a:t>
            </a:r>
          </a:p>
        </p:txBody>
      </p:sp>
      <p:sp>
        <p:nvSpPr>
          <p:cNvPr id="4" name="AutoShape 4" descr="Картинки по запросу сургутнефтега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сургутнефтегаз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7" y="841348"/>
            <a:ext cx="4270515" cy="294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2" y="3907163"/>
            <a:ext cx="2962945" cy="1728192"/>
          </a:xfrm>
          <a:prstGeom prst="rect">
            <a:avLst/>
          </a:prstGeom>
        </p:spPr>
      </p:pic>
      <p:sp>
        <p:nvSpPr>
          <p:cNvPr id="8" name="Shape 14"/>
          <p:cNvSpPr/>
          <p:nvPr/>
        </p:nvSpPr>
        <p:spPr>
          <a:xfrm>
            <a:off x="439137" y="184616"/>
            <a:ext cx="6882127" cy="538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3500" b="1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/>
            </a:pPr>
            <a:r>
              <a:rPr lang="ru-RU" sz="3500" b="1" dirty="0" smtClean="0">
                <a:latin typeface="Arial Narrow" panose="020B0606020202030204" pitchFamily="34" charset="0"/>
              </a:rPr>
              <a:t>Южный Федеральный Университет</a:t>
            </a:r>
            <a:endParaRPr sz="3500" b="1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44" y="70217"/>
            <a:ext cx="1542262" cy="154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13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710604" y="1224986"/>
            <a:ext cx="8436355" cy="5619784"/>
          </a:xfrm>
          <a:prstGeom prst="rect">
            <a:avLst/>
          </a:prstGeom>
          <a:solidFill>
            <a:srgbClr val="DDDDDD">
              <a:alpha val="4346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 sz="2300" b="1">
                <a:latin typeface="PT Sans Narrow"/>
                <a:ea typeface="PT Sans Narrow"/>
                <a:cs typeface="PT Sans Narrow"/>
                <a:sym typeface="PT Sans Narrow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167079" y="1704299"/>
            <a:ext cx="3400320" cy="1014928"/>
          </a:xfrm>
          <a:prstGeom prst="roundRect">
            <a:avLst>
              <a:gd name="adj" fmla="val 26704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4812120" y="1710171"/>
            <a:ext cx="3400320" cy="1014928"/>
          </a:xfrm>
          <a:prstGeom prst="roundRect">
            <a:avLst>
              <a:gd name="adj" fmla="val 26704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4841054" y="2893866"/>
            <a:ext cx="3400320" cy="2534836"/>
          </a:xfrm>
          <a:prstGeom prst="roundRect">
            <a:avLst>
              <a:gd name="adj" fmla="val 10692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1162287" y="2888827"/>
            <a:ext cx="3400320" cy="2534836"/>
          </a:xfrm>
          <a:prstGeom prst="roundRect">
            <a:avLst>
              <a:gd name="adj" fmla="val 10692"/>
            </a:avLst>
          </a:prstGeom>
          <a:solidFill>
            <a:srgbClr val="FFFFFF">
              <a:alpha val="7080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>
              <a:defRPr>
                <a:solidFill>
                  <a:srgbClr val="DDDDDD"/>
                </a:solidFill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108075" y="-447972"/>
            <a:ext cx="4464050" cy="1308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defTabSz="449580">
              <a:spcBef>
                <a:spcPts val="1000"/>
              </a:spcBef>
            </a:pPr>
            <a:endParaRPr sz="3500" b="1" dirty="0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lvl="0" defTabSz="449580">
              <a:spcBef>
                <a:spcPts val="1000"/>
              </a:spcBef>
            </a:pPr>
            <a:r>
              <a:rPr sz="3500" b="1"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Контакты</a:t>
            </a:r>
            <a:endParaRPr sz="3500" b="1" dirty="0">
              <a:uFill>
                <a:solidFill/>
              </a:uFill>
              <a:latin typeface="Arial Narrow" panose="020B0606020202030204" pitchFamily="34" charset="0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1452475" y="3864366"/>
            <a:ext cx="3168194" cy="1217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defTabSz="449580">
              <a:lnSpc>
                <a:spcPct val="120000"/>
              </a:lnSpc>
              <a:spcBef>
                <a:spcPts val="1000"/>
              </a:spcBef>
            </a:pP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195220,  г. 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Санкт-Петербург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,              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пр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. 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Непокоренных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, 49, 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офис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 701</a:t>
            </a:r>
          </a:p>
          <a:p>
            <a:pPr lvl="0" defTabSz="449580">
              <a:lnSpc>
                <a:spcPct val="120000"/>
              </a:lnSpc>
              <a:spcBef>
                <a:spcPts val="1000"/>
              </a:spcBef>
            </a:pP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+7 (812) 318-17-17,  493-37-17</a:t>
            </a:r>
          </a:p>
        </p:txBody>
      </p:sp>
      <p:sp>
        <p:nvSpPr>
          <p:cNvPr id="122" name="Shape 122"/>
          <p:cNvSpPr/>
          <p:nvPr/>
        </p:nvSpPr>
        <p:spPr>
          <a:xfrm>
            <a:off x="4984736" y="3869405"/>
            <a:ext cx="3128655" cy="1217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defTabSz="449580">
              <a:lnSpc>
                <a:spcPct val="120000"/>
              </a:lnSpc>
              <a:spcBef>
                <a:spcPts val="1000"/>
              </a:spcBef>
            </a:pP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117420, г. 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Москва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, </a:t>
            </a:r>
            <a:r>
              <a:rPr dirty="0" err="1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ул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. 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Наметкина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, 10А, 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корп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. 1, </a:t>
            </a:r>
            <a:r>
              <a:rPr dirty="0" smtClean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БЦ 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«</a:t>
            </a:r>
            <a:r>
              <a:rPr dirty="0" err="1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Альянс</a:t>
            </a: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»</a:t>
            </a:r>
          </a:p>
          <a:p>
            <a:pPr lvl="0" defTabSz="449580">
              <a:lnSpc>
                <a:spcPct val="120000"/>
              </a:lnSpc>
              <a:spcBef>
                <a:spcPts val="1000"/>
              </a:spcBef>
            </a:pPr>
            <a:r>
              <a:rPr dirty="0">
                <a:uFill>
                  <a:solidFill/>
                </a:uFill>
                <a:latin typeface="Arial Narrow" panose="020B0606020202030204" pitchFamily="34" charset="0"/>
                <a:ea typeface="PT Sans Narrow"/>
                <a:cs typeface="PT Sans Narrow"/>
                <a:sym typeface="PT Sans Narrow"/>
              </a:rPr>
              <a:t>+7 (495) 640-78-48</a:t>
            </a:r>
          </a:p>
        </p:txBody>
      </p:sp>
      <p:sp>
        <p:nvSpPr>
          <p:cNvPr id="123" name="Shape 123"/>
          <p:cNvSpPr/>
          <p:nvPr/>
        </p:nvSpPr>
        <p:spPr>
          <a:xfrm>
            <a:off x="1816542" y="3216666"/>
            <a:ext cx="3168194" cy="51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defRPr sz="23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300" b="1" dirty="0" err="1">
                <a:uFill>
                  <a:solidFill/>
                </a:uFill>
                <a:latin typeface="Arial Narrow" panose="020B0606020202030204" pitchFamily="34" charset="0"/>
              </a:rPr>
              <a:t>Санкт-Петербург</a:t>
            </a:r>
            <a:endParaRPr sz="23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5606226" y="3221705"/>
            <a:ext cx="3168194" cy="51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defRPr sz="23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300" b="1" dirty="0" err="1">
                <a:uFill>
                  <a:solidFill/>
                </a:uFill>
                <a:latin typeface="Arial Narrow" panose="020B0606020202030204" pitchFamily="34" charset="0"/>
              </a:rPr>
              <a:t>Москва</a:t>
            </a:r>
            <a:endParaRPr sz="2300" b="1" dirty="0">
              <a:uFill>
                <a:solidFill/>
              </a:uFill>
              <a:latin typeface="Arial Narrow" panose="020B0606020202030204" pitchFamily="34" charset="0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1693141" y="1680772"/>
            <a:ext cx="2352218" cy="159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defTabSz="449580">
              <a:lnSpc>
                <a:spcPct val="120000"/>
              </a:lnSpc>
              <a:spcBef>
                <a:spcPts val="1000"/>
              </a:spcBef>
            </a:pPr>
            <a:r>
              <a:rPr sz="2300" b="1">
                <a:uFill>
                  <a:solidFill/>
                </a:uFill>
                <a:latin typeface="PT Sans Narrow"/>
                <a:ea typeface="PT Sans Narrow"/>
                <a:cs typeface="PT Sans Narrow"/>
                <a:sym typeface="PT Sans Narrow"/>
              </a:rPr>
              <a:t>   </a:t>
            </a:r>
            <a:endParaRPr sz="2300" b="1" u="sng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lvl="0" defTabSz="449580">
              <a:lnSpc>
                <a:spcPct val="120000"/>
              </a:lnSpc>
              <a:spcBef>
                <a:spcPts val="1000"/>
              </a:spcBef>
            </a:pPr>
            <a:endParaRPr sz="2300" b="1">
              <a:uFill>
                <a:solidFill/>
              </a:u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2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6180" y="3288287"/>
            <a:ext cx="187819" cy="27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7279" y="3293326"/>
            <a:ext cx="187820" cy="27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pd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510949" y="2116696"/>
            <a:ext cx="200986" cy="13150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5666797" y="1953230"/>
            <a:ext cx="2132954" cy="51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49580">
              <a:lnSpc>
                <a:spcPct val="120000"/>
              </a:lnSpc>
              <a:spcBef>
                <a:spcPts val="1000"/>
              </a:spcBef>
              <a:defRPr sz="23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PT Sans Narrow"/>
                <a:ea typeface="PT Sans Narrow"/>
                <a:cs typeface="PT Sans Narrow"/>
                <a:sym typeface="PT Sans Narrow"/>
                <a:hlinkClick r:id="rId4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2300" b="1" u="sng" dirty="0">
                <a:solidFill>
                  <a:srgbClr val="00B0F0"/>
                </a:solidFill>
                <a:uFill>
                  <a:solidFill>
                    <a:srgbClr val="0000FF"/>
                  </a:solidFill>
                </a:uFill>
                <a:latin typeface="Arial Narrow" panose="020B0606020202030204" pitchFamily="34" charset="0"/>
                <a:hlinkClick r:id="rId5"/>
              </a:rPr>
              <a:t>www.rst-invent.ru</a:t>
            </a:r>
          </a:p>
        </p:txBody>
      </p:sp>
      <p:pic>
        <p:nvPicPr>
          <p:cNvPr id="130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3353" y="2119397"/>
            <a:ext cx="201073" cy="201057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1914218" y="1964638"/>
            <a:ext cx="2181044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PT Sans Narrow"/>
                <a:ea typeface="PT Sans Narrow"/>
                <a:cs typeface="PT Sans Narrow"/>
                <a:sym typeface="PT Sans Narrow"/>
                <a:hlinkClick r:id="rId7"/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  <a:uFillTx/>
              </a:defRPr>
            </a:pPr>
            <a:r>
              <a:rPr sz="2300" b="1" u="sng" dirty="0">
                <a:solidFill>
                  <a:srgbClr val="00B0F0"/>
                </a:solidFill>
                <a:uFill>
                  <a:solidFill>
                    <a:srgbClr val="0000FF"/>
                  </a:solidFill>
                </a:uFill>
                <a:latin typeface="Arial Narrow" panose="020B0606020202030204" pitchFamily="34" charset="0"/>
                <a:hlinkClick r:id="rId7"/>
              </a:rPr>
              <a:t>info@rst-invent.ru</a:t>
            </a:r>
          </a:p>
        </p:txBody>
      </p:sp>
    </p:spTree>
    <p:extLst>
      <p:ext uri="{BB962C8B-B14F-4D97-AF65-F5344CB8AC3E}">
        <p14:creationId xmlns:p14="http://schemas.microsoft.com/office/powerpoint/2010/main" val="1853329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7711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Пространство читального зала библиотеки организуется таким образом, чтобы пользователи </a:t>
            </a:r>
            <a:r>
              <a:rPr lang="ru-RU" sz="1600" dirty="0" smtClean="0"/>
              <a:t>имели возможность </a:t>
            </a:r>
            <a:r>
              <a:rPr lang="ru-RU" sz="1600" dirty="0"/>
              <a:t>культурно проводить там время, заниматься коллективным творчеством.</a:t>
            </a:r>
          </a:p>
          <a:p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/>
          <a:stretch/>
        </p:blipFill>
        <p:spPr>
          <a:xfrm>
            <a:off x="755576" y="1412776"/>
            <a:ext cx="7711996" cy="4464497"/>
          </a:xfrm>
          <a:prstGeom prst="rect">
            <a:avLst/>
          </a:prstGeom>
        </p:spPr>
      </p:pic>
      <p:pic>
        <p:nvPicPr>
          <p:cNvPr id="5" name="Picture 2" descr="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1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78" y="2996952"/>
            <a:ext cx="75036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Общие данные:</a:t>
            </a:r>
          </a:p>
          <a:p>
            <a:r>
              <a:rPr lang="ru-RU" sz="1400" dirty="0" smtClean="0"/>
              <a:t>Библиотека </a:t>
            </a:r>
            <a:r>
              <a:rPr lang="ru-RU" sz="1400" dirty="0"/>
              <a:t>находится в здании корпуса университета. Помещение прямоугольное. Имеется 4 входа и боковой вход в соседнее помещение.</a:t>
            </a:r>
          </a:p>
          <a:p>
            <a:r>
              <a:rPr lang="ru-RU" sz="1400" dirty="0"/>
              <a:t>Общая площадь проектируемого пространства </a:t>
            </a:r>
            <a:r>
              <a:rPr lang="ru-RU" sz="1400" dirty="0" smtClean="0"/>
              <a:t>280 </a:t>
            </a:r>
            <a:r>
              <a:rPr lang="ru-RU" sz="1400" dirty="0" err="1"/>
              <a:t>кв.м</a:t>
            </a:r>
            <a:r>
              <a:rPr lang="ru-RU" sz="1400" dirty="0"/>
              <a:t>.  Входы расположены по стене смежной с холлом. По противоположной от входа стене расположены окна. </a:t>
            </a:r>
          </a:p>
          <a:p>
            <a:r>
              <a:rPr lang="ru-RU" sz="1400" i="1" dirty="0"/>
              <a:t>Фонд – не менее 10.000 единиц хранения</a:t>
            </a:r>
          </a:p>
          <a:p>
            <a:r>
              <a:rPr lang="ru-RU" sz="1400" i="1" dirty="0"/>
              <a:t>Количество обслуживающего персонала – 2 человека</a:t>
            </a:r>
          </a:p>
          <a:p>
            <a:endParaRPr lang="ru-RU" sz="1400" dirty="0"/>
          </a:p>
          <a:p>
            <a:r>
              <a:rPr lang="ru-RU" sz="1400" dirty="0"/>
              <a:t>Проектом предусмотрены:</a:t>
            </a:r>
          </a:p>
          <a:p>
            <a:pPr marL="171450" indent="-171450">
              <a:buFontTx/>
              <a:buChar char="-"/>
            </a:pPr>
            <a:r>
              <a:rPr lang="ru-RU" sz="1400" dirty="0"/>
              <a:t>Компьютерные посадочные места</a:t>
            </a:r>
          </a:p>
          <a:p>
            <a:pPr marL="171450" indent="-171450">
              <a:buFontTx/>
              <a:buChar char="-"/>
            </a:pPr>
            <a:r>
              <a:rPr lang="ru-RU" sz="1400" dirty="0" smtClean="0"/>
              <a:t>Индивидуальные </a:t>
            </a:r>
            <a:r>
              <a:rPr lang="ru-RU" sz="1400" dirty="0"/>
              <a:t>рабочие места</a:t>
            </a:r>
          </a:p>
          <a:p>
            <a:pPr marL="171450" indent="-171450">
              <a:buFontTx/>
              <a:buChar char="-"/>
            </a:pPr>
            <a:r>
              <a:rPr lang="ru-RU" sz="1400" dirty="0"/>
              <a:t>Посадочные места, встроенные в стеллажные системы</a:t>
            </a:r>
          </a:p>
          <a:p>
            <a:pPr marL="171450" indent="-171450">
              <a:buFontTx/>
              <a:buChar char="-"/>
            </a:pPr>
            <a:r>
              <a:rPr lang="ru-RU" sz="1400" dirty="0"/>
              <a:t>Зона </a:t>
            </a:r>
            <a:r>
              <a:rPr lang="ru-RU" sz="1400" dirty="0" smtClean="0"/>
              <a:t>открытого доступа и периодики</a:t>
            </a:r>
            <a:endParaRPr lang="ru-RU" sz="1400" dirty="0"/>
          </a:p>
          <a:p>
            <a:pPr marL="171450" indent="-171450">
              <a:buFontTx/>
              <a:buChar char="-"/>
            </a:pPr>
            <a:r>
              <a:rPr lang="ru-RU" sz="1400" dirty="0" smtClean="0"/>
              <a:t>Трансформируемая зона для создания площадки для проведения массовых совещаний</a:t>
            </a:r>
          </a:p>
          <a:p>
            <a:pPr marL="171450" indent="-171450">
              <a:buFontTx/>
              <a:buChar char="-"/>
            </a:pPr>
            <a:r>
              <a:rPr lang="ru-RU" sz="1400" dirty="0" smtClean="0"/>
              <a:t>Зона для проведения </a:t>
            </a:r>
            <a:r>
              <a:rPr lang="ru-RU" sz="1400" dirty="0" err="1" smtClean="0"/>
              <a:t>видеоконфренций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7" y="5929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Пример зонирования библиотечного пространства, проработанный совместно с компанией «РАДУГА-ЛИК»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50305"/>
            <a:ext cx="8577964" cy="2415396"/>
          </a:xfrm>
          <a:prstGeom prst="rect">
            <a:avLst/>
          </a:prstGeom>
        </p:spPr>
      </p:pic>
      <p:pic>
        <p:nvPicPr>
          <p:cNvPr id="5" name="Picture 2" descr="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68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910460"/>
            <a:ext cx="3623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Зона оборудована кафедрами консультанта, выставочными стеллажами для книг с наклонными полками.</a:t>
            </a:r>
          </a:p>
          <a:p>
            <a:r>
              <a:rPr lang="ru-RU" dirty="0"/>
              <a:t>Стилистическое решение по кафедрам может быть </a:t>
            </a:r>
            <a:r>
              <a:rPr lang="ru-RU" dirty="0" smtClean="0"/>
              <a:t>различным.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ВХОДНАЯ ЗОНА, РЕСЕПШЕН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7459" b="11094"/>
          <a:stretch/>
        </p:blipFill>
        <p:spPr bwMode="auto">
          <a:xfrm>
            <a:off x="4686300" y="1017379"/>
            <a:ext cx="3836475" cy="223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5460"/>
          <a:stretch/>
        </p:blipFill>
        <p:spPr bwMode="auto">
          <a:xfrm>
            <a:off x="798747" y="3373228"/>
            <a:ext cx="3608897" cy="264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3887" b="5782"/>
          <a:stretch/>
        </p:blipFill>
        <p:spPr bwMode="auto">
          <a:xfrm>
            <a:off x="4686300" y="3367744"/>
            <a:ext cx="3836475" cy="264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Безымянны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0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80" y="910460"/>
            <a:ext cx="3219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Периодические издания представлены экспозиционными шкафами для хранения газет и журналов.</a:t>
            </a:r>
          </a:p>
          <a:p>
            <a:r>
              <a:rPr lang="ru-RU" sz="1400" dirty="0"/>
              <a:t>Для удобства работы имеются кресла – диваны </a:t>
            </a:r>
            <a:r>
              <a:rPr lang="ru-RU" sz="1400" dirty="0" err="1"/>
              <a:t>трансформеры</a:t>
            </a:r>
            <a:r>
              <a:rPr lang="ru-RU" sz="1400" dirty="0"/>
              <a:t> </a:t>
            </a:r>
            <a:endParaRPr lang="en-US" sz="1400" dirty="0" smtClean="0"/>
          </a:p>
          <a:p>
            <a:r>
              <a:rPr lang="ru-RU" sz="1400" dirty="0" smtClean="0"/>
              <a:t>со </a:t>
            </a:r>
            <a:r>
              <a:rPr lang="ru-RU" sz="1400" dirty="0"/>
              <a:t>встроенными </a:t>
            </a:r>
            <a:r>
              <a:rPr lang="ru-RU" sz="1400" dirty="0" smtClean="0"/>
              <a:t>столиками.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ЗОНА ОТКРЫТОГО ДОСТУПА (периодика)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53813"/>
            <a:ext cx="2690353" cy="3587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02" y="3920479"/>
            <a:ext cx="2520908" cy="20513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/>
          <a:stretch/>
        </p:blipFill>
        <p:spPr>
          <a:xfrm>
            <a:off x="6229504" y="3955644"/>
            <a:ext cx="2698400" cy="2016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987146"/>
            <a:ext cx="4249729" cy="2933333"/>
          </a:xfrm>
          <a:prstGeom prst="rect">
            <a:avLst/>
          </a:prstGeom>
        </p:spPr>
      </p:pic>
      <p:pic>
        <p:nvPicPr>
          <p:cNvPr id="15" name="Picture 2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82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80" y="910460"/>
            <a:ext cx="3219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Периодические издания представлены экспозиционными шкафами для хранения газет и журналов.</a:t>
            </a:r>
          </a:p>
          <a:p>
            <a:r>
              <a:rPr lang="ru-RU" sz="1400" dirty="0"/>
              <a:t>Для удобства работы имеются кресла – диваны </a:t>
            </a:r>
            <a:r>
              <a:rPr lang="ru-RU" sz="1400" dirty="0" err="1"/>
              <a:t>трансформеры</a:t>
            </a:r>
            <a:r>
              <a:rPr lang="ru-RU" sz="1400" dirty="0"/>
              <a:t> </a:t>
            </a:r>
            <a:endParaRPr lang="en-US" sz="1400" dirty="0" smtClean="0"/>
          </a:p>
          <a:p>
            <a:r>
              <a:rPr lang="ru-RU" sz="1400" dirty="0" smtClean="0"/>
              <a:t>со </a:t>
            </a:r>
            <a:r>
              <a:rPr lang="ru-RU" sz="1400" dirty="0"/>
              <a:t>встроенными </a:t>
            </a:r>
            <a:r>
              <a:rPr lang="ru-RU" sz="1400" dirty="0" smtClean="0"/>
              <a:t>столиками.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ЗОНА ОТКРЫТОГО ДОСТУПА (периодика)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53813"/>
            <a:ext cx="2690353" cy="3587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02" y="3920479"/>
            <a:ext cx="2520908" cy="20513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/>
          <a:stretch/>
        </p:blipFill>
        <p:spPr>
          <a:xfrm>
            <a:off x="6229504" y="3955644"/>
            <a:ext cx="2698400" cy="2016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40" y="987146"/>
            <a:ext cx="4249729" cy="2933333"/>
          </a:xfrm>
          <a:prstGeom prst="rect">
            <a:avLst/>
          </a:prstGeom>
        </p:spPr>
      </p:pic>
      <p:pic>
        <p:nvPicPr>
          <p:cNvPr id="8" name="Picture 2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4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727" y="719141"/>
            <a:ext cx="8208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Представлена стеллажами открытого доступа. На стеллажи могут быть установлены боковины из стекла с графическим рисунком различной </a:t>
            </a:r>
            <a:r>
              <a:rPr lang="ru-RU" sz="1400" dirty="0" smtClean="0"/>
              <a:t>тематики. Несколько </a:t>
            </a:r>
            <a:r>
              <a:rPr lang="ru-RU" sz="1400" dirty="0"/>
              <a:t>стеллажных систем имеют встроенные посадочные места для просмотра и работы с </a:t>
            </a:r>
            <a:r>
              <a:rPr lang="ru-RU" sz="1400" dirty="0" smtClean="0"/>
              <a:t>литературой. </a:t>
            </a:r>
            <a:r>
              <a:rPr lang="ru-RU" sz="1400" dirty="0"/>
              <a:t>Также, предусмотрена установка умных полок, с помощью которых на специальном сенсорном экране возможно просматривать статистику выдаваемых книг, а также видеть рейтинг самых популярных изданий.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18864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itchFamily="18" charset="0"/>
              </a:rPr>
              <a:t>ЗОНА ОТКРЫТОГО ДОСТУПА</a:t>
            </a:r>
            <a:endParaRPr lang="ru-RU" sz="3200" b="1" dirty="0">
              <a:latin typeface="Cambria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1" y="2204864"/>
            <a:ext cx="4964808" cy="33078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2" y="4141210"/>
            <a:ext cx="3122692" cy="2080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521" y="1824510"/>
            <a:ext cx="2722450" cy="2316700"/>
          </a:xfrm>
          <a:prstGeom prst="rect">
            <a:avLst/>
          </a:prstGeom>
        </p:spPr>
      </p:pic>
      <p:pic>
        <p:nvPicPr>
          <p:cNvPr id="7" name="Picture 2" descr="Безымянны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4" y="6307557"/>
            <a:ext cx="2034546" cy="55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4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</TotalTime>
  <Words>1305</Words>
  <Application>Microsoft Office PowerPoint</Application>
  <PresentationFormat>Экран (4:3)</PresentationFormat>
  <Paragraphs>190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Arial Narrow</vt:lpstr>
      <vt:lpstr>Calibri</vt:lpstr>
      <vt:lpstr>Cambria</vt:lpstr>
      <vt:lpstr>Georgia</vt:lpstr>
      <vt:lpstr>PT Sans Narrow</vt:lpstr>
      <vt:lpstr>Times New Roman</vt:lpstr>
      <vt:lpstr>Wingdings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Клюев Дмитрий Владимирович</dc:creator>
  <cp:lastModifiedBy>Sergey Marmolenko</cp:lastModifiedBy>
  <cp:revision>182</cp:revision>
  <dcterms:created xsi:type="dcterms:W3CDTF">2015-07-10T11:38:11Z</dcterms:created>
  <dcterms:modified xsi:type="dcterms:W3CDTF">2017-10-23T21:02:35Z</dcterms:modified>
</cp:coreProperties>
</file>