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9" r:id="rId1"/>
  </p:sldMasterIdLst>
  <p:notesMasterIdLst>
    <p:notesMasterId r:id="rId29"/>
  </p:notesMasterIdLst>
  <p:handoutMasterIdLst>
    <p:handoutMasterId r:id="rId30"/>
  </p:handoutMasterIdLst>
  <p:sldIdLst>
    <p:sldId id="843" r:id="rId2"/>
    <p:sldId id="851" r:id="rId3"/>
    <p:sldId id="852" r:id="rId4"/>
    <p:sldId id="853" r:id="rId5"/>
    <p:sldId id="854" r:id="rId6"/>
    <p:sldId id="855" r:id="rId7"/>
    <p:sldId id="856" r:id="rId8"/>
    <p:sldId id="857" r:id="rId9"/>
    <p:sldId id="858" r:id="rId10"/>
    <p:sldId id="859" r:id="rId11"/>
    <p:sldId id="782" r:id="rId12"/>
    <p:sldId id="783" r:id="rId13"/>
    <p:sldId id="784" r:id="rId14"/>
    <p:sldId id="785" r:id="rId15"/>
    <p:sldId id="786" r:id="rId16"/>
    <p:sldId id="787" r:id="rId17"/>
    <p:sldId id="844" r:id="rId18"/>
    <p:sldId id="862" r:id="rId19"/>
    <p:sldId id="863" r:id="rId20"/>
    <p:sldId id="845" r:id="rId21"/>
    <p:sldId id="846" r:id="rId22"/>
    <p:sldId id="847" r:id="rId23"/>
    <p:sldId id="848" r:id="rId24"/>
    <p:sldId id="849" r:id="rId25"/>
    <p:sldId id="860" r:id="rId26"/>
    <p:sldId id="861" r:id="rId27"/>
    <p:sldId id="667" r:id="rId28"/>
  </p:sldIdLst>
  <p:sldSz cx="9144000" cy="6858000" type="screen4x3"/>
  <p:notesSz cx="6742113" cy="98726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Warden" initials="JMW" lastIdx="19" clrIdx="0"/>
  <p:cmAuthor id="1" name="Reed Elsevier" initials="RE" lastIdx="7" clrIdx="1"/>
  <p:cmAuthor id="2" name="Oba, Ikuko" initials="IO"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98"/>
    <a:srgbClr val="006699"/>
    <a:srgbClr val="003399"/>
    <a:srgbClr val="2FA7BF"/>
    <a:srgbClr val="FF9933"/>
    <a:srgbClr val="363636"/>
    <a:srgbClr val="000066"/>
    <a:srgbClr val="6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56" autoAdjust="0"/>
    <p:restoredTop sz="95560" autoAdjust="0"/>
  </p:normalViewPr>
  <p:slideViewPr>
    <p:cSldViewPr>
      <p:cViewPr>
        <p:scale>
          <a:sx n="70" d="100"/>
          <a:sy n="70" d="100"/>
        </p:scale>
        <p:origin x="-1470"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
    </p:cViewPr>
  </p:sorterViewPr>
  <p:notesViewPr>
    <p:cSldViewPr>
      <p:cViewPr varScale="1">
        <p:scale>
          <a:sx n="53" d="100"/>
          <a:sy n="53" d="100"/>
        </p:scale>
        <p:origin x="-2820" y="-102"/>
      </p:cViewPr>
      <p:guideLst>
        <p:guide orient="horz" pos="3110"/>
        <p:guide pos="21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pPr>
              <a:defRPr/>
            </a:pPr>
            <a:fld id="{77716056-263B-49D1-B203-C479EB78C652}" type="datetimeFigureOut">
              <a:rPr lang="en-US"/>
              <a:pPr>
                <a:defRPr/>
              </a:pPr>
              <a:t>4/26/2017</a:t>
            </a:fld>
            <a:endParaRPr lang="en-US"/>
          </a:p>
        </p:txBody>
      </p:sp>
      <p:sp>
        <p:nvSpPr>
          <p:cNvPr id="4" name="Footer Placeholder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pPr>
              <a:defRPr/>
            </a:pPr>
            <a:fld id="{169C17BD-C5BE-4941-8F14-425F1179B9FE}" type="slidenum">
              <a:rPr lang="en-US"/>
              <a:pPr>
                <a:defRPr/>
              </a:pPr>
              <a:t>‹#›</a:t>
            </a:fld>
            <a:endParaRPr lang="en-US"/>
          </a:p>
        </p:txBody>
      </p:sp>
    </p:spTree>
    <p:extLst>
      <p:ext uri="{BB962C8B-B14F-4D97-AF65-F5344CB8AC3E}">
        <p14:creationId xmlns:p14="http://schemas.microsoft.com/office/powerpoint/2010/main" val="3217323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426696A-71A6-4EF4-9DEC-1619E935790C}" type="datetimeFigureOut">
              <a:rPr lang="en-US"/>
              <a:pPr>
                <a:defRPr/>
              </a:pPr>
              <a:t>4/26/2017</a:t>
            </a:fld>
            <a:endParaRPr lang="en-US"/>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3BA32C3-6889-4CDA-A6BC-4CA1EE679A06}" type="slidenum">
              <a:rPr lang="en-US"/>
              <a:pPr>
                <a:defRPr/>
              </a:pPr>
              <a:t>‹#›</a:t>
            </a:fld>
            <a:endParaRPr lang="en-US"/>
          </a:p>
        </p:txBody>
      </p:sp>
    </p:spTree>
    <p:extLst>
      <p:ext uri="{BB962C8B-B14F-4D97-AF65-F5344CB8AC3E}">
        <p14:creationId xmlns:p14="http://schemas.microsoft.com/office/powerpoint/2010/main" val="1892150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8E21396-139B-437C-8100-3E69B609B084}" type="slidenum">
              <a:rPr lang="en-US" smtClean="0"/>
              <a:t>1</a:t>
            </a:fld>
            <a:endParaRPr lang="en-US"/>
          </a:p>
        </p:txBody>
      </p:sp>
    </p:spTree>
    <p:extLst>
      <p:ext uri="{BB962C8B-B14F-4D97-AF65-F5344CB8AC3E}">
        <p14:creationId xmlns:p14="http://schemas.microsoft.com/office/powerpoint/2010/main" val="146584681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pic>
        <p:nvPicPr>
          <p:cNvPr id="2050"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4074313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smtClean="0"/>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smtClean="0"/>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smtClean="0"/>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smtClean="0"/>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smtClean="0"/>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smtClean="0"/>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1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08625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Tree>
    <p:extLst>
      <p:ext uri="{BB962C8B-B14F-4D97-AF65-F5344CB8AC3E}">
        <p14:creationId xmlns:p14="http://schemas.microsoft.com/office/powerpoint/2010/main" val="246132257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Picture here</a:t>
            </a:r>
            <a:endParaRPr lang="en-US" dirty="0"/>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Tree>
    <p:extLst>
      <p:ext uri="{BB962C8B-B14F-4D97-AF65-F5344CB8AC3E}">
        <p14:creationId xmlns:p14="http://schemas.microsoft.com/office/powerpoint/2010/main" val="338451533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612365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62312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7" name="Rectangle 6"/>
          <p:cNvSpPr/>
          <p:nvPr/>
        </p:nvSpPr>
        <p:spPr>
          <a:xfrm>
            <a:off x="0"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3289" y="2658533"/>
            <a:ext cx="1715633" cy="1715633"/>
          </a:xfrm>
          <a:prstGeom prst="rect">
            <a:avLst/>
          </a:prstGeom>
        </p:spPr>
      </p:pic>
      <p:pic>
        <p:nvPicPr>
          <p:cNvPr id="8"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710624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499" y="2658532"/>
            <a:ext cx="1714501" cy="1714501"/>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017860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81422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225954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smtClean="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6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270929507"/>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867400" cy="6858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257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16675"/>
            <a:ext cx="1371600" cy="365125"/>
          </a:xfrm>
          <a:prstGeom prst="rect">
            <a:avLst/>
          </a:prstGeom>
        </p:spPr>
        <p:txBody>
          <a:bodyPr/>
          <a:lstStyle>
            <a:lvl1pPr>
              <a:defRPr/>
            </a:lvl1pPr>
          </a:lstStyle>
          <a:p>
            <a:pPr fontAlgn="auto">
              <a:spcBef>
                <a:spcPts val="0"/>
              </a:spcBef>
              <a:spcAft>
                <a:spcPts val="0"/>
              </a:spcAft>
              <a:defRPr/>
            </a:pPr>
            <a:fld id="{A7DC00CE-0100-4D63-9507-905679C73F63}" type="datetime1">
              <a:rPr lang="en-US">
                <a:solidFill>
                  <a:srgbClr val="53565A"/>
                </a:solidFill>
                <a:latin typeface="Arial"/>
              </a:rPr>
              <a:pPr fontAlgn="auto">
                <a:spcBef>
                  <a:spcPts val="0"/>
                </a:spcBef>
                <a:spcAft>
                  <a:spcPts val="0"/>
                </a:spcAft>
                <a:defRPr/>
              </a:pPr>
              <a:t>4/26/2017</a:t>
            </a:fld>
            <a:endParaRPr lang="en-US">
              <a:solidFill>
                <a:srgbClr val="53565A"/>
              </a:solidFill>
              <a:latin typeface="Arial"/>
            </a:endParaRPr>
          </a:p>
        </p:txBody>
      </p:sp>
      <p:sp>
        <p:nvSpPr>
          <p:cNvPr id="5" name="Footer Placeholder 4"/>
          <p:cNvSpPr>
            <a:spLocks noGrp="1"/>
          </p:cNvSpPr>
          <p:nvPr>
            <p:ph type="ftr" sz="quarter" idx="11"/>
          </p:nvPr>
        </p:nvSpPr>
        <p:spPr>
          <a:xfrm>
            <a:off x="1828800" y="6416675"/>
            <a:ext cx="5486400" cy="365125"/>
          </a:xfrm>
          <a:prstGeom prst="rect">
            <a:avLst/>
          </a:prstGeom>
        </p:spPr>
        <p:txBody>
          <a:bodyPr/>
          <a:lstStyle>
            <a:lvl1pPr>
              <a:defRPr sz="700" b="1"/>
            </a:lvl1pPr>
          </a:lstStyle>
          <a:p>
            <a:pPr fontAlgn="auto">
              <a:spcBef>
                <a:spcPts val="0"/>
              </a:spcBef>
              <a:spcAft>
                <a:spcPts val="0"/>
              </a:spcAft>
              <a:defRPr/>
            </a:pPr>
            <a:r>
              <a:rPr lang="en-US" sz="800">
                <a:solidFill>
                  <a:srgbClr val="53565A"/>
                </a:solidFill>
                <a:latin typeface="Arial"/>
              </a:rPr>
              <a:t>Snowball Metrics Project Partners</a:t>
            </a:r>
            <a:endParaRPr lang="en-US" sz="800" b="0">
              <a:solidFill>
                <a:srgbClr val="53565A"/>
              </a:solidFill>
              <a:latin typeface="Arial"/>
            </a:endParaRPr>
          </a:p>
          <a:p>
            <a:pPr fontAlgn="auto">
              <a:spcBef>
                <a:spcPts val="0"/>
              </a:spcBef>
              <a:spcAft>
                <a:spcPts val="0"/>
              </a:spcAft>
              <a:defRPr/>
            </a:pPr>
            <a:r>
              <a:rPr lang="en-US" b="0">
                <a:solidFill>
                  <a:srgbClr val="53565A"/>
                </a:solidFill>
                <a:latin typeface="Aria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6" name="Slide Number Placeholder 5"/>
          <p:cNvSpPr>
            <a:spLocks noGrp="1"/>
          </p:cNvSpPr>
          <p:nvPr>
            <p:ph type="sldNum" sz="quarter" idx="12"/>
          </p:nvPr>
        </p:nvSpPr>
        <p:spPr>
          <a:xfrm>
            <a:off x="8548008" y="928"/>
            <a:ext cx="457200" cy="327933"/>
          </a:xfrm>
          <a:prstGeom prst="rect">
            <a:avLst/>
          </a:prstGeom>
        </p:spPr>
        <p:txBody>
          <a:bodyPr/>
          <a:lstStyle>
            <a:lvl1pPr>
              <a:defRPr/>
            </a:lvl1pPr>
          </a:lstStyle>
          <a:p>
            <a:pPr>
              <a:defRPr/>
            </a:pPr>
            <a:fld id="{B475C23E-1427-4651-8D2C-9DE5C77431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615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userDrawn="1"/>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73313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ection header 3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76767976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05066153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smtClean="0"/>
              <a:t>Click to edit text</a:t>
            </a:r>
            <a:endParaRPr lang="en-US" dirty="0"/>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2392906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190472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sp>
        <p:nvSpPr>
          <p:cNvPr id="3" name="Rectangle 2"/>
          <p:cNvSpPr/>
          <p:nvPr/>
        </p:nvSpPr>
        <p:spPr>
          <a:xfrm>
            <a:off x="4930776" y="2861673"/>
            <a:ext cx="3588384" cy="2312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7" hasCustomPrompt="1"/>
          </p:nvPr>
        </p:nvSpPr>
        <p:spPr>
          <a:xfrm>
            <a:off x="4923692" y="2856398"/>
            <a:ext cx="3582000" cy="2321169"/>
          </a:xfrm>
          <a:prstGeom prst="rect">
            <a:avLst/>
          </a:prstGeom>
          <a:ln>
            <a:solidFill>
              <a:schemeClr val="tx1"/>
            </a:solidFill>
          </a:ln>
        </p:spPr>
        <p:txBody>
          <a:bodyPr/>
          <a:lstStyle>
            <a:lvl1pPr>
              <a:defRPr/>
            </a:lvl1pPr>
          </a:lstStyle>
          <a:p>
            <a:r>
              <a:rPr lang="en-GB" dirty="0" smtClean="0"/>
              <a:t>Screenshot</a:t>
            </a:r>
            <a:endParaRPr lang="en-GB" dirty="0"/>
          </a:p>
        </p:txBody>
      </p:sp>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639907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smtClean="0"/>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smtClean="0"/>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smtClean="0"/>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smtClean="0"/>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smtClean="0"/>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smtClean="0"/>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1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31723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3440" y="1508124"/>
            <a:ext cx="4251321" cy="4890132"/>
          </a:xfrm>
          <a:prstGeom prst="rect">
            <a:avLst/>
          </a:prstGeom>
        </p:spPr>
      </p:pic>
      <p:sp>
        <p:nvSpPr>
          <p:cNvPr id="9" name="Picture Placeholder 8"/>
          <p:cNvSpPr>
            <a:spLocks noGrp="1"/>
          </p:cNvSpPr>
          <p:nvPr>
            <p:ph type="pic" sz="quarter" idx="17"/>
          </p:nvPr>
        </p:nvSpPr>
        <p:spPr>
          <a:xfrm>
            <a:off x="4775200" y="1636711"/>
            <a:ext cx="4000500" cy="4619756"/>
          </a:xfrm>
          <a:prstGeom prst="rect">
            <a:avLst/>
          </a:prstGeom>
        </p:spPr>
        <p:txBody>
          <a:bodyPr/>
          <a:lstStyle/>
          <a:p>
            <a:r>
              <a:rPr lang="en-US" smtClean="0"/>
              <a:t>Click icon to add picture</a:t>
            </a:r>
            <a:endParaRPr lang="en-GB" dirty="0"/>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8"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211652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 Picture Content Slide (grey)">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r>
              <a:rPr lang="en-US" smtClean="0"/>
              <a:t>Click icon to add picture</a:t>
            </a:r>
            <a:endParaRPr lang="en-GB" dirty="0"/>
          </a:p>
        </p:txBody>
      </p:sp>
      <p:sp>
        <p:nvSpPr>
          <p:cNvPr id="5"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7"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129426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24"/>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Box 7"/>
          <p:cNvSpPr txBox="1"/>
          <p:nvPr/>
        </p:nvSpPr>
        <p:spPr>
          <a:xfrm>
            <a:off x="8316275" y="86049"/>
            <a:ext cx="592667" cy="200055"/>
          </a:xfrm>
          <a:prstGeom prst="rect">
            <a:avLst/>
          </a:prstGeom>
          <a:noFill/>
        </p:spPr>
        <p:txBody>
          <a:bodyPr wrap="square" rtlCol="0">
            <a:spAutoFit/>
          </a:bodyPr>
          <a:lstStyle/>
          <a:p>
            <a:pPr algn="r"/>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smtClean="0">
              <a:solidFill>
                <a:prstClr val="white"/>
              </a:solidFill>
              <a:cs typeface="Arial" pitchFamily="34" charset="0"/>
            </a:endParaRPr>
          </a:p>
        </p:txBody>
      </p:sp>
      <p:pic>
        <p:nvPicPr>
          <p:cNvPr id="6" name="Picture 5"/>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rot="10800000" flipH="1" flipV="1">
            <a:off x="6522714" y="117710"/>
            <a:ext cx="1933450" cy="147285"/>
          </a:xfrm>
          <a:prstGeom prst="rect">
            <a:avLst/>
          </a:prstGeom>
        </p:spPr>
      </p:pic>
    </p:spTree>
    <p:extLst>
      <p:ext uri="{BB962C8B-B14F-4D97-AF65-F5344CB8AC3E}">
        <p14:creationId xmlns:p14="http://schemas.microsoft.com/office/powerpoint/2010/main" val="1659547583"/>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 id="2147484046" r:id="rId17"/>
    <p:sldLayoutId id="2147484047" r:id="rId18"/>
    <p:sldLayoutId id="2147484048" r:id="rId19"/>
    <p:sldLayoutId id="2147484078" r:id="rId20"/>
    <p:sldLayoutId id="2147484079" r:id="rId21"/>
    <p:sldLayoutId id="2147484080" r:id="rId22"/>
  </p:sldLayoutIdLst>
  <p:timing>
    <p:tnLst>
      <p:par>
        <p:cTn id="1" dur="indefinite" restart="never" nodeType="tmRoot"/>
      </p:par>
    </p:tnLst>
  </p:timing>
  <p:hf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scopus.com/feedback/author/home.uri#/" TargetMode="External"/><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hyperlink" Target="mailto:ScopusAuthorFeedback@elsevier.com" TargetMode="External"/><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hyperlink" Target="mailto:BDcontenthelpdesk@elsevier.com" TargetMode="External"/><Relationship Id="rId2" Type="http://schemas.openxmlformats.org/officeDocument/2006/relationships/hyperlink" Target="mailto:S2@Elsevier.com" TargetMode="Externa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elsevierscience.ru/"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2564904"/>
            <a:ext cx="7740352" cy="2008660"/>
          </a:xfrm>
        </p:spPr>
        <p:txBody>
          <a:bodyPr/>
          <a:lstStyle/>
          <a:p>
            <a:r>
              <a:rPr lang="ru-RU" sz="2400" cap="all" dirty="0"/>
              <a:t>Корректировка профиля автора в </a:t>
            </a:r>
            <a:r>
              <a:rPr lang="en-US" sz="2400" cap="all" dirty="0"/>
              <a:t>Scopus</a:t>
            </a:r>
            <a:r>
              <a:rPr lang="ru-RU" sz="2400" cap="all" dirty="0"/>
              <a:t> и синхронизация с профилем </a:t>
            </a:r>
            <a:r>
              <a:rPr lang="en-US" sz="2400" cap="all" dirty="0"/>
              <a:t>ORCID</a:t>
            </a:r>
            <a:endParaRPr lang="en-US" sz="2400" dirty="0"/>
          </a:p>
        </p:txBody>
      </p:sp>
      <p:sp>
        <p:nvSpPr>
          <p:cNvPr id="3" name="Subtitle 2"/>
          <p:cNvSpPr txBox="1">
            <a:spLocks/>
          </p:cNvSpPr>
          <p:nvPr/>
        </p:nvSpPr>
        <p:spPr>
          <a:xfrm>
            <a:off x="257174" y="5517232"/>
            <a:ext cx="6259042" cy="1023430"/>
          </a:xfrm>
          <a:prstGeom prst="rect">
            <a:avLst/>
          </a:prstGeom>
          <a:solidFill>
            <a:schemeClr val="bg1"/>
          </a:solidFill>
        </p:spPr>
        <p:txBody>
          <a:bodyPr>
            <a:noAutofit/>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indent="0">
              <a:buNone/>
            </a:pPr>
            <a:r>
              <a:rPr lang="ru-RU" sz="1400" dirty="0" smtClean="0"/>
              <a:t>Галина П. </a:t>
            </a:r>
            <a:r>
              <a:rPr lang="ru-RU" sz="1400" dirty="0" err="1" smtClean="0"/>
              <a:t>Якшонок</a:t>
            </a:r>
            <a:r>
              <a:rPr lang="ru-RU" sz="1400" dirty="0" smtClean="0"/>
              <a:t>, консультант по аналитическим решениям </a:t>
            </a:r>
            <a:r>
              <a:rPr lang="en-GB" sz="1400" dirty="0" smtClean="0"/>
              <a:t>Elsevier</a:t>
            </a:r>
            <a:endParaRPr lang="en-US" sz="1400" dirty="0" smtClean="0"/>
          </a:p>
          <a:p>
            <a:pPr marL="86868" indent="0">
              <a:buNone/>
            </a:pPr>
            <a:endParaRPr lang="ru-RU" sz="1400" dirty="0" smtClean="0"/>
          </a:p>
          <a:p>
            <a:pPr marL="86868" indent="0">
              <a:buNone/>
            </a:pPr>
            <a:r>
              <a:rPr lang="ru-RU" sz="1400" dirty="0" smtClean="0"/>
              <a:t>Южный федеральный университет</a:t>
            </a:r>
          </a:p>
          <a:p>
            <a:pPr marL="86868" indent="0">
              <a:buNone/>
            </a:pPr>
            <a:r>
              <a:rPr lang="ru-RU" sz="1400" dirty="0" smtClean="0"/>
              <a:t>г. </a:t>
            </a:r>
            <a:r>
              <a:rPr lang="ru-RU" sz="1400" dirty="0" smtClean="0"/>
              <a:t>Ростов-на-Дону</a:t>
            </a:r>
            <a:r>
              <a:rPr lang="ru-RU" sz="1400" dirty="0" smtClean="0"/>
              <a:t>, 26.04.2017</a:t>
            </a:r>
            <a:endParaRPr lang="en-US" sz="1400" dirty="0" smtClean="0"/>
          </a:p>
        </p:txBody>
      </p:sp>
    </p:spTree>
    <p:extLst>
      <p:ext uri="{BB962C8B-B14F-4D97-AF65-F5344CB8AC3E}">
        <p14:creationId xmlns:p14="http://schemas.microsoft.com/office/powerpoint/2010/main" val="214220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yakshonakg\Desktop\25-04-2017 15-29-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12542"/>
            <a:ext cx="8229600" cy="49894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ru-RU" dirty="0" smtClean="0"/>
              <a:t>Если в профиле нет статей…</a:t>
            </a:r>
            <a:endParaRPr lang="en-US" dirty="0"/>
          </a:p>
        </p:txBody>
      </p:sp>
      <p:cxnSp>
        <p:nvCxnSpPr>
          <p:cNvPr id="6" name="Straight Connector 5"/>
          <p:cNvCxnSpPr/>
          <p:nvPr/>
        </p:nvCxnSpPr>
        <p:spPr>
          <a:xfrm>
            <a:off x="6477000" y="3352800"/>
            <a:ext cx="1295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9170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8"/>
            <a:ext cx="9159875"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title"/>
          </p:nvPr>
        </p:nvSpPr>
        <p:spPr>
          <a:xfrm>
            <a:off x="36786" y="1905000"/>
            <a:ext cx="8820150" cy="795338"/>
          </a:xfrm>
          <a:solidFill>
            <a:schemeClr val="bg1"/>
          </a:solidFill>
        </p:spPr>
        <p:txBody>
          <a:bodyPr/>
          <a:lstStyle/>
          <a:p>
            <a:pPr eaLnBrk="1" hangingPunct="1"/>
            <a:r>
              <a:rPr lang="ru-RU" sz="2000" dirty="0" smtClean="0"/>
              <a:t>Для </a:t>
            </a:r>
            <a:r>
              <a:rPr lang="ru-RU" sz="2000" dirty="0"/>
              <a:t>поиска вариантов авторских профилей с разным написанием фамилий авторов используйте функцию </a:t>
            </a:r>
            <a:r>
              <a:rPr lang="en-GB" sz="2000" dirty="0"/>
              <a:t>Add name variant</a:t>
            </a:r>
            <a:endParaRPr lang="en-US" sz="2000" dirty="0"/>
          </a:p>
        </p:txBody>
      </p:sp>
      <p:sp>
        <p:nvSpPr>
          <p:cNvPr id="4" name="Title 1"/>
          <p:cNvSpPr txBox="1">
            <a:spLocks/>
          </p:cNvSpPr>
          <p:nvPr/>
        </p:nvSpPr>
        <p:spPr>
          <a:xfrm>
            <a:off x="-1" y="304800"/>
            <a:ext cx="9159875" cy="1676400"/>
          </a:xfrm>
          <a:prstGeom prst="rect">
            <a:avLst/>
          </a:prstGeom>
          <a:solidFill>
            <a:schemeClr val="bg1"/>
          </a:solidFill>
        </p:spPr>
        <p:txBody>
          <a:bodyPr vert="horz" lIns="91440" tIns="45720" rIns="91440" bIns="45720" rtlCol="0" anchor="ctr">
            <a:no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r>
              <a:rPr lang="ru-RU" sz="2000" dirty="0"/>
              <a:t>Корректировка профиля автора. </a:t>
            </a:r>
            <a:r>
              <a:rPr lang="ru-RU" sz="1800" dirty="0"/>
              <a:t>Все запросы на корректировку из авторского профиля перенаправляются на</a:t>
            </a:r>
            <a:r>
              <a:rPr lang="en-GB" sz="1800" dirty="0"/>
              <a:t> </a:t>
            </a:r>
            <a:r>
              <a:rPr lang="ru-RU" sz="1800" dirty="0"/>
              <a:t>пошаговую форму</a:t>
            </a:r>
            <a:r>
              <a:rPr lang="en-US" sz="1800" b="0" u="sng" dirty="0">
                <a:hlinkClick r:id="rId3"/>
              </a:rPr>
              <a:t> https://www.scopus.com/authorfeedback</a:t>
            </a:r>
            <a:r>
              <a:rPr lang="en-US" sz="1800" b="0" dirty="0"/>
              <a:t> </a:t>
            </a:r>
            <a:r>
              <a:rPr lang="ru-RU" sz="1800" dirty="0"/>
              <a:t/>
            </a:r>
            <a:br>
              <a:rPr lang="ru-RU" sz="1800" dirty="0"/>
            </a:br>
            <a:r>
              <a:rPr lang="ru-RU" sz="1800" dirty="0"/>
              <a:t>При прямом выходе на </a:t>
            </a:r>
            <a:r>
              <a:rPr lang="en-US" sz="1800" b="0" u="sng" dirty="0">
                <a:hlinkClick r:id="rId3"/>
              </a:rPr>
              <a:t>https://www.scopus.com/authorfeedback</a:t>
            </a:r>
            <a:r>
              <a:rPr lang="en-US" sz="1800" b="0" dirty="0"/>
              <a:t>  </a:t>
            </a:r>
            <a:r>
              <a:rPr lang="ru-RU" sz="1800" dirty="0"/>
              <a:t>подписка</a:t>
            </a:r>
            <a:r>
              <a:rPr lang="en-GB" sz="1800" dirty="0"/>
              <a:t> </a:t>
            </a:r>
            <a:r>
              <a:rPr lang="ru-RU" sz="1800" dirty="0"/>
              <a:t>на  </a:t>
            </a:r>
            <a:r>
              <a:rPr lang="en-GB" sz="1800" dirty="0"/>
              <a:t>Scopus </a:t>
            </a:r>
            <a:r>
              <a:rPr lang="ru-RU" sz="1800" dirty="0"/>
              <a:t>не требуется! Результаты – через 4</a:t>
            </a:r>
            <a:r>
              <a:rPr lang="en-GB" sz="1800" dirty="0"/>
              <a:t>-7 </a:t>
            </a:r>
            <a:r>
              <a:rPr lang="ru-RU" sz="1800" dirty="0"/>
              <a:t>дней.</a:t>
            </a:r>
            <a:endParaRPr lang="en-US" sz="1800" dirty="0" smtClean="0"/>
          </a:p>
        </p:txBody>
      </p:sp>
      <p:sp>
        <p:nvSpPr>
          <p:cNvPr id="5" name="Rounded Rectangle 4"/>
          <p:cNvSpPr/>
          <p:nvPr/>
        </p:nvSpPr>
        <p:spPr>
          <a:xfrm>
            <a:off x="304800" y="6172200"/>
            <a:ext cx="8458200" cy="4572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dirty="0" smtClean="0">
                <a:solidFill>
                  <a:srgbClr val="FF0000"/>
                </a:solidFill>
              </a:rPr>
              <a:t>Руководство по корректировке: </a:t>
            </a:r>
            <a:r>
              <a:rPr lang="en-US" sz="1600" dirty="0" smtClean="0">
                <a:solidFill>
                  <a:srgbClr val="FF0000"/>
                </a:solidFill>
              </a:rPr>
              <a:t>http</a:t>
            </a:r>
            <a:r>
              <a:rPr lang="en-US" sz="1600" dirty="0">
                <a:solidFill>
                  <a:srgbClr val="FF0000"/>
                </a:solidFill>
              </a:rPr>
              <a:t>://elsevierscience.ru/files/Author%20profile%20and%20correction_March%202015.pdf</a:t>
            </a:r>
          </a:p>
        </p:txBody>
      </p:sp>
    </p:spTree>
    <p:extLst>
      <p:ext uri="{BB962C8B-B14F-4D97-AF65-F5344CB8AC3E}">
        <p14:creationId xmlns:p14="http://schemas.microsoft.com/office/powerpoint/2010/main" val="422735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39410" y="457200"/>
            <a:ext cx="8382000" cy="685800"/>
          </a:xfrm>
        </p:spPr>
        <p:txBody>
          <a:bodyPr/>
          <a:lstStyle/>
          <a:p>
            <a:pPr eaLnBrk="1" hangingPunct="1"/>
            <a:r>
              <a:rPr lang="ru-RU" sz="2400" dirty="0" smtClean="0"/>
              <a:t>Отмечаете все варианты профилей, относящиеся к автору. Далее нажимаете </a:t>
            </a:r>
            <a:r>
              <a:rPr lang="en-GB" sz="2400" dirty="0" smtClean="0"/>
              <a:t>Next </a:t>
            </a:r>
            <a:endParaRPr lang="en-US" sz="2400" dirty="0" smtClean="0"/>
          </a:p>
        </p:txBody>
      </p:sp>
      <p:pic>
        <p:nvPicPr>
          <p:cNvPr id="40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09725"/>
            <a:ext cx="8675687"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316913" y="6453188"/>
            <a:ext cx="719137" cy="4048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4983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73238"/>
            <a:ext cx="88265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p:cNvSpPr>
            <a:spLocks noGrp="1"/>
          </p:cNvSpPr>
          <p:nvPr>
            <p:ph type="title"/>
          </p:nvPr>
        </p:nvSpPr>
        <p:spPr>
          <a:xfrm>
            <a:off x="179388" y="692150"/>
            <a:ext cx="8640762" cy="1935163"/>
          </a:xfrm>
          <a:solidFill>
            <a:schemeClr val="bg1"/>
          </a:solidFill>
        </p:spPr>
        <p:txBody>
          <a:bodyPr/>
          <a:lstStyle/>
          <a:p>
            <a:pPr eaLnBrk="1" hangingPunct="1"/>
            <a:r>
              <a:rPr lang="ru-RU" sz="2000" dirty="0" smtClean="0"/>
              <a:t>Выбираете вариант названия нового, объединенного профиля. Если ни один из вариантов не устраивает, надо выбрать более близкий к желаемому</a:t>
            </a:r>
            <a:r>
              <a:rPr lang="en-GB" sz="2000" dirty="0" smtClean="0"/>
              <a:t>. </a:t>
            </a:r>
            <a:r>
              <a:rPr lang="ru-RU" sz="2000" dirty="0" smtClean="0"/>
              <a:t>В ходе дальнейшего общения со </a:t>
            </a:r>
            <a:r>
              <a:rPr lang="en-US" sz="2000" dirty="0" smtClean="0"/>
              <a:t>Scopus Author Feedback Team</a:t>
            </a:r>
            <a:r>
              <a:rPr lang="ru-RU" sz="2000" dirty="0" smtClean="0"/>
              <a:t> (после заполнения этой формы вы получите автоматическое уведомление от них)</a:t>
            </a:r>
            <a:r>
              <a:rPr lang="en-US" sz="2000" dirty="0" smtClean="0"/>
              <a:t> </a:t>
            </a:r>
            <a:r>
              <a:rPr lang="ru-RU" sz="2000" dirty="0" smtClean="0"/>
              <a:t>вы сможете указать какой именно приемлемый вариант названия профиля вы хотите видеть (напр.: </a:t>
            </a:r>
            <a:r>
              <a:rPr lang="en-US" sz="2000" dirty="0" smtClean="0"/>
              <a:t>I’d like to have the following preferred profile name </a:t>
            </a:r>
            <a:r>
              <a:rPr lang="ru-RU" sz="2000" dirty="0" smtClean="0"/>
              <a:t>…)</a:t>
            </a:r>
            <a:endParaRPr lang="en-US" sz="2000" dirty="0" smtClean="0"/>
          </a:p>
        </p:txBody>
      </p:sp>
    </p:spTree>
    <p:extLst>
      <p:ext uri="{BB962C8B-B14F-4D97-AF65-F5344CB8AC3E}">
        <p14:creationId xmlns:p14="http://schemas.microsoft.com/office/powerpoint/2010/main" val="53313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288" y="433552"/>
            <a:ext cx="8362950" cy="1143000"/>
          </a:xfrm>
        </p:spPr>
        <p:txBody>
          <a:bodyPr/>
          <a:lstStyle/>
          <a:p>
            <a:pPr eaLnBrk="1" hangingPunct="1"/>
            <a:r>
              <a:rPr lang="ru-RU" sz="1900" dirty="0" smtClean="0"/>
              <a:t>На шаге 3 надо просмотреть все документы, попавшие в профили для объединения и удалить лишние (кнопка с крестиком) или добавить статьи, не попавшие в профили через функцию </a:t>
            </a:r>
            <a:r>
              <a:rPr lang="en-GB" sz="1900" dirty="0" smtClean="0"/>
              <a:t>Search for missing documents</a:t>
            </a:r>
            <a:endParaRPr lang="en-US" sz="1900" dirty="0" smtClean="0"/>
          </a:p>
        </p:txBody>
      </p:sp>
      <p:pic>
        <p:nvPicPr>
          <p:cNvPr id="61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00200"/>
            <a:ext cx="84248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537528" y="6236248"/>
            <a:ext cx="3240088" cy="431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3086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312" y="533400"/>
            <a:ext cx="8458200" cy="685800"/>
          </a:xfrm>
        </p:spPr>
        <p:txBody>
          <a:bodyPr/>
          <a:lstStyle/>
          <a:p>
            <a:pPr eaLnBrk="1" hangingPunct="1"/>
            <a:r>
              <a:rPr lang="ru-RU" dirty="0" smtClean="0"/>
              <a:t>На шаге 4 делается обзор нового объединенного/откорректированного профиля</a:t>
            </a:r>
            <a:endParaRPr lang="en-US" dirty="0" smtClean="0"/>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57338"/>
            <a:ext cx="8893175"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27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6" y="2362200"/>
            <a:ext cx="9086850" cy="491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itle 1"/>
          <p:cNvSpPr>
            <a:spLocks noGrp="1"/>
          </p:cNvSpPr>
          <p:nvPr>
            <p:ph type="title"/>
          </p:nvPr>
        </p:nvSpPr>
        <p:spPr>
          <a:xfrm>
            <a:off x="228600" y="381000"/>
            <a:ext cx="8610600" cy="2276475"/>
          </a:xfrm>
          <a:solidFill>
            <a:schemeClr val="bg1"/>
          </a:solidFill>
        </p:spPr>
        <p:txBody>
          <a:bodyPr/>
          <a:lstStyle/>
          <a:p>
            <a:pPr eaLnBrk="1" hangingPunct="1"/>
            <a:r>
              <a:rPr lang="ru-RU" sz="1400" dirty="0" smtClean="0"/>
              <a:t>Шаг 5. Подача заполненной формы. Поля отмеченные* - обязательны для заполнения. </a:t>
            </a:r>
            <a:br>
              <a:rPr lang="ru-RU" sz="1400" dirty="0" smtClean="0"/>
            </a:br>
            <a:r>
              <a:rPr lang="ru-RU" sz="1400" dirty="0" smtClean="0"/>
              <a:t>Нажимая кнопку </a:t>
            </a:r>
            <a:r>
              <a:rPr lang="en-GB" sz="1400" dirty="0" smtClean="0"/>
              <a:t>Submit </a:t>
            </a:r>
            <a:r>
              <a:rPr lang="ru-RU" sz="1400" dirty="0" smtClean="0"/>
              <a:t>вы подаете заявку на указанные изменения в профиле (объединение профилей, корректировка названия и т.п.). Наша команда </a:t>
            </a:r>
            <a:r>
              <a:rPr lang="en-GB" sz="1400" dirty="0" smtClean="0"/>
              <a:t>Scopus  </a:t>
            </a:r>
            <a:r>
              <a:rPr lang="ru-RU" sz="1400" dirty="0" smtClean="0"/>
              <a:t>рассмотрит их, уточнит, если необходимо, данные и откорректирует профиль в течение 4-7</a:t>
            </a:r>
            <a:r>
              <a:rPr lang="en-GB" sz="1400" dirty="0" smtClean="0"/>
              <a:t> </a:t>
            </a:r>
            <a:r>
              <a:rPr lang="ru-RU" sz="1400" dirty="0" smtClean="0"/>
              <a:t>дней, о чем проинформирует вас по указанному на этом шаге  адресу электронной почты.</a:t>
            </a:r>
            <a:br>
              <a:rPr lang="ru-RU" sz="1400" dirty="0" smtClean="0"/>
            </a:br>
            <a:r>
              <a:rPr lang="ru-RU" sz="1400" dirty="0" smtClean="0"/>
              <a:t>Если есть необходимость откорректировать данные о месте работы</a:t>
            </a:r>
            <a:r>
              <a:rPr lang="en-GB" sz="1400" dirty="0" smtClean="0"/>
              <a:t> (Affiliation)</a:t>
            </a:r>
            <a:r>
              <a:rPr lang="ru-RU" sz="1400" dirty="0" smtClean="0"/>
              <a:t> в вашем профиле в </a:t>
            </a:r>
            <a:r>
              <a:rPr lang="en-GB" sz="1400" dirty="0" smtClean="0"/>
              <a:t>Scopus </a:t>
            </a:r>
            <a:r>
              <a:rPr lang="ru-RU" sz="1400" dirty="0" smtClean="0"/>
              <a:t>– пишите на адрес: </a:t>
            </a:r>
            <a:r>
              <a:rPr lang="en-US" sz="1400" dirty="0" smtClean="0">
                <a:hlinkClick r:id="rId3"/>
              </a:rPr>
              <a:t>ScopusAuthorFeedback@elsevier.com</a:t>
            </a:r>
            <a:r>
              <a:rPr lang="ru-RU" sz="1400" dirty="0" smtClean="0"/>
              <a:t>  (напр. </a:t>
            </a:r>
            <a:r>
              <a:rPr lang="en-GB" sz="1400" dirty="0" smtClean="0"/>
              <a:t>Please, correct Affiliation field in my Author profile ….(</a:t>
            </a:r>
            <a:r>
              <a:rPr lang="ru-RU" sz="1400" dirty="0" smtClean="0"/>
              <a:t>указывается профиль автора в </a:t>
            </a:r>
            <a:r>
              <a:rPr lang="ru-RU" sz="1400" dirty="0" err="1" smtClean="0"/>
              <a:t>Скопусе</a:t>
            </a:r>
            <a:r>
              <a:rPr lang="ru-RU" sz="1400" dirty="0" smtClean="0"/>
              <a:t> , желательно с </a:t>
            </a:r>
            <a:r>
              <a:rPr lang="en-GB" sz="1400" dirty="0" smtClean="0"/>
              <a:t>Author ID), where should be mentioned:…..(</a:t>
            </a:r>
            <a:r>
              <a:rPr lang="ru-RU" sz="1400" dirty="0" smtClean="0"/>
              <a:t>указывается правильная организация, место работы автора)</a:t>
            </a:r>
            <a:r>
              <a:rPr lang="en-GB" sz="1400" dirty="0" smtClean="0"/>
              <a:t>)</a:t>
            </a:r>
            <a:r>
              <a:rPr lang="ru-RU" sz="1400" dirty="0" smtClean="0"/>
              <a:t> </a:t>
            </a:r>
            <a:endParaRPr lang="en-US" sz="1400" dirty="0" smtClean="0"/>
          </a:p>
        </p:txBody>
      </p:sp>
    </p:spTree>
    <p:extLst>
      <p:ext uri="{BB962C8B-B14F-4D97-AF65-F5344CB8AC3E}">
        <p14:creationId xmlns:p14="http://schemas.microsoft.com/office/powerpoint/2010/main" val="163366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sz="2800" dirty="0" smtClean="0"/>
              <a:t>Есть ли единое решение для полного и корректного представления данных об ученом?</a:t>
            </a:r>
            <a:endParaRPr lang="en-US" sz="2800" dirty="0" smtClean="0"/>
          </a:p>
        </p:txBody>
      </p:sp>
    </p:spTree>
    <p:extLst>
      <p:ext uri="{BB962C8B-B14F-4D97-AF65-F5344CB8AC3E}">
        <p14:creationId xmlns:p14="http://schemas.microsoft.com/office/powerpoint/2010/main" val="207857375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yakshonakg\Desktop\25-04-2017 15-29-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12542"/>
            <a:ext cx="8229600" cy="49894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1421" y="609600"/>
            <a:ext cx="8238319" cy="418645"/>
          </a:xfrm>
        </p:spPr>
        <p:txBody>
          <a:bodyPr/>
          <a:lstStyle/>
          <a:p>
            <a:r>
              <a:rPr lang="en-GB" dirty="0" smtClean="0"/>
              <a:t>Scopus</a:t>
            </a:r>
            <a:r>
              <a:rPr lang="en-GB" dirty="0"/>
              <a:t> </a:t>
            </a:r>
            <a:r>
              <a:rPr lang="en-GB" dirty="0" smtClean="0"/>
              <a:t>– ORCID</a:t>
            </a:r>
            <a:endParaRPr lang="en-US" dirty="0"/>
          </a:p>
        </p:txBody>
      </p:sp>
      <p:cxnSp>
        <p:nvCxnSpPr>
          <p:cNvPr id="5" name="Straight Connector 4"/>
          <p:cNvCxnSpPr/>
          <p:nvPr/>
        </p:nvCxnSpPr>
        <p:spPr>
          <a:xfrm>
            <a:off x="609600" y="3352800"/>
            <a:ext cx="152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6934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Профиль автора в </a:t>
            </a:r>
            <a:r>
              <a:rPr lang="en-GB" dirty="0" smtClean="0"/>
              <a:t>ORCID</a:t>
            </a:r>
            <a:endParaRPr lang="en-US" dirty="0"/>
          </a:p>
        </p:txBody>
      </p:sp>
      <p:pic>
        <p:nvPicPr>
          <p:cNvPr id="9218" name="Picture 2" descr="C:\Users\yakshonakg\Desktop\25-04-2017 15-36-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48" y="1461848"/>
            <a:ext cx="7086600" cy="4986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10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75" y="609600"/>
            <a:ext cx="9041525" cy="1132763"/>
          </a:xfrm>
        </p:spPr>
        <p:txBody>
          <a:bodyPr/>
          <a:lstStyle/>
          <a:p>
            <a:r>
              <a:rPr lang="ru-RU" dirty="0" smtClean="0"/>
              <a:t/>
            </a:r>
            <a:br>
              <a:rPr lang="ru-RU" dirty="0" smtClean="0"/>
            </a:br>
            <a:r>
              <a:rPr lang="ru-RU" dirty="0"/>
              <a:t/>
            </a:r>
            <a:br>
              <a:rPr lang="ru-RU" dirty="0"/>
            </a:br>
            <a:r>
              <a:rPr lang="ru-RU" dirty="0" smtClean="0"/>
              <a:t/>
            </a:r>
            <a:br>
              <a:rPr lang="ru-RU" dirty="0" smtClean="0"/>
            </a:br>
            <a:r>
              <a:rPr lang="ru-RU" dirty="0" smtClean="0"/>
              <a:t>Профили авторов в </a:t>
            </a:r>
            <a:r>
              <a:rPr lang="en-US" dirty="0" smtClean="0"/>
              <a:t>Scopus </a:t>
            </a:r>
            <a:r>
              <a:rPr lang="ru-RU" dirty="0" smtClean="0"/>
              <a:t>создаются АВТОМАТИЧЕСКИ. </a:t>
            </a:r>
            <a:r>
              <a:rPr lang="en-GB" dirty="0" smtClean="0"/>
              <a:t/>
            </a:r>
            <a:br>
              <a:rPr lang="en-GB" dirty="0" smtClean="0"/>
            </a:br>
            <a:r>
              <a:rPr lang="ru-RU" dirty="0" smtClean="0"/>
              <a:t>Сегодня уже около 18 млн профилей</a:t>
            </a:r>
            <a:br>
              <a:rPr lang="ru-RU" dirty="0" smtClean="0"/>
            </a:br>
            <a:r>
              <a:rPr lang="ru-RU" dirty="0" smtClean="0"/>
              <a:t/>
            </a:r>
            <a:br>
              <a:rPr lang="ru-RU" dirty="0" smtClean="0"/>
            </a:br>
            <a:r>
              <a:rPr lang="ru-RU" sz="2000" dirty="0"/>
              <a:t>Если в статье есть фамилия автора – статья попадет в профиль автора</a:t>
            </a:r>
            <a:r>
              <a:rPr lang="en-US" dirty="0"/>
              <a:t/>
            </a:r>
            <a:br>
              <a:rPr lang="en-US" dirty="0"/>
            </a:br>
            <a:r>
              <a:rPr lang="ru-RU" dirty="0" smtClean="0"/>
              <a:t/>
            </a:r>
            <a:br>
              <a:rPr lang="ru-RU" dirty="0" smtClean="0"/>
            </a:br>
            <a:r>
              <a:rPr lang="ru-RU" sz="1800" dirty="0" smtClean="0"/>
              <a:t>Для формирования профиля автора используются следующие данные</a:t>
            </a:r>
            <a:r>
              <a:rPr lang="en-US" sz="1800" dirty="0" smtClean="0"/>
              <a:t>:</a:t>
            </a:r>
            <a:endParaRPr lang="en-US" sz="1800" dirty="0"/>
          </a:p>
        </p:txBody>
      </p:sp>
      <p:sp>
        <p:nvSpPr>
          <p:cNvPr id="3" name="Content Placeholder 2"/>
          <p:cNvSpPr>
            <a:spLocks noGrp="1"/>
          </p:cNvSpPr>
          <p:nvPr>
            <p:ph idx="1"/>
          </p:nvPr>
        </p:nvSpPr>
        <p:spPr>
          <a:xfrm>
            <a:off x="381000" y="2971800"/>
            <a:ext cx="8238319" cy="3774749"/>
          </a:xfrm>
        </p:spPr>
        <p:txBody>
          <a:bodyPr>
            <a:normAutofit/>
          </a:bodyPr>
          <a:lstStyle/>
          <a:p>
            <a:r>
              <a:rPr lang="ru-RU" dirty="0" smtClean="0"/>
              <a:t>Заглавия статей</a:t>
            </a:r>
            <a:endParaRPr lang="en-US" dirty="0"/>
          </a:p>
          <a:p>
            <a:r>
              <a:rPr lang="ru-RU" dirty="0" smtClean="0"/>
              <a:t>Аннотации</a:t>
            </a:r>
            <a:endParaRPr lang="en-US" dirty="0"/>
          </a:p>
          <a:p>
            <a:r>
              <a:rPr lang="ru-RU" u="sng" dirty="0" smtClean="0"/>
              <a:t>Авторы</a:t>
            </a:r>
            <a:r>
              <a:rPr lang="en-US" u="sng" dirty="0" smtClean="0"/>
              <a:t>, </a:t>
            </a:r>
            <a:r>
              <a:rPr lang="ru-RU" u="sng" dirty="0" smtClean="0"/>
              <a:t>со-авторы</a:t>
            </a:r>
            <a:endParaRPr lang="en-US" u="sng" dirty="0"/>
          </a:p>
          <a:p>
            <a:r>
              <a:rPr lang="ru-RU" dirty="0" err="1" smtClean="0"/>
              <a:t>Пристатейная</a:t>
            </a:r>
            <a:r>
              <a:rPr lang="ru-RU" dirty="0" smtClean="0"/>
              <a:t> литература</a:t>
            </a:r>
            <a:endParaRPr lang="en-US" dirty="0"/>
          </a:p>
          <a:p>
            <a:r>
              <a:rPr lang="ru-RU" dirty="0" smtClean="0"/>
              <a:t>Ключевые слова</a:t>
            </a:r>
            <a:endParaRPr lang="en-US" dirty="0"/>
          </a:p>
          <a:p>
            <a:r>
              <a:rPr lang="ru-RU" u="sng" dirty="0" smtClean="0"/>
              <a:t>Место работы, </a:t>
            </a:r>
            <a:r>
              <a:rPr lang="en-GB" u="sng" dirty="0" smtClean="0"/>
              <a:t>email</a:t>
            </a:r>
            <a:endParaRPr lang="en-US" u="sng" dirty="0"/>
          </a:p>
          <a:p>
            <a:r>
              <a:rPr lang="ru-RU" dirty="0" smtClean="0"/>
              <a:t>Отдел</a:t>
            </a:r>
            <a:r>
              <a:rPr lang="en-US" dirty="0" smtClean="0"/>
              <a:t> (</a:t>
            </a:r>
            <a:r>
              <a:rPr lang="ru-RU" dirty="0" smtClean="0"/>
              <a:t>если возможно)</a:t>
            </a:r>
            <a:endParaRPr lang="en-US" dirty="0"/>
          </a:p>
          <a:p>
            <a:r>
              <a:rPr lang="ru-RU" u="sng" dirty="0" smtClean="0"/>
              <a:t>Источник публикации</a:t>
            </a:r>
            <a:endParaRPr lang="en-US" u="sng" dirty="0"/>
          </a:p>
          <a:p>
            <a:r>
              <a:rPr lang="en-US" u="sng" dirty="0"/>
              <a:t>ASJC </a:t>
            </a:r>
            <a:r>
              <a:rPr lang="ru-RU" u="sng" dirty="0" smtClean="0"/>
              <a:t>классификация</a:t>
            </a:r>
            <a:endParaRPr lang="en-US" u="sng" dirty="0"/>
          </a:p>
          <a:p>
            <a:r>
              <a:rPr lang="ru-RU" dirty="0" smtClean="0"/>
              <a:t>Даты публикаций</a:t>
            </a:r>
            <a:endParaRPr lang="ru-RU" dirty="0"/>
          </a:p>
          <a:p>
            <a:pPr marL="86868" indent="0">
              <a:buNone/>
            </a:pPr>
            <a:endParaRPr lang="ru-RU" sz="2400" b="1" dirty="0" smtClean="0">
              <a:solidFill>
                <a:schemeClr val="accent1"/>
              </a:solidFill>
              <a:latin typeface="Arial Bold"/>
              <a:ea typeface="+mj-ea"/>
              <a:cs typeface="Arial Bold"/>
            </a:endParaRPr>
          </a:p>
        </p:txBody>
      </p:sp>
    </p:spTree>
    <p:extLst>
      <p:ext uri="{BB962C8B-B14F-4D97-AF65-F5344CB8AC3E}">
        <p14:creationId xmlns:p14="http://schemas.microsoft.com/office/powerpoint/2010/main" val="95601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495881"/>
            <a:ext cx="8238319" cy="418645"/>
          </a:xfrm>
        </p:spPr>
        <p:txBody>
          <a:bodyPr/>
          <a:lstStyle/>
          <a:p>
            <a:r>
              <a:rPr lang="en-US" dirty="0" smtClean="0"/>
              <a:t>ORCID!</a:t>
            </a:r>
            <a:r>
              <a:rPr lang="ru-RU" dirty="0" smtClean="0"/>
              <a:t> (</a:t>
            </a:r>
            <a:r>
              <a:rPr lang="en-GB" dirty="0"/>
              <a:t>orcid.org</a:t>
            </a:r>
            <a:r>
              <a:rPr lang="ru-RU" dirty="0" smtClean="0"/>
              <a:t>)</a:t>
            </a:r>
            <a:endParaRPr lang="en-US" dirty="0"/>
          </a:p>
        </p:txBody>
      </p:sp>
      <p:sp>
        <p:nvSpPr>
          <p:cNvPr id="4" name="Content Placeholder 3"/>
          <p:cNvSpPr>
            <a:spLocks noGrp="1"/>
          </p:cNvSpPr>
          <p:nvPr>
            <p:ph idx="1"/>
          </p:nvPr>
        </p:nvSpPr>
        <p:spPr>
          <a:xfrm>
            <a:off x="457199" y="914526"/>
            <a:ext cx="8454789" cy="1529693"/>
          </a:xfrm>
        </p:spPr>
        <p:txBody>
          <a:bodyPr>
            <a:normAutofit/>
          </a:bodyPr>
          <a:lstStyle/>
          <a:p>
            <a:pPr marL="86868" indent="0">
              <a:buNone/>
            </a:pPr>
            <a:r>
              <a:rPr lang="en-US" sz="1800" dirty="0" smtClean="0"/>
              <a:t>ORCID</a:t>
            </a:r>
            <a:r>
              <a:rPr lang="ru-RU" sz="1800" dirty="0" smtClean="0"/>
              <a:t> (</a:t>
            </a:r>
            <a:r>
              <a:rPr lang="en-US" sz="1800" dirty="0" smtClean="0"/>
              <a:t>Original </a:t>
            </a:r>
            <a:r>
              <a:rPr lang="en-US" sz="1800" dirty="0"/>
              <a:t>Researcher Contributor </a:t>
            </a:r>
            <a:r>
              <a:rPr lang="en-US" sz="1800" dirty="0" smtClean="0"/>
              <a:t>ID</a:t>
            </a:r>
            <a:r>
              <a:rPr lang="ru-RU" sz="1800" dirty="0" smtClean="0"/>
              <a:t>)</a:t>
            </a:r>
            <a:r>
              <a:rPr lang="ru-RU" sz="1800" dirty="0"/>
              <a:t> </a:t>
            </a:r>
            <a:r>
              <a:rPr lang="ru-RU" sz="1800" dirty="0" smtClean="0"/>
              <a:t>-</a:t>
            </a:r>
            <a:r>
              <a:rPr lang="en-US" sz="1800" dirty="0" smtClean="0"/>
              <a:t> </a:t>
            </a:r>
            <a:r>
              <a:rPr lang="ru-RU" sz="1800" dirty="0" smtClean="0"/>
              <a:t>обеспечивает </a:t>
            </a:r>
            <a:r>
              <a:rPr lang="ru-RU" sz="1800" b="1" dirty="0">
                <a:solidFill>
                  <a:schemeClr val="accent1"/>
                </a:solidFill>
              </a:rPr>
              <a:t>постоянным цифровым идентификатором </a:t>
            </a:r>
            <a:r>
              <a:rPr lang="ru-RU" sz="1800" dirty="0" smtClean="0"/>
              <a:t>который позволяет отличить вас как автора от других</a:t>
            </a:r>
            <a:r>
              <a:rPr lang="en-US" sz="1800" dirty="0" smtClean="0"/>
              <a:t>,</a:t>
            </a:r>
            <a:r>
              <a:rPr lang="ru-RU" sz="1800" dirty="0" smtClean="0"/>
              <a:t> аккумулируя данные об исследовательских результатах</a:t>
            </a:r>
            <a:r>
              <a:rPr lang="en-US" sz="1800" dirty="0" smtClean="0"/>
              <a:t> </a:t>
            </a:r>
            <a:r>
              <a:rPr lang="ru-RU" sz="1800" dirty="0" smtClean="0"/>
              <a:t>как статья или гранты, книги т.п.</a:t>
            </a:r>
            <a:endParaRPr lang="en-US" sz="1800" dirty="0" smtClean="0"/>
          </a:p>
        </p:txBody>
      </p:sp>
      <p:pic>
        <p:nvPicPr>
          <p:cNvPr id="11" name="Picture 2"/>
          <p:cNvPicPr>
            <a:picLocks noChangeAspect="1" noChangeArrowheads="1"/>
          </p:cNvPicPr>
          <p:nvPr/>
        </p:nvPicPr>
        <p:blipFill>
          <a:blip r:embed="rId2"/>
          <a:srcRect/>
          <a:stretch>
            <a:fillRect/>
          </a:stretch>
        </p:blipFill>
        <p:spPr bwMode="auto">
          <a:xfrm>
            <a:off x="1282250" y="2107811"/>
            <a:ext cx="6415087" cy="475018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6588919" y="2264038"/>
            <a:ext cx="719137" cy="360362"/>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7019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691" name="Picture 3"/>
          <p:cNvPicPr>
            <a:picLocks noChangeAspect="1" noChangeArrowheads="1"/>
          </p:cNvPicPr>
          <p:nvPr/>
        </p:nvPicPr>
        <p:blipFill>
          <a:blip r:embed="rId2"/>
          <a:srcRect/>
          <a:stretch>
            <a:fillRect/>
          </a:stretch>
        </p:blipFill>
        <p:spPr bwMode="auto">
          <a:xfrm>
            <a:off x="1090613" y="981075"/>
            <a:ext cx="7018337" cy="5619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5107" name="Title 1"/>
          <p:cNvSpPr>
            <a:spLocks noGrp="1"/>
          </p:cNvSpPr>
          <p:nvPr>
            <p:ph type="title"/>
          </p:nvPr>
        </p:nvSpPr>
        <p:spPr>
          <a:xfrm>
            <a:off x="611188" y="295275"/>
            <a:ext cx="8202612" cy="685800"/>
          </a:xfrm>
        </p:spPr>
        <p:txBody>
          <a:bodyPr/>
          <a:lstStyle/>
          <a:p>
            <a:r>
              <a:rPr lang="ru-RU" dirty="0" smtClean="0"/>
              <a:t>  Поля профиля в </a:t>
            </a:r>
            <a:r>
              <a:rPr lang="en-GB" dirty="0" smtClean="0"/>
              <a:t>ORCID </a:t>
            </a:r>
            <a:endParaRPr lang="en-US" dirty="0" smtClean="0"/>
          </a:p>
        </p:txBody>
      </p:sp>
      <p:sp>
        <p:nvSpPr>
          <p:cNvPr id="7" name="Rectangle 6"/>
          <p:cNvSpPr/>
          <p:nvPr/>
        </p:nvSpPr>
        <p:spPr>
          <a:xfrm>
            <a:off x="2916238" y="5516563"/>
            <a:ext cx="2519362" cy="360362"/>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2663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ru-RU" smtClean="0"/>
              <a:t>Импорт публикаций из </a:t>
            </a:r>
            <a:r>
              <a:rPr lang="en-GB" smtClean="0"/>
              <a:t>Scopus</a:t>
            </a:r>
            <a:endParaRPr lang="en-US" smtClean="0"/>
          </a:p>
        </p:txBody>
      </p:sp>
      <p:pic>
        <p:nvPicPr>
          <p:cNvPr id="371715" name="Picture 3"/>
          <p:cNvPicPr>
            <a:picLocks noChangeAspect="1" noChangeArrowheads="1"/>
          </p:cNvPicPr>
          <p:nvPr/>
        </p:nvPicPr>
        <p:blipFill>
          <a:blip r:embed="rId2"/>
          <a:srcRect/>
          <a:stretch>
            <a:fillRect/>
          </a:stretch>
        </p:blipFill>
        <p:spPr bwMode="auto">
          <a:xfrm>
            <a:off x="1403350" y="1125538"/>
            <a:ext cx="5756275" cy="51736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268538" y="5589588"/>
            <a:ext cx="1079500" cy="215900"/>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00788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r>
              <a:rPr lang="ru-RU" smtClean="0"/>
              <a:t>Пошаговая онлайн-форма</a:t>
            </a:r>
            <a:endParaRPr lang="en-US" smtClean="0"/>
          </a:p>
        </p:txBody>
      </p:sp>
      <p:pic>
        <p:nvPicPr>
          <p:cNvPr id="372738" name="Picture 2"/>
          <p:cNvPicPr>
            <a:picLocks noChangeAspect="1" noChangeArrowheads="1"/>
          </p:cNvPicPr>
          <p:nvPr/>
        </p:nvPicPr>
        <p:blipFill>
          <a:blip r:embed="rId2"/>
          <a:srcRect/>
          <a:stretch>
            <a:fillRect/>
          </a:stretch>
        </p:blipFill>
        <p:spPr bwMode="auto">
          <a:xfrm>
            <a:off x="971550" y="1733550"/>
            <a:ext cx="7199313" cy="3390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0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a:xfrm>
            <a:off x="695324" y="437582"/>
            <a:ext cx="8230311" cy="685800"/>
          </a:xfrm>
        </p:spPr>
        <p:txBody>
          <a:bodyPr>
            <a:noAutofit/>
          </a:bodyPr>
          <a:lstStyle/>
          <a:p>
            <a:r>
              <a:rPr lang="ru-RU" dirty="0" smtClean="0"/>
              <a:t>Финальный вид профиля для внешних пользователей</a:t>
            </a:r>
            <a:endParaRPr lang="en-US" dirty="0" smtClean="0"/>
          </a:p>
        </p:txBody>
      </p:sp>
      <p:pic>
        <p:nvPicPr>
          <p:cNvPr id="516098" name="Picture 2"/>
          <p:cNvPicPr>
            <a:picLocks noChangeAspect="1" noChangeArrowheads="1"/>
          </p:cNvPicPr>
          <p:nvPr/>
        </p:nvPicPr>
        <p:blipFill>
          <a:blip r:embed="rId2"/>
          <a:srcRect/>
          <a:stretch>
            <a:fillRect/>
          </a:stretch>
        </p:blipFill>
        <p:spPr bwMode="auto">
          <a:xfrm>
            <a:off x="684213" y="1125538"/>
            <a:ext cx="7900987" cy="54276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18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4" y="533400"/>
            <a:ext cx="5867400" cy="685800"/>
          </a:xfrm>
        </p:spPr>
        <p:txBody>
          <a:bodyPr/>
          <a:lstStyle/>
          <a:p>
            <a:r>
              <a:rPr lang="ru-RU" dirty="0" smtClean="0"/>
              <a:t>Пример</a:t>
            </a:r>
            <a:endParaRPr lang="en-US" dirty="0"/>
          </a:p>
        </p:txBody>
      </p:sp>
      <p:pic>
        <p:nvPicPr>
          <p:cNvPr id="8194" name="Picture 2" descr="C:\Users\yakshonakg\Desktop\11-04-2017 13-11-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39839"/>
            <a:ext cx="7377113" cy="4477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352800" y="4572000"/>
            <a:ext cx="5410200" cy="1981200"/>
          </a:xfrm>
          <a:prstGeom prst="roundRect">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rgbClr val="FF0000"/>
                </a:solidFill>
              </a:rPr>
              <a:t>В дальнейшем, автор может указывать этот номер </a:t>
            </a:r>
            <a:r>
              <a:rPr lang="en-GB" dirty="0" smtClean="0">
                <a:solidFill>
                  <a:srgbClr val="FF0000"/>
                </a:solidFill>
              </a:rPr>
              <a:t>ORCID </a:t>
            </a:r>
            <a:r>
              <a:rPr lang="ru-RU" dirty="0" smtClean="0">
                <a:solidFill>
                  <a:srgbClr val="FF0000"/>
                </a:solidFill>
              </a:rPr>
              <a:t>в своей статье (в информации об авторе) – в этом случае, статья, опубликованная в журнале индексируемом </a:t>
            </a:r>
            <a:r>
              <a:rPr lang="en-GB" dirty="0" smtClean="0">
                <a:solidFill>
                  <a:srgbClr val="FF0000"/>
                </a:solidFill>
              </a:rPr>
              <a:t>Scopus</a:t>
            </a:r>
            <a:r>
              <a:rPr lang="ru-RU" dirty="0" smtClean="0">
                <a:solidFill>
                  <a:srgbClr val="FF0000"/>
                </a:solidFill>
              </a:rPr>
              <a:t>, будет привязана именно к профилю автора, который связан с указанным </a:t>
            </a:r>
            <a:r>
              <a:rPr lang="en-GB" dirty="0" smtClean="0">
                <a:solidFill>
                  <a:srgbClr val="FF0000"/>
                </a:solidFill>
              </a:rPr>
              <a:t>ORCID</a:t>
            </a:r>
            <a:endParaRPr lang="en-US" dirty="0">
              <a:solidFill>
                <a:srgbClr val="FF0000"/>
              </a:solidFill>
            </a:endParaRPr>
          </a:p>
        </p:txBody>
      </p:sp>
      <p:cxnSp>
        <p:nvCxnSpPr>
          <p:cNvPr id="7" name="Straight Connector 6"/>
          <p:cNvCxnSpPr/>
          <p:nvPr/>
        </p:nvCxnSpPr>
        <p:spPr>
          <a:xfrm>
            <a:off x="685800" y="3200400"/>
            <a:ext cx="160020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555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43800" cy="685800"/>
          </a:xfrm>
        </p:spPr>
        <p:txBody>
          <a:bodyPr/>
          <a:lstStyle/>
          <a:p>
            <a:r>
              <a:rPr lang="ru-RU" dirty="0" smtClean="0"/>
              <a:t>Другие случаи корректировки информации</a:t>
            </a:r>
            <a:endParaRPr lang="en-US" dirty="0"/>
          </a:p>
        </p:txBody>
      </p:sp>
      <p:sp>
        <p:nvSpPr>
          <p:cNvPr id="3" name="Content Placeholder 2"/>
          <p:cNvSpPr>
            <a:spLocks noGrp="1"/>
          </p:cNvSpPr>
          <p:nvPr>
            <p:ph idx="1"/>
          </p:nvPr>
        </p:nvSpPr>
        <p:spPr>
          <a:xfrm>
            <a:off x="304800" y="1066800"/>
            <a:ext cx="8534400" cy="5638800"/>
          </a:xfrm>
        </p:spPr>
        <p:txBody>
          <a:bodyPr>
            <a:normAutofit fontScale="77500" lnSpcReduction="20000"/>
          </a:bodyPr>
          <a:lstStyle/>
          <a:p>
            <a:pPr marL="86868" indent="0">
              <a:buNone/>
            </a:pPr>
            <a:r>
              <a:rPr lang="ru-RU" b="1" dirty="0" smtClean="0"/>
              <a:t>Вопрос: не все ссылки учтены в моем профиле. Что делать?</a:t>
            </a:r>
          </a:p>
          <a:p>
            <a:pPr marL="86868" indent="0">
              <a:buNone/>
            </a:pPr>
            <a:r>
              <a:rPr lang="ru-RU" b="1" dirty="0" smtClean="0"/>
              <a:t>Ответ:</a:t>
            </a:r>
            <a:r>
              <a:rPr lang="ru-RU" dirty="0" smtClean="0"/>
              <a:t> В письме на английском языке, на адрес службы </a:t>
            </a:r>
            <a:r>
              <a:rPr lang="en-GB" dirty="0" err="1" smtClean="0"/>
              <a:t>ScopusAuthorFeedback</a:t>
            </a:r>
            <a:r>
              <a:rPr lang="en-GB" dirty="0" smtClean="0"/>
              <a:t> (</a:t>
            </a:r>
            <a:r>
              <a:rPr lang="en-US" dirty="0" smtClean="0">
                <a:hlinkClick r:id="rId2"/>
              </a:rPr>
              <a:t>S2@Elsevier.com</a:t>
            </a:r>
            <a:r>
              <a:rPr lang="ru-RU" dirty="0" smtClean="0"/>
              <a:t> </a:t>
            </a:r>
            <a:r>
              <a:rPr lang="en-GB" dirty="0" smtClean="0"/>
              <a:t>) </a:t>
            </a:r>
            <a:r>
              <a:rPr lang="ru-RU" dirty="0" smtClean="0"/>
              <a:t>указать ваш документ в </a:t>
            </a:r>
            <a:r>
              <a:rPr lang="en-GB" dirty="0" smtClean="0"/>
              <a:t>Scopus </a:t>
            </a:r>
            <a:r>
              <a:rPr lang="ru-RU" dirty="0" smtClean="0"/>
              <a:t>и привести список пропущенных цитируемых документов в </a:t>
            </a:r>
            <a:r>
              <a:rPr lang="en-GB" dirty="0" smtClean="0"/>
              <a:t>Scopus </a:t>
            </a:r>
            <a:r>
              <a:rPr lang="ru-RU" dirty="0" smtClean="0"/>
              <a:t>со ссылками на них.</a:t>
            </a:r>
          </a:p>
          <a:p>
            <a:pPr marL="86868" indent="0">
              <a:buNone/>
            </a:pPr>
            <a:endParaRPr lang="ru-RU" dirty="0"/>
          </a:p>
          <a:p>
            <a:pPr marL="86868" indent="0">
              <a:buNone/>
            </a:pPr>
            <a:endParaRPr lang="en-GB" b="1" dirty="0" smtClean="0"/>
          </a:p>
          <a:p>
            <a:pPr marL="86868" indent="0">
              <a:buNone/>
            </a:pPr>
            <a:r>
              <a:rPr lang="ru-RU" b="1" dirty="0" smtClean="0"/>
              <a:t>Вопрос: в моем профиле неправильно указана организация. Что делать?</a:t>
            </a:r>
          </a:p>
          <a:p>
            <a:pPr marL="86868" indent="0">
              <a:buNone/>
            </a:pPr>
            <a:r>
              <a:rPr lang="ru-RU" b="1" dirty="0" smtClean="0"/>
              <a:t>Ответ:</a:t>
            </a:r>
            <a:r>
              <a:rPr lang="ru-RU" dirty="0" smtClean="0"/>
              <a:t> </a:t>
            </a:r>
            <a:r>
              <a:rPr lang="ru-RU" dirty="0"/>
              <a:t>В письме на английском языке, на адрес службы </a:t>
            </a:r>
            <a:r>
              <a:rPr lang="en-GB" dirty="0" err="1"/>
              <a:t>ScopusAuthorFeedback</a:t>
            </a:r>
            <a:r>
              <a:rPr lang="en-GB" dirty="0"/>
              <a:t> (</a:t>
            </a:r>
            <a:r>
              <a:rPr lang="en-US" dirty="0">
                <a:hlinkClick r:id="rId2"/>
              </a:rPr>
              <a:t>S2@Elsevier.com</a:t>
            </a:r>
            <a:r>
              <a:rPr lang="ru-RU" dirty="0"/>
              <a:t> </a:t>
            </a:r>
            <a:r>
              <a:rPr lang="en-GB" dirty="0"/>
              <a:t>) </a:t>
            </a:r>
            <a:r>
              <a:rPr lang="ru-RU" dirty="0" smtClean="0"/>
              <a:t>указать какая организация на какую должна быть заменена и в каком профиле (указать номер авторского профиля, ссылку на него).</a:t>
            </a:r>
            <a:endParaRPr lang="ru-RU" dirty="0"/>
          </a:p>
          <a:p>
            <a:pPr marL="86868" indent="0">
              <a:buNone/>
            </a:pPr>
            <a:endParaRPr lang="ru-RU" dirty="0" smtClean="0"/>
          </a:p>
          <a:p>
            <a:pPr marL="86868" indent="0">
              <a:buNone/>
            </a:pPr>
            <a:endParaRPr lang="en-GB" b="1" dirty="0" smtClean="0"/>
          </a:p>
          <a:p>
            <a:pPr marL="86868" indent="0">
              <a:buNone/>
            </a:pPr>
            <a:r>
              <a:rPr lang="ru-RU" b="1" dirty="0" smtClean="0"/>
              <a:t>Вопрос</a:t>
            </a:r>
            <a:r>
              <a:rPr lang="ru-RU" b="1" dirty="0"/>
              <a:t>: в </a:t>
            </a:r>
            <a:r>
              <a:rPr lang="en-GB" b="1" dirty="0" smtClean="0"/>
              <a:t>Scopus </a:t>
            </a:r>
            <a:r>
              <a:rPr lang="ru-RU" b="1" dirty="0" smtClean="0"/>
              <a:t>пропущена моя статья, которая опубликована в индексируемом </a:t>
            </a:r>
            <a:r>
              <a:rPr lang="en-GB" b="1" dirty="0" smtClean="0"/>
              <a:t>Scopus-</a:t>
            </a:r>
            <a:r>
              <a:rPr lang="ru-RU" b="1" dirty="0" smtClean="0"/>
              <a:t>ом журнале. </a:t>
            </a:r>
            <a:r>
              <a:rPr lang="ru-RU" b="1" dirty="0"/>
              <a:t>Что делать?</a:t>
            </a:r>
          </a:p>
          <a:p>
            <a:pPr marL="86868" indent="0">
              <a:buNone/>
            </a:pPr>
            <a:r>
              <a:rPr lang="ru-RU" b="1" dirty="0"/>
              <a:t>Ответ:</a:t>
            </a:r>
            <a:r>
              <a:rPr lang="ru-RU" dirty="0"/>
              <a:t> </a:t>
            </a:r>
            <a:r>
              <a:rPr lang="ru-RU" dirty="0" smtClean="0"/>
              <a:t>проверьте свежие номера журнала. Не прекращена ли индексация этого журнала в </a:t>
            </a:r>
            <a:r>
              <a:rPr lang="en-GB" dirty="0" smtClean="0"/>
              <a:t>Scopus? </a:t>
            </a:r>
            <a:r>
              <a:rPr lang="ru-RU" dirty="0" smtClean="0"/>
              <a:t>Если в </a:t>
            </a:r>
            <a:r>
              <a:rPr lang="en-GB" dirty="0" smtClean="0"/>
              <a:t>Scopus </a:t>
            </a:r>
            <a:r>
              <a:rPr lang="ru-RU" dirty="0" smtClean="0"/>
              <a:t>проиндексированы другие статьи того же номера, где была опубликована ваш</a:t>
            </a:r>
            <a:r>
              <a:rPr lang="ru-RU" dirty="0"/>
              <a:t>а</a:t>
            </a:r>
            <a:r>
              <a:rPr lang="ru-RU" dirty="0" smtClean="0"/>
              <a:t> статья, вам надо написать запрос на </a:t>
            </a:r>
            <a:r>
              <a:rPr lang="ru-RU" dirty="0"/>
              <a:t>английском языке, на адрес службы </a:t>
            </a:r>
            <a:r>
              <a:rPr lang="en-GB" dirty="0"/>
              <a:t>Content helpdesk (</a:t>
            </a:r>
            <a:r>
              <a:rPr lang="en-GB" dirty="0" smtClean="0">
                <a:hlinkClick r:id="rId3"/>
              </a:rPr>
              <a:t>BDcontenthelpdesk@elsevier.com</a:t>
            </a:r>
            <a:r>
              <a:rPr lang="en-GB" dirty="0" smtClean="0"/>
              <a:t>) :</a:t>
            </a:r>
          </a:p>
          <a:p>
            <a:pPr>
              <a:buFontTx/>
              <a:buChar char="-"/>
            </a:pPr>
            <a:r>
              <a:rPr lang="ru-RU" dirty="0" smtClean="0"/>
              <a:t>указав выходные данные выпуска (в том виде, в котором он индексируется в </a:t>
            </a:r>
            <a:r>
              <a:rPr lang="en-GB" dirty="0" smtClean="0"/>
              <a:t>Scopus)</a:t>
            </a:r>
            <a:r>
              <a:rPr lang="ru-RU" dirty="0" smtClean="0"/>
              <a:t> в котором пропущена ваша работа;</a:t>
            </a:r>
          </a:p>
          <a:p>
            <a:pPr>
              <a:buFontTx/>
              <a:buChar char="-"/>
            </a:pPr>
            <a:r>
              <a:rPr lang="ru-RU" dirty="0" smtClean="0"/>
              <a:t>прикрепив </a:t>
            </a:r>
            <a:r>
              <a:rPr lang="en-GB" dirty="0" smtClean="0"/>
              <a:t>pdf </a:t>
            </a:r>
            <a:r>
              <a:rPr lang="ru-RU" dirty="0" smtClean="0"/>
              <a:t>статьи, с минимальной англоязычной информацией </a:t>
            </a:r>
            <a:r>
              <a:rPr lang="ru-RU" sz="1900" dirty="0" smtClean="0"/>
              <a:t>(название статьи, аннотация, ключевые слова, информация об авторах, библиография</a:t>
            </a:r>
            <a:r>
              <a:rPr lang="ru-RU" dirty="0" smtClean="0"/>
              <a:t>)</a:t>
            </a:r>
            <a:r>
              <a:rPr lang="en-GB" dirty="0" smtClean="0"/>
              <a:t>*</a:t>
            </a:r>
          </a:p>
          <a:p>
            <a:pPr>
              <a:buFontTx/>
              <a:buChar char="-"/>
            </a:pPr>
            <a:endParaRPr lang="ru-RU" dirty="0" smtClean="0"/>
          </a:p>
          <a:p>
            <a:pPr marL="86868" indent="0">
              <a:buNone/>
            </a:pPr>
            <a:r>
              <a:rPr lang="en-GB" sz="1900" i="1" dirty="0" smtClean="0"/>
              <a:t>* </a:t>
            </a:r>
            <a:r>
              <a:rPr lang="ru-RU" sz="1900" i="1" dirty="0" smtClean="0"/>
              <a:t>Если вся минимальная</a:t>
            </a:r>
            <a:r>
              <a:rPr lang="en-GB" sz="1900" i="1" dirty="0" smtClean="0"/>
              <a:t> </a:t>
            </a:r>
            <a:r>
              <a:rPr lang="ru-RU" sz="1900" i="1" dirty="0" smtClean="0"/>
              <a:t>информация или часть ее на русском языке – она не появится в </a:t>
            </a:r>
            <a:r>
              <a:rPr lang="en-GB" sz="1900" i="1" dirty="0" smtClean="0"/>
              <a:t>Scopus</a:t>
            </a:r>
            <a:endParaRPr lang="en-US" sz="1900" i="1" dirty="0"/>
          </a:p>
        </p:txBody>
      </p:sp>
    </p:spTree>
    <p:extLst>
      <p:ext uri="{BB962C8B-B14F-4D97-AF65-F5344CB8AC3E}">
        <p14:creationId xmlns:p14="http://schemas.microsoft.com/office/powerpoint/2010/main" val="272754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2100" y="609600"/>
            <a:ext cx="8513763" cy="5937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endParaRPr lang="en-US" dirty="0" smtClean="0">
              <a:latin typeface="Arial Bold" pitchFamily="34" charset="0"/>
              <a:cs typeface="Arial Bold" pitchFamily="34" charset="0"/>
            </a:endParaRPr>
          </a:p>
        </p:txBody>
      </p:sp>
      <p:sp>
        <p:nvSpPr>
          <p:cNvPr id="5" name="Text Placeholder 2"/>
          <p:cNvSpPr txBox="1">
            <a:spLocks/>
          </p:cNvSpPr>
          <p:nvPr/>
        </p:nvSpPr>
        <p:spPr>
          <a:xfrm>
            <a:off x="292099" y="496888"/>
            <a:ext cx="8513763" cy="4448175"/>
          </a:xfrm>
          <a:prstGeom prst="rect">
            <a:avLst/>
          </a:prstGeom>
        </p:spPr>
        <p:txBody>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indent="0">
              <a:buFont typeface="Arial"/>
              <a:buNone/>
            </a:pPr>
            <a:endParaRPr lang="en-GB" dirty="0" smtClean="0">
              <a:latin typeface="Arial" pitchFamily="34" charset="0"/>
              <a:cs typeface="Arial" pitchFamily="34" charset="0"/>
            </a:endParaRPr>
          </a:p>
          <a:p>
            <a:r>
              <a:rPr lang="en-GB" smtClean="0">
                <a:latin typeface="Arial" pitchFamily="34" charset="0"/>
                <a:cs typeface="Arial" pitchFamily="34" charset="0"/>
                <a:hlinkClick r:id="rId2"/>
              </a:rPr>
              <a:t>www.elsevierscience.ru</a:t>
            </a:r>
            <a:r>
              <a:rPr lang="en-GB" smtClean="0">
                <a:latin typeface="Arial" pitchFamily="34" charset="0"/>
                <a:cs typeface="Arial" pitchFamily="34" charset="0"/>
              </a:rPr>
              <a:t> </a:t>
            </a:r>
            <a:endParaRPr lang="en-GB" dirty="0" smtClean="0">
              <a:latin typeface="Arial" pitchFamily="34" charset="0"/>
              <a:cs typeface="Arial" pitchFamily="34" charset="0"/>
            </a:endParaRPr>
          </a:p>
        </p:txBody>
      </p:sp>
      <p:pic>
        <p:nvPicPr>
          <p:cNvPr id="8194" name="Picture 2" descr="C:\Users\yakshonakg\Desktop\10-04-2016 21-39-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237" y="1828800"/>
            <a:ext cx="5867400" cy="4525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1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kshonakg\Desktop\25-04-2017 15-16-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378382" cy="4438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ru-RU" dirty="0" smtClean="0"/>
              <a:t>Поиск профиля</a:t>
            </a:r>
            <a:endParaRPr lang="en-US" dirty="0"/>
          </a:p>
        </p:txBody>
      </p:sp>
      <p:sp>
        <p:nvSpPr>
          <p:cNvPr id="4" name="Rounded Rectangle 3"/>
          <p:cNvSpPr/>
          <p:nvPr/>
        </p:nvSpPr>
        <p:spPr>
          <a:xfrm>
            <a:off x="1415953" y="2749455"/>
            <a:ext cx="733567" cy="3810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876583" y="3581400"/>
            <a:ext cx="76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46325" y="4343400"/>
            <a:ext cx="76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76583" y="5257800"/>
            <a:ext cx="9525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690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yakshonakg\Desktop\25-04-2017 15-17-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7620000" cy="47392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ru-RU" dirty="0" smtClean="0"/>
              <a:t>Результаты поиска, варианты</a:t>
            </a:r>
            <a:endParaRPr lang="en-US" dirty="0"/>
          </a:p>
        </p:txBody>
      </p:sp>
      <p:cxnSp>
        <p:nvCxnSpPr>
          <p:cNvPr id="5" name="Straight Connector 4"/>
          <p:cNvCxnSpPr/>
          <p:nvPr/>
        </p:nvCxnSpPr>
        <p:spPr>
          <a:xfrm>
            <a:off x="533400" y="3352800"/>
            <a:ext cx="2362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2894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yakshonakg\Desktop\25-04-2017 15-18-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92993"/>
            <a:ext cx="8305800" cy="53593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1421" y="609600"/>
            <a:ext cx="8238319" cy="418645"/>
          </a:xfrm>
        </p:spPr>
        <p:txBody>
          <a:bodyPr/>
          <a:lstStyle/>
          <a:p>
            <a:r>
              <a:rPr lang="ru-RU" dirty="0" smtClean="0"/>
              <a:t>Профиль автора в </a:t>
            </a:r>
            <a:r>
              <a:rPr lang="en-GB" dirty="0" smtClean="0"/>
              <a:t>Scopus</a:t>
            </a:r>
            <a:endParaRPr lang="en-US" dirty="0"/>
          </a:p>
        </p:txBody>
      </p:sp>
      <p:cxnSp>
        <p:nvCxnSpPr>
          <p:cNvPr id="5" name="Straight Connector 4"/>
          <p:cNvCxnSpPr/>
          <p:nvPr/>
        </p:nvCxnSpPr>
        <p:spPr>
          <a:xfrm>
            <a:off x="3073021" y="3733800"/>
            <a:ext cx="914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440140" y="3560928"/>
            <a:ext cx="2362200" cy="7620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Rounded Rectangle 7"/>
          <p:cNvSpPr/>
          <p:nvPr/>
        </p:nvSpPr>
        <p:spPr>
          <a:xfrm>
            <a:off x="406021" y="4425287"/>
            <a:ext cx="2667000" cy="3810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 name="Rounded Rectangle 8"/>
          <p:cNvSpPr/>
          <p:nvPr/>
        </p:nvSpPr>
        <p:spPr>
          <a:xfrm>
            <a:off x="6421272" y="4800600"/>
            <a:ext cx="2138362" cy="1377287"/>
          </a:xfrm>
          <a:prstGeom prst="roundRect">
            <a:avLst>
              <a:gd name="adj" fmla="val 6816"/>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745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yakshonakg\Desktop\25-04-2017 15-2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1817"/>
            <a:ext cx="7624763" cy="48932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ru-RU" dirty="0" smtClean="0"/>
              <a:t>Детальный анализ документов</a:t>
            </a:r>
            <a:endParaRPr lang="en-US" dirty="0"/>
          </a:p>
        </p:txBody>
      </p:sp>
      <p:sp>
        <p:nvSpPr>
          <p:cNvPr id="4" name="Rectangle 3"/>
          <p:cNvSpPr/>
          <p:nvPr/>
        </p:nvSpPr>
        <p:spPr>
          <a:xfrm>
            <a:off x="764381" y="3086100"/>
            <a:ext cx="3581400" cy="533400"/>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677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yakshonakg\Desktop\25-04-2017 15-18-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8" y="1063446"/>
            <a:ext cx="6291832" cy="40598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609600"/>
            <a:ext cx="8238319" cy="418645"/>
          </a:xfrm>
        </p:spPr>
        <p:txBody>
          <a:bodyPr/>
          <a:lstStyle/>
          <a:p>
            <a:r>
              <a:rPr lang="ru-RU" dirty="0" smtClean="0"/>
              <a:t>Обзор цитируемости</a:t>
            </a:r>
            <a:endParaRPr lang="en-US" dirty="0"/>
          </a:p>
        </p:txBody>
      </p:sp>
      <p:cxnSp>
        <p:nvCxnSpPr>
          <p:cNvPr id="6" name="Straight Connector 5"/>
          <p:cNvCxnSpPr/>
          <p:nvPr/>
        </p:nvCxnSpPr>
        <p:spPr>
          <a:xfrm>
            <a:off x="2057400" y="3093379"/>
            <a:ext cx="76199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Picture 2" descr="C:\Users\yakshonakg\Desktop\25-04-2017 15-23-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360" y="2438400"/>
            <a:ext cx="5253037" cy="4239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6629400" y="3943066"/>
            <a:ext cx="1447800" cy="1086134"/>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638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yakshonakg\Desktop\25-04-2017 15-2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43000"/>
            <a:ext cx="6088235" cy="4691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533400"/>
            <a:ext cx="8238319" cy="418645"/>
          </a:xfrm>
        </p:spPr>
        <p:txBody>
          <a:bodyPr/>
          <a:lstStyle/>
          <a:p>
            <a:r>
              <a:rPr lang="ru-RU" dirty="0" smtClean="0"/>
              <a:t>Обзор цитируемых работ</a:t>
            </a:r>
            <a:endParaRPr lang="en-US" dirty="0"/>
          </a:p>
        </p:txBody>
      </p:sp>
      <p:cxnSp>
        <p:nvCxnSpPr>
          <p:cNvPr id="6" name="Straight Connector 5"/>
          <p:cNvCxnSpPr/>
          <p:nvPr/>
        </p:nvCxnSpPr>
        <p:spPr>
          <a:xfrm>
            <a:off x="982639" y="4267200"/>
            <a:ext cx="1219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648200" y="4672266"/>
            <a:ext cx="304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6147" name="Picture 3" descr="C:\Users\yakshonakg\Desktop\25-04-2017 15-25-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073" y="2667000"/>
            <a:ext cx="6326079" cy="3959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6781800" y="4672266"/>
            <a:ext cx="609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6111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Потенциал для сотрудничества? Перспективные источники для своей публикации?</a:t>
            </a:r>
            <a:endParaRPr lang="en-US" dirty="0"/>
          </a:p>
        </p:txBody>
      </p:sp>
      <p:pic>
        <p:nvPicPr>
          <p:cNvPr id="3" name="Picture 2" descr="C:\Users\yakshonakg\Desktop\25-04-2017 15-2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7772400" cy="47915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3581400"/>
            <a:ext cx="1447800" cy="2438400"/>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298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Elesvier Research Intelligence Master Slide">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19425</TotalTime>
  <Words>618</Words>
  <Application>Microsoft Office PowerPoint</Application>
  <PresentationFormat>On-screen Show (4:3)</PresentationFormat>
  <Paragraphs>61</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Elesvier Research Intelligence Master Slide</vt:lpstr>
      <vt:lpstr>PowerPoint Presentation</vt:lpstr>
      <vt:lpstr>   Профили авторов в Scopus создаются АВТОМАТИЧЕСКИ.  Сегодня уже около 18 млн профилей  Если в статье есть фамилия автора – статья попадет в профиль автора  Для формирования профиля автора используются следующие данные:</vt:lpstr>
      <vt:lpstr>Поиск профиля</vt:lpstr>
      <vt:lpstr>Результаты поиска, варианты</vt:lpstr>
      <vt:lpstr>Профиль автора в Scopus</vt:lpstr>
      <vt:lpstr>Детальный анализ документов</vt:lpstr>
      <vt:lpstr>Обзор цитируемости</vt:lpstr>
      <vt:lpstr>Обзор цитируемых работ</vt:lpstr>
      <vt:lpstr>Потенциал для сотрудничества? Перспективные источники для своей публикации?</vt:lpstr>
      <vt:lpstr>Если в профиле нет статей…</vt:lpstr>
      <vt:lpstr>Для поиска вариантов авторских профилей с разным написанием фамилий авторов используйте функцию Add name variant</vt:lpstr>
      <vt:lpstr>Отмечаете все варианты профилей, относящиеся к автору. Далее нажимаете Next </vt:lpstr>
      <vt:lpstr>Выбираете вариант названия нового, объединенного профиля. Если ни один из вариантов не устраивает, надо выбрать более близкий к желаемому. В ходе дальнейшего общения со Scopus Author Feedback Team (после заполнения этой формы вы получите автоматическое уведомление от них) вы сможете указать какой именно приемлемый вариант названия профиля вы хотите видеть (напр.: I’d like to have the following preferred profile name …)</vt:lpstr>
      <vt:lpstr>На шаге 3 надо просмотреть все документы, попавшие в профили для объединения и удалить лишние (кнопка с крестиком) или добавить статьи, не попавшие в профили через функцию Search for missing documents</vt:lpstr>
      <vt:lpstr>На шаге 4 делается обзор нового объединенного/откорректированного профиля</vt:lpstr>
      <vt:lpstr>Шаг 5. Подача заполненной формы. Поля отмеченные* - обязательны для заполнения.  Нажимая кнопку Submit вы подаете заявку на указанные изменения в профиле (объединение профилей, корректировка названия и т.п.). Наша команда Scopus  рассмотрит их, уточнит, если необходимо, данные и откорректирует профиль в течение 4-7 дней, о чем проинформирует вас по указанному на этом шаге  адресу электронной почты. Если есть необходимость откорректировать данные о месте работы (Affiliation) в вашем профиле в Scopus – пишите на адрес: ScopusAuthorFeedback@elsevier.com  (напр. Please, correct Affiliation field in my Author profile ….(указывается профиль автора в Скопусе , желательно с Author ID), where should be mentioned:…..(указывается правильная организация, место работы автора)) </vt:lpstr>
      <vt:lpstr>PowerPoint Presentation</vt:lpstr>
      <vt:lpstr>Scopus – ORCID</vt:lpstr>
      <vt:lpstr>Профиль автора в ORCID</vt:lpstr>
      <vt:lpstr>ORCID! (orcid.org)</vt:lpstr>
      <vt:lpstr>  Поля профиля в ORCID </vt:lpstr>
      <vt:lpstr>Импорт публикаций из Scopus</vt:lpstr>
      <vt:lpstr>Пошаговая онлайн-форма</vt:lpstr>
      <vt:lpstr>Финальный вид профиля для внешних пользователей</vt:lpstr>
      <vt:lpstr>Пример</vt:lpstr>
      <vt:lpstr>Другие случаи корректировки информации</vt:lpstr>
      <vt:lpstr>PowerPoint Presentation</vt:lpstr>
    </vt:vector>
  </TitlesOfParts>
  <Company>Reed 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SciVal [product] User Training</dc:title>
  <dc:creator>Reed Elsevier</dc:creator>
  <cp:lastModifiedBy>Reed Elsevier</cp:lastModifiedBy>
  <cp:revision>1017</cp:revision>
  <cp:lastPrinted>2014-01-29T01:20:23Z</cp:lastPrinted>
  <dcterms:created xsi:type="dcterms:W3CDTF">2011-05-02T16:44:01Z</dcterms:created>
  <dcterms:modified xsi:type="dcterms:W3CDTF">2017-04-25T21:15:26Z</dcterms:modified>
</cp:coreProperties>
</file>