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81" r:id="rId2"/>
    <p:sldId id="334" r:id="rId3"/>
    <p:sldId id="358" r:id="rId4"/>
    <p:sldId id="359" r:id="rId5"/>
    <p:sldId id="360" r:id="rId6"/>
    <p:sldId id="327" r:id="rId7"/>
    <p:sldId id="331" r:id="rId8"/>
    <p:sldId id="332" r:id="rId9"/>
    <p:sldId id="333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401" r:id="rId34"/>
    <p:sldId id="385" r:id="rId35"/>
    <p:sldId id="386" r:id="rId36"/>
    <p:sldId id="387" r:id="rId37"/>
    <p:sldId id="388" r:id="rId38"/>
    <p:sldId id="389" r:id="rId39"/>
    <p:sldId id="390" r:id="rId40"/>
    <p:sldId id="397" r:id="rId41"/>
    <p:sldId id="398" r:id="rId42"/>
    <p:sldId id="399" r:id="rId43"/>
    <p:sldId id="391" r:id="rId44"/>
    <p:sldId id="338" r:id="rId45"/>
    <p:sldId id="339" r:id="rId46"/>
    <p:sldId id="340" r:id="rId47"/>
    <p:sldId id="355" r:id="rId48"/>
    <p:sldId id="356" r:id="rId49"/>
    <p:sldId id="396" r:id="rId50"/>
    <p:sldId id="395" r:id="rId51"/>
    <p:sldId id="347" r:id="rId52"/>
    <p:sldId id="322" r:id="rId53"/>
    <p:sldId id="321" r:id="rId54"/>
    <p:sldId id="349" r:id="rId55"/>
    <p:sldId id="324" r:id="rId56"/>
    <p:sldId id="288" r:id="rId57"/>
    <p:sldId id="345" r:id="rId58"/>
    <p:sldId id="394" r:id="rId59"/>
    <p:sldId id="344" r:id="rId60"/>
    <p:sldId id="351" r:id="rId61"/>
    <p:sldId id="323" r:id="rId62"/>
    <p:sldId id="392" r:id="rId63"/>
    <p:sldId id="393" r:id="rId64"/>
    <p:sldId id="326" r:id="rId65"/>
    <p:sldId id="33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87" autoAdjust="0"/>
    <p:restoredTop sz="82416" autoAdjust="0"/>
  </p:normalViewPr>
  <p:slideViewPr>
    <p:cSldViewPr>
      <p:cViewPr>
        <p:scale>
          <a:sx n="60" d="100"/>
          <a:sy n="60" d="100"/>
        </p:scale>
        <p:origin x="-170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16836776855397E-2"/>
          <c:y val="5.4582089432137298E-2"/>
          <c:w val="0.81176817132134782"/>
          <c:h val="0.683864073451192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Sheet5!$L$3:$T$3</c:f>
              <c:strCache>
                <c:ptCount val="9"/>
                <c:pt idx="0">
                  <c:v>Q1/2015</c:v>
                </c:pt>
                <c:pt idx="1">
                  <c:v>Q2/2015</c:v>
                </c:pt>
                <c:pt idx="2">
                  <c:v>Q3/2015</c:v>
                </c:pt>
                <c:pt idx="3">
                  <c:v>Q4/2015</c:v>
                </c:pt>
                <c:pt idx="4">
                  <c:v>Q1/2016</c:v>
                </c:pt>
                <c:pt idx="5">
                  <c:v>Q2/2016</c:v>
                </c:pt>
                <c:pt idx="6">
                  <c:v>Q3/2016</c:v>
                </c:pt>
                <c:pt idx="7">
                  <c:v>Q4/2016</c:v>
                </c:pt>
                <c:pt idx="8">
                  <c:v>Q1/2017</c:v>
                </c:pt>
              </c:strCache>
            </c:strRef>
          </c:cat>
          <c:val>
            <c:numRef>
              <c:f>Sheet5!$L$4:$T$4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12</c:v>
                </c:pt>
                <c:pt idx="5">
                  <c:v>28</c:v>
                </c:pt>
                <c:pt idx="6">
                  <c:v>16</c:v>
                </c:pt>
                <c:pt idx="7">
                  <c:v>19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44799872"/>
        <c:axId val="44801408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Sheet5!$L$3:$T$3</c:f>
              <c:strCache>
                <c:ptCount val="9"/>
                <c:pt idx="0">
                  <c:v>Q1/2015</c:v>
                </c:pt>
                <c:pt idx="1">
                  <c:v>Q2/2015</c:v>
                </c:pt>
                <c:pt idx="2">
                  <c:v>Q3/2015</c:v>
                </c:pt>
                <c:pt idx="3">
                  <c:v>Q4/2015</c:v>
                </c:pt>
                <c:pt idx="4">
                  <c:v>Q1/2016</c:v>
                </c:pt>
                <c:pt idx="5">
                  <c:v>Q2/2016</c:v>
                </c:pt>
                <c:pt idx="6">
                  <c:v>Q3/2016</c:v>
                </c:pt>
                <c:pt idx="7">
                  <c:v>Q4/2016</c:v>
                </c:pt>
                <c:pt idx="8">
                  <c:v>Q1/2017</c:v>
                </c:pt>
              </c:strCache>
            </c:strRef>
          </c:cat>
          <c:val>
            <c:numRef>
              <c:f>Sheet5!$L$5:$T$5</c:f>
              <c:numCache>
                <c:formatCode>General</c:formatCode>
                <c:ptCount val="9"/>
                <c:pt idx="0">
                  <c:v>3</c:v>
                </c:pt>
                <c:pt idx="1">
                  <c:v>6</c:v>
                </c:pt>
                <c:pt idx="2">
                  <c:v>11</c:v>
                </c:pt>
                <c:pt idx="3">
                  <c:v>15</c:v>
                </c:pt>
                <c:pt idx="4">
                  <c:v>27</c:v>
                </c:pt>
                <c:pt idx="5">
                  <c:v>55</c:v>
                </c:pt>
                <c:pt idx="6">
                  <c:v>71</c:v>
                </c:pt>
                <c:pt idx="7">
                  <c:v>90</c:v>
                </c:pt>
                <c:pt idx="8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12928"/>
        <c:axId val="44811392"/>
      </c:lineChart>
      <c:catAx>
        <c:axId val="44799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01408"/>
        <c:crosses val="autoZero"/>
        <c:auto val="1"/>
        <c:lblAlgn val="ctr"/>
        <c:lblOffset val="100"/>
        <c:noMultiLvlLbl val="0"/>
      </c:catAx>
      <c:valAx>
        <c:axId val="4480140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99872"/>
        <c:crosses val="autoZero"/>
        <c:crossBetween val="between"/>
      </c:valAx>
      <c:valAx>
        <c:axId val="448113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12928"/>
        <c:crosses val="max"/>
        <c:crossBetween val="between"/>
        <c:majorUnit val="20"/>
      </c:valAx>
      <c:catAx>
        <c:axId val="4481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811392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Country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32</c:v>
                </c:pt>
                <c:pt idx="2">
                  <c:v>25</c:v>
                </c:pt>
                <c:pt idx="3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</c:v>
                </c:pt>
                <c:pt idx="1">
                  <c:v>29</c:v>
                </c:pt>
                <c:pt idx="2">
                  <c:v>31</c:v>
                </c:pt>
                <c:pt idx="3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Country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295</c:v>
                </c:pt>
                <c:pt idx="3">
                  <c:v>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778304"/>
        <c:axId val="159779840"/>
      </c:barChart>
      <c:catAx>
        <c:axId val="15977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  <c:crossAx val="159779840"/>
        <c:crosses val="autoZero"/>
        <c:auto val="1"/>
        <c:lblAlgn val="ctr"/>
        <c:lblOffset val="100"/>
        <c:noMultiLvlLbl val="0"/>
      </c:catAx>
      <c:valAx>
        <c:axId val="15977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  <c:crossAx val="1597783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chemeClr val="accent5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66ACD-01A8-4C8C-BA80-271A5443B1D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21396-139B-437C-8100-3E69B609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2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21396-139B-437C-8100-3E69B609B0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4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6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59701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08C26-DA07-4FB6-8C73-F3890EB9C4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255588"/>
            <a:ext cx="6900862" cy="517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6192-A983-418A-8828-B3AD4F22068B}" type="slidenum">
              <a:rPr lang="en-US" smtClean="0">
                <a:solidFill>
                  <a:prstClr val="black"/>
                </a:solidFill>
                <a:latin typeface="Times New Roman" panose="02020603050405020304"/>
              </a:rPr>
              <a:pPr/>
              <a:t>9</a:t>
            </a:fld>
            <a:endParaRPr lang="en-US">
              <a:solidFill>
                <a:prstClr val="black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08474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1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2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where</a:t>
            </a:r>
            <a:r>
              <a:rPr lang="en-US" baseline="0" dirty="0" smtClean="0"/>
              <a:t> do we stand today?</a:t>
            </a:r>
          </a:p>
          <a:p>
            <a:r>
              <a:rPr lang="en-US" dirty="0" smtClean="0"/>
              <a:t>We are almost at the end of year2</a:t>
            </a:r>
            <a:r>
              <a:rPr lang="en-US" baseline="0" dirty="0" smtClean="0"/>
              <a:t> of the re-evaluation program and it is time for me to show you some preliminary results, for the first time ever!</a:t>
            </a:r>
          </a:p>
          <a:p>
            <a:r>
              <a:rPr lang="en-US" baseline="0" dirty="0" smtClean="0"/>
              <a:t>Using our full journal base, 22 thousand journals, we checked whether they met the set metrics and benchmarks. This happened for 2 years in a row. Out of the 22 thousand, 300 journals did not meet any of the 6 metrics and benchmarks for 2 years and were deemed as underperforming. These 300 journals have been sent to the CSAB for re-evaluation. Currently, 130 of these journals have been re-evaluated by the CSAB and more than 50% of them have been judged as not meeting Scopus’ selection criteria anymore and their forward flow will be discontinued.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Please note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journal publishers will be informed by Scopus of the Re-evaluation outcome of their journal in December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discontinued = Journal forward flow discontinued per January 1, 2017.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2132856"/>
            <a:ext cx="3447288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11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030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030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6231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106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0178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814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9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1"/>
          <p:cNvSpPr txBox="1">
            <a:spLocks noChangeArrowheads="1"/>
          </p:cNvSpPr>
          <p:nvPr userDrawn="1"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7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" y="2046887"/>
            <a:ext cx="3447288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137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DC00CE-0100-4D63-9507-905679C73F63}" type="datetime1">
              <a:rPr lang="en-US">
                <a:solidFill>
                  <a:srgbClr val="53565A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4/26/2017</a:t>
            </a:fld>
            <a:endParaRPr lang="en-US">
              <a:solidFill>
                <a:srgbClr val="53565A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5486400" cy="365125"/>
          </a:xfrm>
          <a:prstGeom prst="rect">
            <a:avLst/>
          </a:prstGeom>
        </p:spPr>
        <p:txBody>
          <a:bodyPr/>
          <a:lstStyle>
            <a:lvl1pPr>
              <a:defRPr sz="7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rgbClr val="53565A"/>
                </a:solidFill>
                <a:latin typeface="Arial"/>
              </a:rPr>
              <a:t>Snowball Metrics Project Partners</a:t>
            </a:r>
            <a:endParaRPr lang="en-US" sz="800" b="0">
              <a:solidFill>
                <a:srgbClr val="53565A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>
                <a:solidFill>
                  <a:srgbClr val="53565A"/>
                </a:solidFill>
                <a:latin typeface="Arial"/>
              </a:rPr>
              <a:t>University of Oxford, University College London, University of Cambridge, Imperial Colledge London, University of Bristol, University of Leeds, Queen’s University Belfast, University of St. Andrews, Elsevier  *Ordered according to productivity 2011 (data source: Scopus)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8008" y="928"/>
            <a:ext cx="457200" cy="327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C23E-1427-4651-8D2C-9DE5C77431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808052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F1F2-D559-4E91-80F7-657BA84D36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96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5356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941982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FF143CE-B2F2-4E10-8847-F2E300A111D7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>
              <a:solidFill>
                <a:srgbClr val="53565A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7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7ABB2-DFAE-4B06-A25E-D0041231EE3D}" type="datetimeFigureOut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5C2FA-9172-4A39-A0FE-E04383DAA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93030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393030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49758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5791202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s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6360194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75" y="1500110"/>
            <a:ext cx="1990725" cy="49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s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6360194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5649" y="1500110"/>
            <a:ext cx="2038351" cy="489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9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393031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" name="Picture 9" descr="header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87" y="108093"/>
            <a:ext cx="1482337" cy="1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5" r:id="rId24"/>
    <p:sldLayoutId id="2147483686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mbers.orcid.org/cc-publishers" TargetMode="Externa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science.ru/products/scopus/" TargetMode="Externa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bd-scm@elsevier.com" TargetMode="Externa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copus.com/posts/scopus-launches-annual-journal-re-evaluation-process-to-maintain-content-qualit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solutions/scopus/content/content-policy-and-selection#title_re-evalu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science.ru/news/371/rekomendacii-po-proverke-zhurnalov-pered-podachej-stati-dlya-publikacii" TargetMode="External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scopus-an-eye-on-global-research" TargetMode="External"/><Relationship Id="rId3" Type="http://schemas.openxmlformats.org/officeDocument/2006/relationships/hyperlink" Target="https://www.elsevier.com/solutions/scopus" TargetMode="External"/><Relationship Id="rId7" Type="http://schemas.openxmlformats.org/officeDocument/2006/relationships/hyperlink" Target="http://www.facebook.com/elsevierscopus" TargetMode="External"/><Relationship Id="rId2" Type="http://schemas.openxmlformats.org/officeDocument/2006/relationships/hyperlink" Target="http://www.elsevierscience.ru/products/scopu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witter.com/scopus" TargetMode="External"/><Relationship Id="rId5" Type="http://schemas.openxmlformats.org/officeDocument/2006/relationships/hyperlink" Target="https://communications.elsevier.com/webApp/els_doubleOptInWA?do=0&amp;srv=els_scopus&amp;sid=71&amp;uif=0&amp;uvis=3" TargetMode="External"/><Relationship Id="rId4" Type="http://schemas.openxmlformats.org/officeDocument/2006/relationships/hyperlink" Target="http://blog.scopus.com/" TargetMode="External"/><Relationship Id="rId9" Type="http://schemas.openxmlformats.org/officeDocument/2006/relationships/hyperlink" Target="https://www.youtube.com/c/ScopusDotCo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hyperlink" Target="http://www.elsevier.ru/www.elsevierscience.ru" TargetMode="External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science.ru/" TargetMode="External"/><Relationship Id="rId2" Type="http://schemas.openxmlformats.org/officeDocument/2006/relationships/hyperlink" Target="mailto:g.yakshonak@elsevier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2564904"/>
            <a:ext cx="7740352" cy="2008660"/>
          </a:xfrm>
        </p:spPr>
        <p:txBody>
          <a:bodyPr/>
          <a:lstStyle/>
          <a:p>
            <a:r>
              <a:rPr lang="ru-RU" sz="2400" cap="all" dirty="0" smtClean="0"/>
              <a:t>ЖУРНАЛЫ в </a:t>
            </a:r>
            <a:r>
              <a:rPr lang="ru-RU" sz="2400" cap="all" dirty="0"/>
              <a:t>Scopus: основные принципы добавления и критерии прекращения </a:t>
            </a:r>
            <a:r>
              <a:rPr lang="ru-RU" sz="2400" cap="all" dirty="0" smtClean="0"/>
              <a:t>индексации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7174" y="5517232"/>
            <a:ext cx="6259042" cy="102343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>
              <a:buNone/>
            </a:pPr>
            <a:r>
              <a:rPr lang="ru-RU" sz="1400" dirty="0" smtClean="0"/>
              <a:t>Галина П. </a:t>
            </a:r>
            <a:r>
              <a:rPr lang="ru-RU" sz="1400" dirty="0" err="1" smtClean="0"/>
              <a:t>Якшонок</a:t>
            </a:r>
            <a:r>
              <a:rPr lang="ru-RU" sz="1400" dirty="0" smtClean="0"/>
              <a:t>, консультант по аналитическим решениям </a:t>
            </a:r>
            <a:r>
              <a:rPr lang="en-GB" sz="1400" dirty="0" smtClean="0"/>
              <a:t>Elsevier</a:t>
            </a:r>
            <a:endParaRPr lang="en-US" sz="1400" dirty="0" smtClean="0"/>
          </a:p>
          <a:p>
            <a:pPr marL="86868" indent="0">
              <a:buNone/>
            </a:pPr>
            <a:endParaRPr lang="ru-RU" sz="1400" dirty="0" smtClean="0"/>
          </a:p>
          <a:p>
            <a:pPr marL="86868" indent="0">
              <a:buNone/>
            </a:pPr>
            <a:r>
              <a:rPr lang="ru-RU" sz="1400" dirty="0" smtClean="0"/>
              <a:t>Южный федеральный университет, 26.04.2017</a:t>
            </a:r>
          </a:p>
          <a:p>
            <a:pPr marL="86868" indent="0">
              <a:buNone/>
            </a:pPr>
            <a:r>
              <a:rPr lang="ru-RU" sz="1400" dirty="0"/>
              <a:t>г</a:t>
            </a:r>
            <a:r>
              <a:rPr lang="ru-RU" sz="1400" dirty="0" smtClean="0"/>
              <a:t>. </a:t>
            </a:r>
            <a:r>
              <a:rPr lang="ru-RU" sz="1400" dirty="0" smtClean="0"/>
              <a:t>Ростов-на-Дону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073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867400" cy="685800"/>
          </a:xfrm>
        </p:spPr>
        <p:txBody>
          <a:bodyPr/>
          <a:lstStyle/>
          <a:p>
            <a:r>
              <a:rPr kumimoji="0" lang="ru-RU" altLang="en-US" sz="2800" b="1" dirty="0" smtClean="0"/>
              <a:t>НЕ ПРИНИМАЮТСЯ ЖУРНАЛЫ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ru-RU" altLang="en-US" sz="2400" dirty="0" smtClean="0"/>
              <a:t>печатающие не оригинальные статьи (переводные, информационные (кроме обзоров), рекламные и т.п.);</a:t>
            </a:r>
          </a:p>
          <a:p>
            <a:pPr>
              <a:lnSpc>
                <a:spcPct val="90000"/>
              </a:lnSpc>
            </a:pPr>
            <a:r>
              <a:rPr kumimoji="0" lang="ru-RU" altLang="en-US" sz="2400" dirty="0" smtClean="0"/>
              <a:t>не имеющие </a:t>
            </a:r>
            <a:r>
              <a:rPr kumimoji="0" lang="ru-RU" altLang="en-US" sz="2400" dirty="0" err="1" smtClean="0"/>
              <a:t>пристатейной</a:t>
            </a:r>
            <a:r>
              <a:rPr kumimoji="0" lang="ru-RU" altLang="en-US" sz="2400" dirty="0" smtClean="0"/>
              <a:t> библиографии или имеющие ее в незначительном числе статей;</a:t>
            </a:r>
          </a:p>
          <a:p>
            <a:pPr>
              <a:lnSpc>
                <a:spcPct val="90000"/>
              </a:lnSpc>
            </a:pPr>
            <a:r>
              <a:rPr kumimoji="0" lang="ru-RU" altLang="en-US" sz="2400" dirty="0" smtClean="0"/>
              <a:t>имеющие короткие, неинформативные резюме, на плохом английском языке</a:t>
            </a:r>
          </a:p>
          <a:p>
            <a:pPr>
              <a:lnSpc>
                <a:spcPct val="90000"/>
              </a:lnSpc>
            </a:pPr>
            <a:r>
              <a:rPr kumimoji="0" lang="ru-RU" altLang="en-US" sz="2400" dirty="0" smtClean="0"/>
              <a:t>имеющие производственно-техническую, рекламно-информационную, деловую направленность</a:t>
            </a:r>
            <a:r>
              <a:rPr kumimoji="0" lang="en-US" altLang="en-US" sz="2400" dirty="0" smtClean="0"/>
              <a:t>, </a:t>
            </a:r>
            <a:r>
              <a:rPr kumimoji="0" lang="ru-RU" altLang="en-US" sz="2400" dirty="0" smtClean="0"/>
              <a:t>то есть не научные журналы;</a:t>
            </a:r>
          </a:p>
          <a:p>
            <a:pPr>
              <a:lnSpc>
                <a:spcPct val="90000"/>
              </a:lnSpc>
            </a:pPr>
            <a:r>
              <a:rPr kumimoji="0" lang="ru-RU" altLang="en-US" sz="2400" dirty="0" smtClean="0"/>
              <a:t>выходящие нерегулярно; </a:t>
            </a:r>
          </a:p>
          <a:p>
            <a:pPr>
              <a:lnSpc>
                <a:spcPct val="90000"/>
              </a:lnSpc>
            </a:pPr>
            <a:r>
              <a:rPr kumimoji="0" lang="ru-RU" altLang="en-US" sz="2400" dirty="0" smtClean="0"/>
              <a:t>не имеющие </a:t>
            </a:r>
            <a:r>
              <a:rPr kumimoji="0" lang="en-US" altLang="en-US" sz="2400" dirty="0" smtClean="0"/>
              <a:t>ISSN</a:t>
            </a:r>
            <a:r>
              <a:rPr kumimoji="0" lang="ru-RU" altLang="en-US" sz="2400" dirty="0" smtClean="0"/>
              <a:t>;</a:t>
            </a:r>
          </a:p>
          <a:p>
            <a:pPr>
              <a:lnSpc>
                <a:spcPct val="90000"/>
              </a:lnSpc>
            </a:pPr>
            <a:r>
              <a:rPr kumimoji="0" lang="ru-RU" altLang="en-US" sz="2400" dirty="0" smtClean="0"/>
              <a:t>не имеющие </a:t>
            </a:r>
            <a:r>
              <a:rPr kumimoji="0" lang="en-US" altLang="en-US" sz="2400" dirty="0" smtClean="0"/>
              <a:t> </a:t>
            </a:r>
            <a:r>
              <a:rPr kumimoji="0" lang="ru-RU" altLang="en-US" sz="2400" dirty="0" err="1" smtClean="0"/>
              <a:t>вэб</a:t>
            </a:r>
            <a:r>
              <a:rPr kumimoji="0" lang="ru-RU" altLang="en-US" sz="2400" dirty="0" smtClean="0"/>
              <a:t>-сайтов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0200" y="6157626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7875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685800"/>
          </a:xfrm>
        </p:spPr>
        <p:txBody>
          <a:bodyPr>
            <a:normAutofit fontScale="90000"/>
          </a:bodyPr>
          <a:lstStyle/>
          <a:p>
            <a:r>
              <a:rPr kumimoji="0" lang="ru-RU" altLang="en-US" sz="3200" b="1" dirty="0" smtClean="0"/>
              <a:t>Оценка цитирования при подготовке журнала к экспертизе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305800" cy="43434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ru-RU" altLang="en-US" sz="2800" b="1" dirty="0" smtClean="0">
                <a:solidFill>
                  <a:srgbClr val="000000"/>
                </a:solidFill>
              </a:rPr>
              <a:t>цитирование 3-х членов редакционного совета</a:t>
            </a:r>
            <a:r>
              <a:rPr kumimoji="0" lang="en-GB" altLang="en-US" sz="2800" b="1" dirty="0" smtClean="0">
                <a:solidFill>
                  <a:srgbClr val="000000"/>
                </a:solidFill>
              </a:rPr>
              <a:t> </a:t>
            </a:r>
            <a:r>
              <a:rPr kumimoji="0" lang="ru-RU" altLang="en-US" sz="2800" b="1" dirty="0" smtClean="0">
                <a:solidFill>
                  <a:srgbClr val="000000"/>
                </a:solidFill>
              </a:rPr>
              <a:t>(главного редактора и 2-х членов совета по выбору</a:t>
            </a:r>
            <a:r>
              <a:rPr kumimoji="0" lang="en-GB" altLang="en-US" sz="2800" b="1" dirty="0" smtClean="0">
                <a:solidFill>
                  <a:srgbClr val="000000"/>
                </a:solidFill>
              </a:rPr>
              <a:t> </a:t>
            </a:r>
            <a:r>
              <a:rPr kumimoji="0" lang="ru-RU" altLang="en-US" sz="2800" b="1" dirty="0" smtClean="0">
                <a:solidFill>
                  <a:srgbClr val="000000"/>
                </a:solidFill>
              </a:rPr>
              <a:t>редакции);	</a:t>
            </a:r>
          </a:p>
          <a:p>
            <a:r>
              <a:rPr kumimoji="0" lang="ru-RU" altLang="en-US" sz="2800" b="1" dirty="0" smtClean="0">
                <a:solidFill>
                  <a:srgbClr val="000000"/>
                </a:solidFill>
              </a:rPr>
              <a:t>цитирование журнала</a:t>
            </a:r>
            <a:r>
              <a:rPr kumimoji="0" lang="ru-RU" altLang="en-US" b="1" dirty="0" smtClean="0">
                <a:solidFill>
                  <a:srgbClr val="000000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kumimoji="0" lang="ru-RU" altLang="en-US" dirty="0" smtClean="0">
                <a:solidFill>
                  <a:srgbClr val="000000"/>
                </a:solidFill>
              </a:rPr>
              <a:t>	Данные по цитированию – </a:t>
            </a:r>
          </a:p>
          <a:p>
            <a:pPr algn="ctr">
              <a:buFontTx/>
              <a:buNone/>
            </a:pPr>
            <a:r>
              <a:rPr kumimoji="0" lang="ru-RU" altLang="en-US" dirty="0" smtClean="0">
                <a:solidFill>
                  <a:srgbClr val="000000"/>
                </a:solidFill>
              </a:rPr>
              <a:t>основные показатели</a:t>
            </a:r>
            <a:r>
              <a:rPr kumimoji="0" lang="ru-RU" altLang="en-US" dirty="0" smtClean="0"/>
              <a:t> при экспертизе</a:t>
            </a:r>
          </a:p>
          <a:p>
            <a:pPr algn="ctr">
              <a:buFontTx/>
              <a:buNone/>
            </a:pPr>
            <a:r>
              <a:rPr kumimoji="0" lang="ru-RU" altLang="en-US" b="1" dirty="0" smtClean="0"/>
              <a:t>Хорошее цитирование – 70-80% успеха</a:t>
            </a:r>
          </a:p>
          <a:p>
            <a:endParaRPr kumimoji="0" lang="ru-RU" altLang="en-US" sz="28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0200" y="6157626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679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/>
              <a:t>Поиск и анализ </a:t>
            </a:r>
            <a:r>
              <a:rPr lang="ru-RU" sz="2800" dirty="0" smtClean="0"/>
              <a:t>авторитетности редколлегии и журнала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7780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akshonakg\Desktop\25-04-2017 15-16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2" y="2549212"/>
            <a:ext cx="8001995" cy="423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453574" y="609600"/>
            <a:ext cx="8063309" cy="68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При поиске информации о членах редколлегии воспользуйтесь </a:t>
            </a:r>
            <a:r>
              <a:rPr lang="en-GB" sz="2000" b="1" dirty="0" smtClean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Author Search</a:t>
            </a:r>
            <a:endParaRPr lang="en-GB" sz="2000" b="1" dirty="0">
              <a:solidFill>
                <a:schemeClr val="accent1"/>
              </a:solidFill>
              <a:latin typeface="Arial Bold"/>
              <a:ea typeface="+mj-ea"/>
              <a:cs typeface="Arial Bold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76400" y="3644900"/>
            <a:ext cx="762000" cy="43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9749" name="Rectangle 3"/>
          <p:cNvSpPr>
            <a:spLocks noChangeArrowheads="1"/>
          </p:cNvSpPr>
          <p:nvPr/>
        </p:nvSpPr>
        <p:spPr bwMode="auto">
          <a:xfrm>
            <a:off x="482007" y="1828800"/>
            <a:ext cx="8034876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 eaLnBrk="0" hangingPunct="0">
              <a:spcBef>
                <a:spcPct val="600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dirty="0" smtClean="0"/>
              <a:t>17 млн автоматически созданных профилей, с возможностью корректировки</a:t>
            </a:r>
          </a:p>
          <a:p>
            <a:pPr marL="282575" indent="-282575" defTabSz="449263" eaLnBrk="0" hangingPunct="0">
              <a:spcBef>
                <a:spcPct val="60000"/>
              </a:spcBef>
              <a:buClr>
                <a:schemeClr val="tx1"/>
              </a:buClr>
              <a:buFont typeface="Times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000" dirty="0" smtClean="0"/>
          </a:p>
          <a:p>
            <a:pPr marL="282575" indent="-282575" defTabSz="449263" eaLnBrk="0" hangingPunct="0">
              <a:spcBef>
                <a:spcPct val="60000"/>
              </a:spcBef>
              <a:buClr>
                <a:schemeClr val="tx1"/>
              </a:buClr>
              <a:buFont typeface="Times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55403" y="4600520"/>
            <a:ext cx="10419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754883" y="4882164"/>
            <a:ext cx="762000" cy="43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6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yakshonakg\Desktop\25-04-2017 15-18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2993"/>
            <a:ext cx="8305800" cy="535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8" name="Rectangle 5"/>
          <p:cNvSpPr>
            <a:spLocks noChangeArrowheads="1"/>
          </p:cNvSpPr>
          <p:nvPr/>
        </p:nvSpPr>
        <p:spPr bwMode="auto">
          <a:xfrm>
            <a:off x="496614" y="3573015"/>
            <a:ext cx="3787354" cy="74088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0" y="3717032"/>
            <a:ext cx="1008062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8297" y="4343400"/>
            <a:ext cx="3022577" cy="228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67" name="Title 1"/>
          <p:cNvSpPr>
            <a:spLocks noGrp="1"/>
          </p:cNvSpPr>
          <p:nvPr>
            <p:ph type="title"/>
          </p:nvPr>
        </p:nvSpPr>
        <p:spPr>
          <a:xfrm>
            <a:off x="424711" y="479425"/>
            <a:ext cx="8278812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Профиль автора и анализ научной деятельности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28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kshonakg\Desktop\16-03-2017 08-49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" y="942975"/>
            <a:ext cx="8930399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077" y="2238731"/>
            <a:ext cx="865941" cy="283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6019" y="2234397"/>
            <a:ext cx="611981" cy="287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24400" y="42672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705600" y="3853653"/>
            <a:ext cx="685800" cy="2246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4274" y="457200"/>
            <a:ext cx="8767325" cy="65405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Поиск ссылок на журнал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пристатейной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литературе (1)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80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kshonakg\Desktop\16-03-2017 08-53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7" y="992164"/>
            <a:ext cx="88011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98796" y="4267200"/>
            <a:ext cx="4419600" cy="1219200"/>
          </a:xfrm>
          <a:prstGeom prst="wedgeRoundRectCallout">
            <a:avLst>
              <a:gd name="adj1" fmla="val 77936"/>
              <a:gd name="adj2" fmla="val 12209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Для поиска ссылок на свой журнал проведите поиск по полю </a:t>
            </a:r>
            <a:r>
              <a:rPr lang="en-GB" dirty="0" smtClean="0">
                <a:solidFill>
                  <a:srgbClr val="FF0000"/>
                </a:solidFill>
              </a:rPr>
              <a:t>REFSCRTITLE </a:t>
            </a:r>
            <a:r>
              <a:rPr lang="ru-RU" dirty="0" smtClean="0">
                <a:solidFill>
                  <a:srgbClr val="FF0000"/>
                </a:solidFill>
              </a:rPr>
              <a:t>(заглавие цитируемого источника)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3048000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75309" y="2102017"/>
            <a:ext cx="611981" cy="287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274" y="457200"/>
            <a:ext cx="8767325" cy="65405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Поиск ссылок на журнал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пристатейной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литературе (2)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akshonakg\Desktop\16-03-2017 08-57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0" y="1114141"/>
            <a:ext cx="8974493" cy="56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705600" y="19812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83522" y="460091"/>
            <a:ext cx="8604250" cy="65405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Количество результатов при точном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{}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поиске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kshonakg\Desktop\16-03-2017 08-58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09957"/>
            <a:ext cx="9048750" cy="57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250" y="3276600"/>
            <a:ext cx="15240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91312"/>
            <a:ext cx="8238319" cy="418645"/>
          </a:xfrm>
        </p:spPr>
        <p:txBody>
          <a:bodyPr/>
          <a:lstStyle/>
          <a:p>
            <a:r>
              <a:rPr lang="en-GB" sz="2000" dirty="0" smtClean="0"/>
              <a:t>View secondary documents </a:t>
            </a:r>
            <a:r>
              <a:rPr lang="ru-RU" sz="2000" dirty="0" smtClean="0"/>
              <a:t>позволяет проанализировать найденные ссылки и оценить их отношение к вашему журналу (..или одноименному</a:t>
            </a:r>
            <a:r>
              <a:rPr lang="ru-R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82000" cy="685800"/>
          </a:xfrm>
        </p:spPr>
        <p:txBody>
          <a:bodyPr/>
          <a:lstStyle/>
          <a:p>
            <a:r>
              <a:rPr kumimoji="0" lang="ru-RU" altLang="en-US" dirty="0" smtClean="0"/>
              <a:t>Основные правила представления </a:t>
            </a:r>
            <a:r>
              <a:rPr kumimoji="0" lang="ru-RU" altLang="en-US" b="1" dirty="0" smtClean="0"/>
              <a:t>названия журнала</a:t>
            </a:r>
            <a:r>
              <a:rPr kumimoji="0" lang="ru-RU" altLang="en-US" dirty="0" smtClean="0"/>
              <a:t> в заявке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86800" cy="4678363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ru-RU" altLang="en-US" sz="2000" dirty="0" smtClean="0">
                <a:solidFill>
                  <a:srgbClr val="000000"/>
                </a:solidFill>
              </a:rPr>
              <a:t>Название журнала – транслитерация для русскоязычного названия;	</a:t>
            </a:r>
          </a:p>
          <a:p>
            <a:r>
              <a:rPr kumimoji="0" lang="ru-RU" altLang="en-US" sz="2000" dirty="0" smtClean="0">
                <a:solidFill>
                  <a:srgbClr val="000000"/>
                </a:solidFill>
              </a:rPr>
              <a:t>Альтернативное название – парафраз на английском языке;	</a:t>
            </a:r>
          </a:p>
          <a:p>
            <a:r>
              <a:rPr kumimoji="0" lang="ru-RU" altLang="en-US" sz="2000" dirty="0" smtClean="0">
                <a:solidFill>
                  <a:srgbClr val="000000"/>
                </a:solidFill>
              </a:rPr>
              <a:t>Какое основное название будет представлено в заявке, такое и попадет в систему;	</a:t>
            </a:r>
          </a:p>
          <a:p>
            <a:r>
              <a:rPr kumimoji="0" lang="ru-RU" altLang="en-US" sz="2000" dirty="0" smtClean="0">
                <a:solidFill>
                  <a:srgbClr val="000000"/>
                </a:solidFill>
              </a:rPr>
              <a:t>Надо иметь ввиду – в ссылках русскоязычное название будет даваться в транслитерации, а не в переводе;	</a:t>
            </a:r>
          </a:p>
          <a:p>
            <a:r>
              <a:rPr kumimoji="0" lang="ru-RU" altLang="en-US" sz="2000" dirty="0" smtClean="0">
                <a:solidFill>
                  <a:srgbClr val="000000"/>
                </a:solidFill>
              </a:rPr>
              <a:t>Лучше давать основное название в таком виде, в каком журнал зарегистрирован в </a:t>
            </a:r>
            <a:r>
              <a:rPr kumimoji="0" lang="ru-RU" altLang="en-US" sz="2000" dirty="0" err="1" smtClean="0">
                <a:solidFill>
                  <a:srgbClr val="000000"/>
                </a:solidFill>
              </a:rPr>
              <a:t>Ulrich</a:t>
            </a:r>
            <a:r>
              <a:rPr kumimoji="0" lang="ja-JP" altLang="ru-RU" sz="2000" dirty="0" smtClean="0">
                <a:solidFill>
                  <a:srgbClr val="000000"/>
                </a:solidFill>
                <a:ea typeface="MS PGothic" pitchFamily="34" charset="-128"/>
              </a:rPr>
              <a:t>’</a:t>
            </a:r>
            <a:r>
              <a:rPr kumimoji="0" lang="ru-RU" altLang="ja-JP" sz="2000" dirty="0" smtClean="0">
                <a:solidFill>
                  <a:srgbClr val="000000"/>
                </a:solidFill>
              </a:rPr>
              <a:t>s </a:t>
            </a:r>
            <a:r>
              <a:rPr kumimoji="0" lang="ru-RU" altLang="ja-JP" sz="2000" dirty="0" err="1" smtClean="0">
                <a:solidFill>
                  <a:srgbClr val="000000"/>
                </a:solidFill>
              </a:rPr>
              <a:t>Periodicals</a:t>
            </a:r>
            <a:r>
              <a:rPr kumimoji="0" lang="ru-RU" altLang="ja-JP" sz="2000" dirty="0" smtClean="0">
                <a:solidFill>
                  <a:srgbClr val="000000"/>
                </a:solidFill>
              </a:rPr>
              <a:t> </a:t>
            </a:r>
            <a:r>
              <a:rPr kumimoji="0" lang="ru-RU" altLang="ja-JP" sz="2000" dirty="0" err="1" smtClean="0">
                <a:solidFill>
                  <a:srgbClr val="000000"/>
                </a:solidFill>
              </a:rPr>
              <a:t>Directory</a:t>
            </a:r>
            <a:r>
              <a:rPr kumimoji="0" lang="ru-RU" altLang="ja-JP" sz="2000" dirty="0" smtClean="0">
                <a:solidFill>
                  <a:srgbClr val="000000"/>
                </a:solidFill>
              </a:rPr>
              <a:t> (справочная система и источник информации для всех баз данных); ИМЕЕТСЯ ИСКЛЮЧЕНИЕ (см. доклад по теме </a:t>
            </a:r>
            <a:r>
              <a:rPr kumimoji="0" lang="ru-RU" altLang="ja-JP" sz="2000" dirty="0" err="1" smtClean="0">
                <a:solidFill>
                  <a:srgbClr val="000000"/>
                </a:solidFill>
              </a:rPr>
              <a:t>Ulrich</a:t>
            </a:r>
            <a:r>
              <a:rPr lang="en-GB" altLang="ja-JP" dirty="0" smtClean="0">
                <a:solidFill>
                  <a:srgbClr val="000000"/>
                </a:solidFill>
                <a:ea typeface="MS PGothic" pitchFamily="34" charset="-128"/>
              </a:rPr>
              <a:t>’</a:t>
            </a:r>
            <a:r>
              <a:rPr kumimoji="0" lang="ru-RU" altLang="ja-JP" sz="2000" dirty="0" smtClean="0">
                <a:solidFill>
                  <a:srgbClr val="000000"/>
                </a:solidFill>
              </a:rPr>
              <a:t>s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ru-RU" altLang="ja-JP" dirty="0" smtClean="0">
                <a:solidFill>
                  <a:srgbClr val="000000"/>
                </a:solidFill>
              </a:rPr>
              <a:t>О.В. Кирилловой</a:t>
            </a:r>
            <a:r>
              <a:rPr kumimoji="0" lang="ru-RU" altLang="ja-JP" sz="2000" dirty="0" smtClean="0">
                <a:solidFill>
                  <a:srgbClr val="000000"/>
                </a:solidFill>
              </a:rPr>
              <a:t>)  	</a:t>
            </a:r>
          </a:p>
          <a:p>
            <a:r>
              <a:rPr kumimoji="0" lang="ru-RU" altLang="en-US" sz="2000" dirty="0" smtClean="0">
                <a:solidFill>
                  <a:srgbClr val="000000"/>
                </a:solidFill>
              </a:rPr>
              <a:t>Как можно более полно представлять историю названия журнала, указывая как текущее, так и предыдущие его названия</a:t>
            </a:r>
            <a:r>
              <a:rPr kumimoji="0" lang="ru-RU" altLang="en-US" dirty="0" smtClean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90000"/>
              </a:lnSpc>
            </a:pPr>
            <a:endParaRPr kumimoji="0" lang="ru-RU" altLang="en-US" sz="28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0200" y="6332719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0863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Журналы стремятся в индексы цитирования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487609"/>
            <a:ext cx="8229600" cy="4497363"/>
          </a:xfrm>
          <a:prstGeom prst="rect">
            <a:avLst/>
          </a:prstGeom>
        </p:spPr>
        <p:txBody>
          <a:bodyPr/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indent="-342900">
              <a:buFontTx/>
              <a:buChar char="-"/>
            </a:pPr>
            <a:r>
              <a:rPr lang="ru-RU" b="1" i="1" dirty="0"/>
              <a:t>э</a:t>
            </a:r>
            <a:r>
              <a:rPr lang="ru-RU" b="1" i="1" dirty="0" smtClean="0"/>
              <a:t>то возможность заявить о себе и своих авторах и их научных исследованиях</a:t>
            </a:r>
          </a:p>
          <a:p>
            <a:pPr indent="-342900">
              <a:buFontTx/>
              <a:buChar char="-"/>
            </a:pPr>
            <a:endParaRPr lang="ru-RU" b="1" i="1" dirty="0" smtClean="0"/>
          </a:p>
          <a:p>
            <a:pPr indent="-342900">
              <a:buFontTx/>
              <a:buChar char="-"/>
            </a:pPr>
            <a:r>
              <a:rPr lang="ru-RU" b="1" i="1" dirty="0"/>
              <a:t>э</a:t>
            </a:r>
            <a:r>
              <a:rPr lang="ru-RU" b="1" i="1" dirty="0" smtClean="0"/>
              <a:t>то возможность повышения престижа</a:t>
            </a:r>
          </a:p>
          <a:p>
            <a:pPr indent="-342900">
              <a:buFontTx/>
              <a:buChar char="-"/>
            </a:pPr>
            <a:endParaRPr lang="ru-RU" b="1" i="1" dirty="0" smtClean="0"/>
          </a:p>
          <a:p>
            <a:pPr indent="-342900">
              <a:buFontTx/>
              <a:buChar char="-"/>
            </a:pPr>
            <a:r>
              <a:rPr lang="ru-RU" b="1" i="1" dirty="0"/>
              <a:t>э</a:t>
            </a:r>
            <a:r>
              <a:rPr lang="ru-RU" b="1" i="1" dirty="0" smtClean="0"/>
              <a:t>то возможность распространения научных знаний по узкой теме журнала среди более широкой научной общественности</a:t>
            </a:r>
          </a:p>
          <a:p>
            <a:pPr indent="-342900">
              <a:buFontTx/>
              <a:buChar char="-"/>
            </a:pPr>
            <a:endParaRPr lang="ru-RU" b="1" i="1" dirty="0" smtClean="0"/>
          </a:p>
          <a:p>
            <a:pPr indent="-342900">
              <a:buFontTx/>
              <a:buChar char="-"/>
            </a:pPr>
            <a:r>
              <a:rPr lang="ru-RU" b="1" i="1" dirty="0"/>
              <a:t>э</a:t>
            </a:r>
            <a:r>
              <a:rPr lang="ru-RU" b="1" i="1" dirty="0" smtClean="0"/>
              <a:t>то возможность повышения материального дохода</a:t>
            </a:r>
          </a:p>
          <a:p>
            <a:pPr indent="-342900">
              <a:buFontTx/>
              <a:buChar char="-"/>
            </a:pPr>
            <a:endParaRPr lang="ru-RU" b="1" i="1" dirty="0"/>
          </a:p>
          <a:p>
            <a:pPr indent="-342900">
              <a:buFontTx/>
              <a:buChar char="-"/>
            </a:pPr>
            <a:r>
              <a:rPr lang="ru-RU" b="1" i="1" dirty="0" smtClean="0"/>
              <a:t>это возможность улучшить показатели и т.п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237312"/>
            <a:ext cx="8208184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Реальные цели иногда скрываются под декларированием возвышенных стремлений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6858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en-US" dirty="0" smtClean="0"/>
              <a:t>Основные правила представления оглавления журнала на английском языке (продолжение)</a:t>
            </a:r>
            <a:endParaRPr lang="ru-RU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ru-RU" altLang="en-US" sz="2800" dirty="0" smtClean="0"/>
              <a:t>Фамилии авторов – транслитерация</a:t>
            </a:r>
          </a:p>
          <a:p>
            <a:pPr>
              <a:lnSpc>
                <a:spcPct val="90000"/>
              </a:lnSpc>
            </a:pPr>
            <a:r>
              <a:rPr kumimoji="0" lang="ru-RU" altLang="en-US" sz="2800" dirty="0" smtClean="0"/>
              <a:t>Заглавия статей – перевод</a:t>
            </a:r>
          </a:p>
          <a:p>
            <a:pPr>
              <a:lnSpc>
                <a:spcPct val="90000"/>
              </a:lnSpc>
            </a:pPr>
            <a:r>
              <a:rPr kumimoji="0" lang="ru-RU" altLang="en-US" sz="2800" dirty="0" smtClean="0"/>
              <a:t>Заглавия статей:</a:t>
            </a:r>
          </a:p>
          <a:p>
            <a:pPr lvl="1">
              <a:lnSpc>
                <a:spcPct val="90000"/>
              </a:lnSpc>
            </a:pPr>
            <a:r>
              <a:rPr kumimoji="0" lang="ru-RU" altLang="en-US" sz="2400" dirty="0" smtClean="0"/>
              <a:t> должны быть информативными;</a:t>
            </a:r>
          </a:p>
          <a:p>
            <a:pPr lvl="1">
              <a:lnSpc>
                <a:spcPct val="90000"/>
              </a:lnSpc>
            </a:pPr>
            <a:r>
              <a:rPr kumimoji="0" lang="ru-RU" altLang="en-US" sz="2400" dirty="0" smtClean="0"/>
              <a:t>можно использовать только общепринятые сокращения;</a:t>
            </a:r>
          </a:p>
          <a:p>
            <a:r>
              <a:rPr kumimoji="0" lang="ru-RU" altLang="en-US" sz="2000" dirty="0" smtClean="0">
                <a:solidFill>
                  <a:srgbClr val="000000"/>
                </a:solidFill>
              </a:rPr>
              <a:t>в переводе на английский язык не должно быть транслитерации с русского языка, кроме непереводимых названий собственных имен, приборов и др. объектов, имеющих собственные названия; 	</a:t>
            </a:r>
          </a:p>
          <a:p>
            <a:r>
              <a:rPr kumimoji="0" lang="ru-RU" altLang="en-US" sz="2000" dirty="0" smtClean="0">
                <a:solidFill>
                  <a:srgbClr val="000000"/>
                </a:solidFill>
              </a:rPr>
              <a:t>не использовать непереводимый сленг, известный только русскоговорящим специалистам	</a:t>
            </a:r>
          </a:p>
          <a:p>
            <a:endParaRPr kumimoji="0" lang="ru-RU" altLang="en-US" sz="28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0200" y="6157626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41243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686800" cy="685800"/>
          </a:xfrm>
        </p:spPr>
        <p:txBody>
          <a:bodyPr/>
          <a:lstStyle/>
          <a:p>
            <a:r>
              <a:rPr lang="ru-RU" altLang="en-US" dirty="0"/>
              <a:t>О</a:t>
            </a:r>
            <a:r>
              <a:rPr lang="ru-RU" altLang="en-US" dirty="0" smtClean="0"/>
              <a:t>сновные требования к авторским резюме</a:t>
            </a:r>
            <a:br>
              <a:rPr lang="ru-RU" altLang="en-US" dirty="0" smtClean="0"/>
            </a:br>
            <a:r>
              <a:rPr lang="ru-RU" altLang="en-US" dirty="0" smtClean="0"/>
              <a:t>на английском языке – авторские </a:t>
            </a:r>
            <a:r>
              <a:rPr lang="ru-RU" altLang="en-US" dirty="0"/>
              <a:t>резюме должны быть: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534400" cy="4525963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ru-RU" altLang="en-US" sz="2400" dirty="0" smtClean="0">
                <a:solidFill>
                  <a:srgbClr val="000000"/>
                </a:solidFill>
              </a:rPr>
              <a:t>информативными (не содержать общих слов); 	</a:t>
            </a:r>
          </a:p>
          <a:p>
            <a:r>
              <a:rPr kumimoji="0" lang="ru-RU" altLang="en-US" sz="2400" dirty="0" smtClean="0">
                <a:solidFill>
                  <a:srgbClr val="000000"/>
                </a:solidFill>
              </a:rPr>
              <a:t>оригинальными (не </a:t>
            </a:r>
            <a:r>
              <a:rPr kumimoji="0" lang="ru-RU" altLang="en-US" sz="2400" dirty="0" err="1" smtClean="0">
                <a:solidFill>
                  <a:srgbClr val="000000"/>
                </a:solidFill>
              </a:rPr>
              <a:t>д.б</a:t>
            </a:r>
            <a:r>
              <a:rPr kumimoji="0" lang="ru-RU" altLang="en-US" sz="2400" dirty="0" smtClean="0">
                <a:solidFill>
                  <a:srgbClr val="000000"/>
                </a:solidFill>
              </a:rPr>
              <a:t>. калькой русскоязычной аннотации); 	</a:t>
            </a:r>
          </a:p>
          <a:p>
            <a:r>
              <a:rPr kumimoji="0" lang="ru-RU" altLang="en-US" sz="2400" dirty="0" smtClean="0">
                <a:solidFill>
                  <a:srgbClr val="000000"/>
                </a:solidFill>
              </a:rPr>
              <a:t>содержательными (отражать основное содержание статьи и результаты исследований);	</a:t>
            </a:r>
          </a:p>
          <a:p>
            <a:r>
              <a:rPr kumimoji="0" lang="ru-RU" altLang="en-US" sz="2400" dirty="0" smtClean="0">
                <a:solidFill>
                  <a:srgbClr val="000000"/>
                </a:solidFill>
              </a:rPr>
              <a:t>структурированными (следовать логике описания результатов в статье); 	</a:t>
            </a:r>
          </a:p>
          <a:p>
            <a:r>
              <a:rPr kumimoji="0" lang="ru-RU" altLang="en-US" sz="2400" dirty="0" smtClean="0">
                <a:solidFill>
                  <a:srgbClr val="000000"/>
                </a:solidFill>
              </a:rPr>
              <a:t>«англоязычными» (написаны качественным английским языком); 	</a:t>
            </a:r>
          </a:p>
          <a:p>
            <a:r>
              <a:rPr kumimoji="0" lang="ru-RU" altLang="en-US" sz="2400" dirty="0" smtClean="0">
                <a:solidFill>
                  <a:srgbClr val="000000"/>
                </a:solidFill>
              </a:rPr>
              <a:t>компактными, но не короткими (от 100 до </a:t>
            </a:r>
            <a:r>
              <a:rPr lang="ru-RU" altLang="en-US" sz="2400" dirty="0" smtClean="0">
                <a:solidFill>
                  <a:srgbClr val="000000"/>
                </a:solidFill>
              </a:rPr>
              <a:t>30</a:t>
            </a:r>
            <a:r>
              <a:rPr kumimoji="0" lang="ru-RU" altLang="en-US" sz="2400" dirty="0" smtClean="0">
                <a:solidFill>
                  <a:srgbClr val="000000"/>
                </a:solidFill>
              </a:rPr>
              <a:t>0 слов)</a:t>
            </a:r>
            <a:r>
              <a:rPr kumimoji="0" lang="ru-RU" altLang="en-US" dirty="0" smtClean="0">
                <a:solidFill>
                  <a:srgbClr val="000000"/>
                </a:solidFill>
              </a:rPr>
              <a:t> 	</a:t>
            </a:r>
          </a:p>
          <a:p>
            <a:pPr>
              <a:lnSpc>
                <a:spcPct val="90000"/>
              </a:lnSpc>
            </a:pPr>
            <a:endParaRPr kumimoji="0" lang="ru-RU" altLang="en-US" sz="28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0200" y="6157626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6014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8333"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0" y="0"/>
            <a:ext cx="5867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altLang="en-US" sz="1800" b="1" dirty="0">
                <a:solidFill>
                  <a:schemeClr val="bg1"/>
                </a:solidFill>
              </a:rPr>
              <a:t>Пример структурированного авторского резюме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5854" y="4691657"/>
            <a:ext cx="3276600" cy="21390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altLang="en-US" sz="1400" dirty="0" smtClean="0">
                <a:solidFill>
                  <a:schemeClr val="bg1"/>
                </a:solidFill>
              </a:rPr>
              <a:t>- авторское </a:t>
            </a:r>
            <a:r>
              <a:rPr kumimoji="0" lang="ru-RU" altLang="en-US" sz="1400" dirty="0">
                <a:solidFill>
                  <a:schemeClr val="bg1"/>
                </a:solidFill>
              </a:rPr>
              <a:t>резюме призвано выполнять функцию независимого от статьи источника информации	</a:t>
            </a:r>
          </a:p>
          <a:p>
            <a:pPr>
              <a:spcBef>
                <a:spcPct val="50000"/>
              </a:spcBef>
            </a:pPr>
            <a:r>
              <a:rPr kumimoji="0" lang="ru-RU" altLang="en-US" sz="1400" dirty="0" smtClean="0">
                <a:solidFill>
                  <a:schemeClr val="bg1"/>
                </a:solidFill>
              </a:rPr>
              <a:t>- система </a:t>
            </a:r>
            <a:r>
              <a:rPr kumimoji="0" lang="ru-RU" altLang="en-US" sz="1400" dirty="0">
                <a:solidFill>
                  <a:schemeClr val="bg1"/>
                </a:solidFill>
              </a:rPr>
              <a:t>является англоязычной, отсюда вся информация для системы должна быть представлена на латинице с минимумом транслитерации, максимумом - перевода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10200" y="6477000"/>
            <a:ext cx="3657600" cy="3288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5660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0" y="0"/>
            <a:ext cx="6096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altLang="en-US" sz="1800" b="1" dirty="0">
                <a:solidFill>
                  <a:schemeClr val="bg1"/>
                </a:solidFill>
              </a:rPr>
              <a:t>Идеальный вариант представления содержания статьи на английском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40957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kumimoji="0" lang="ru-RU" altLang="en-US" sz="2800" b="1" dirty="0" smtClean="0"/>
              <a:t>Представление названия организации – по принадлежности автора</a:t>
            </a:r>
            <a:r>
              <a:rPr kumimoji="0" lang="ru-RU" altLang="en-US" dirty="0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953000"/>
          </a:xfrm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kumimoji="0" lang="ru-RU" altLang="en-US" sz="2600" dirty="0" smtClean="0"/>
              <a:t>Важно представить полное название организации (без сокращений) и с полным адресом</a:t>
            </a:r>
          </a:p>
          <a:p>
            <a:pPr>
              <a:lnSpc>
                <a:spcPct val="90000"/>
              </a:lnSpc>
            </a:pPr>
            <a:r>
              <a:rPr lang="ru-RU" altLang="en-US" sz="2600" dirty="0" smtClean="0"/>
              <a:t>Если у автора несколько организаций, они НЕ должны быть перечислены в одну строку с союзом </a:t>
            </a:r>
            <a:r>
              <a:rPr lang="en-GB" altLang="en-US" sz="2600" dirty="0" smtClean="0"/>
              <a:t>“and ”</a:t>
            </a:r>
            <a:r>
              <a:rPr lang="ru-RU" altLang="en-US" sz="2600" dirty="0" smtClean="0"/>
              <a:t>или через </a:t>
            </a:r>
            <a:r>
              <a:rPr lang="en-GB" altLang="en-US" sz="2600" dirty="0" smtClean="0"/>
              <a:t>“</a:t>
            </a:r>
            <a:r>
              <a:rPr lang="ru-RU" altLang="en-US" sz="2600" dirty="0" smtClean="0"/>
              <a:t>,</a:t>
            </a:r>
            <a:r>
              <a:rPr lang="en-GB" altLang="en-US" sz="2600" dirty="0" smtClean="0"/>
              <a:t>”</a:t>
            </a:r>
            <a:r>
              <a:rPr lang="ru-RU" altLang="en-US" sz="2600" dirty="0" smtClean="0"/>
              <a:t> ; </a:t>
            </a:r>
            <a:r>
              <a:rPr lang="ru-RU" altLang="en-US" sz="2200" i="1" dirty="0" smtClean="0"/>
              <a:t>Приемлемый вариант</a:t>
            </a:r>
            <a:r>
              <a:rPr lang="ru-RU" altLang="en-US" sz="2600" dirty="0" smtClean="0"/>
              <a:t>:</a:t>
            </a:r>
          </a:p>
          <a:p>
            <a:pPr marL="86868" indent="0">
              <a:buNone/>
            </a:pPr>
            <a:r>
              <a:rPr lang="en-GB" sz="1600" dirty="0"/>
              <a:t>Authors: Ivanov A.P. </a:t>
            </a:r>
            <a:r>
              <a:rPr lang="en-GB" sz="1600" baseline="30000" dirty="0"/>
              <a:t>a, b</a:t>
            </a:r>
            <a:endParaRPr lang="en-US" sz="1600" dirty="0"/>
          </a:p>
          <a:p>
            <a:pPr marL="86868" indent="0">
              <a:buNone/>
            </a:pPr>
            <a:r>
              <a:rPr lang="en-GB" sz="1600" dirty="0"/>
              <a:t>Affiliations: </a:t>
            </a:r>
            <a:endParaRPr lang="en-US" sz="1600" dirty="0"/>
          </a:p>
          <a:p>
            <a:pPr marL="86868" indent="0">
              <a:buNone/>
            </a:pPr>
            <a:r>
              <a:rPr lang="en-GB" sz="1600" baseline="30000" dirty="0"/>
              <a:t>a </a:t>
            </a:r>
            <a:r>
              <a:rPr lang="en-GB" sz="1600" dirty="0"/>
              <a:t>Far Eastern Federal University, Vladivostok, Russian Federation</a:t>
            </a:r>
            <a:endParaRPr lang="en-US" sz="1600" dirty="0"/>
          </a:p>
          <a:p>
            <a:pPr marL="86868" indent="0">
              <a:buNone/>
            </a:pPr>
            <a:r>
              <a:rPr lang="en-GB" sz="1600" baseline="30000" dirty="0"/>
              <a:t>b </a:t>
            </a:r>
            <a:r>
              <a:rPr lang="en-GB" sz="1600" dirty="0"/>
              <a:t>B.I. </a:t>
            </a:r>
            <a:r>
              <a:rPr lang="en-GB" sz="1600" dirty="0" err="1"/>
              <a:t>Stepanov</a:t>
            </a:r>
            <a:r>
              <a:rPr lang="en-GB" sz="1600" dirty="0"/>
              <a:t> Institute of Physics, 68 </a:t>
            </a:r>
            <a:r>
              <a:rPr lang="en-GB" sz="1600" dirty="0" err="1"/>
              <a:t>Prospekt</a:t>
            </a:r>
            <a:r>
              <a:rPr lang="en-GB" sz="1600" dirty="0"/>
              <a:t> </a:t>
            </a:r>
            <a:r>
              <a:rPr lang="en-GB" sz="1600" dirty="0" err="1"/>
              <a:t>Nezavisimosti</a:t>
            </a:r>
            <a:r>
              <a:rPr lang="en-GB" sz="1600" dirty="0"/>
              <a:t>, Minsk BY-220072, Republic of Belarus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kumimoji="0" lang="ru-RU" altLang="en-US" sz="2600" dirty="0" smtClean="0"/>
              <a:t>Название организации желательно принятое официальное</a:t>
            </a:r>
          </a:p>
          <a:p>
            <a:pPr>
              <a:lnSpc>
                <a:spcPct val="90000"/>
              </a:lnSpc>
            </a:pPr>
            <a:r>
              <a:rPr kumimoji="0" lang="ru-RU" altLang="en-US" sz="2600" dirty="0" err="1" smtClean="0"/>
              <a:t>Разновариативность</a:t>
            </a:r>
            <a:r>
              <a:rPr kumimoji="0" lang="ru-RU" altLang="en-US" sz="2600" dirty="0" smtClean="0"/>
              <a:t> в названии организации ведет:</a:t>
            </a:r>
          </a:p>
          <a:p>
            <a:pPr lvl="1">
              <a:lnSpc>
                <a:spcPct val="90000"/>
              </a:lnSpc>
            </a:pPr>
            <a:r>
              <a:rPr kumimoji="0" lang="ru-RU" altLang="en-US" sz="2200" dirty="0" smtClean="0"/>
              <a:t> к потере </a:t>
            </a:r>
            <a:r>
              <a:rPr kumimoji="0" lang="ru-RU" altLang="en-US" sz="2200" dirty="0" err="1" smtClean="0"/>
              <a:t>библиометрических</a:t>
            </a:r>
            <a:r>
              <a:rPr kumimoji="0" lang="ru-RU" altLang="en-US" sz="2200" dirty="0" smtClean="0"/>
              <a:t> показателей организации, следовательно и страны;</a:t>
            </a:r>
          </a:p>
          <a:p>
            <a:pPr lvl="1">
              <a:lnSpc>
                <a:spcPct val="90000"/>
              </a:lnSpc>
            </a:pPr>
            <a:r>
              <a:rPr kumimoji="0" lang="ru-RU" altLang="en-US" sz="2200" dirty="0" smtClean="0"/>
              <a:t>к дублированию профилей авторов – фамилии авторов, не идентифицированные по организации, не включаются в профиль авторов (отдельная тема)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0200" y="6483003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6693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1520" y="527392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Нет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ORCID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?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(ни один робот не справится с фамилиями)</a:t>
            </a:r>
          </a:p>
          <a:p>
            <a:endParaRPr lang="en-GB" sz="2000" dirty="0" smtClean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Рекомендуйте своим авторам указывать 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ORCID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 подаче статьи</a:t>
            </a:r>
            <a:endParaRPr lang="en-US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54448"/>
            <a:ext cx="8486775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694"/>
          <a:stretch/>
        </p:blipFill>
        <p:spPr>
          <a:xfrm>
            <a:off x="251521" y="2540248"/>
            <a:ext cx="8424936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73673"/>
            <a:ext cx="2276475" cy="120967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580" y="3134643"/>
            <a:ext cx="4543884" cy="33907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2221" y="6488833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members.orcid.org/cc-publishers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4580" y="3134643"/>
            <a:ext cx="4939420" cy="3723522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4842256"/>
            <a:ext cx="37444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Собирать </a:t>
            </a:r>
            <a:r>
              <a:rPr lang="en-GB" dirty="0" smtClean="0"/>
              <a:t>ORCID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Использовать </a:t>
            </a:r>
            <a:r>
              <a:rPr lang="en-GB" dirty="0" smtClean="0"/>
              <a:t>API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Отражать в статьях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Интегрироваться с индексами</a:t>
            </a:r>
          </a:p>
        </p:txBody>
      </p:sp>
    </p:spTree>
    <p:extLst>
      <p:ext uri="{BB962C8B-B14F-4D97-AF65-F5344CB8AC3E}">
        <p14:creationId xmlns:p14="http://schemas.microsoft.com/office/powerpoint/2010/main" val="242837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akshonakg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28" y="3340461"/>
            <a:ext cx="5565775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77200" cy="685800"/>
          </a:xfrm>
        </p:spPr>
        <p:txBody>
          <a:bodyPr/>
          <a:lstStyle/>
          <a:p>
            <a:r>
              <a:rPr lang="ru-RU" altLang="en-US" dirty="0" smtClean="0"/>
              <a:t>Списки литературы в романском алфавите – все ссылки</a:t>
            </a:r>
            <a:endParaRPr lang="ru-RU" alt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2514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ru-RU" altLang="en-US" dirty="0" smtClean="0"/>
              <a:t>Правильное представление библиографической ссылки – залог того, что ссылка на публикацию будет учтена</a:t>
            </a:r>
          </a:p>
          <a:p>
            <a:r>
              <a:rPr kumimoji="0" lang="ru-RU" altLang="en-US" dirty="0" smtClean="0"/>
              <a:t>2 основных элемента в ссылке, которые должны быть правильно представлены: </a:t>
            </a:r>
          </a:p>
          <a:p>
            <a:pPr marL="544068" indent="-457200">
              <a:buFontTx/>
              <a:buAutoNum type="arabicParenR"/>
            </a:pPr>
            <a:r>
              <a:rPr kumimoji="0" lang="ru-RU" altLang="en-US" sz="1800" dirty="0" smtClean="0"/>
              <a:t>фамилии </a:t>
            </a:r>
            <a:r>
              <a:rPr kumimoji="0" lang="ru-RU" altLang="en-US" sz="1800" dirty="0" err="1" smtClean="0"/>
              <a:t>и.о</a:t>
            </a:r>
            <a:r>
              <a:rPr kumimoji="0" lang="ru-RU" altLang="en-US" sz="1800" dirty="0" smtClean="0"/>
              <a:t>. авторов </a:t>
            </a:r>
            <a:endParaRPr lang="ru-RU" altLang="en-US" sz="1800" dirty="0"/>
          </a:p>
          <a:p>
            <a:pPr marL="544068" indent="-457200">
              <a:buFontTx/>
              <a:buAutoNum type="arabicParenR"/>
            </a:pPr>
            <a:r>
              <a:rPr kumimoji="0" lang="ru-RU" altLang="en-US" sz="1800" dirty="0" smtClean="0"/>
              <a:t>название журналов</a:t>
            </a:r>
          </a:p>
          <a:p>
            <a:pPr>
              <a:buFontTx/>
              <a:buNone/>
            </a:pPr>
            <a:endParaRPr kumimoji="0" lang="ru-RU" altLang="en-US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406788" y="6507813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30433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85" y="5852815"/>
            <a:ext cx="5968430" cy="9605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520" y="52739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Нет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DOI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? Потерянные цитаты 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(ни один робот не справится с ошибками людей)</a:t>
            </a:r>
            <a:endParaRPr lang="en-US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7" y="1499978"/>
            <a:ext cx="8279118" cy="708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54" y="4908046"/>
            <a:ext cx="5852661" cy="895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86" y="3084155"/>
            <a:ext cx="6248393" cy="947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020259"/>
            <a:ext cx="5852661" cy="843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2213281"/>
            <a:ext cx="8565753" cy="89204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588347" y="220812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8347" y="2868131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8042" y="3372187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28407" y="4668331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74356" y="560443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59632" y="6525344"/>
            <a:ext cx="352839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2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5867400" cy="685800"/>
          </a:xfrm>
        </p:spPr>
        <p:txBody>
          <a:bodyPr/>
          <a:lstStyle/>
          <a:p>
            <a:r>
              <a:rPr kumimoji="0" lang="ru-RU" altLang="en-US" dirty="0" smtClean="0"/>
              <a:t>Сайт журнала на английском языке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9530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ru-RU" altLang="en-US" sz="2000" dirty="0" smtClean="0"/>
              <a:t>Сайт на английском языке – лицо журнала для международного научного сообщества!!!</a:t>
            </a:r>
          </a:p>
          <a:p>
            <a:r>
              <a:rPr kumimoji="0" lang="ru-RU" altLang="en-US" sz="2000" dirty="0" smtClean="0"/>
              <a:t>Мнение </a:t>
            </a:r>
            <a:r>
              <a:rPr kumimoji="0" lang="en-US" altLang="en-US" sz="2000" dirty="0" smtClean="0"/>
              <a:t>SCOPUS: </a:t>
            </a:r>
            <a:r>
              <a:rPr kumimoji="0" lang="ru-RU" altLang="en-US" sz="2000" dirty="0" smtClean="0"/>
              <a:t>в современном мире информационных технологий информация о журнале должна быть в глобальной сети; качественный журнал не может не иметь своего сайта в Интернете   </a:t>
            </a:r>
          </a:p>
          <a:p>
            <a:r>
              <a:rPr kumimoji="0" lang="ru-RU" altLang="en-US" sz="2000" dirty="0" smtClean="0"/>
              <a:t>Сайт должен быть именно только «английским», без включения текста на родном языке (за исключением картинок – обложек журнала и т.п.) </a:t>
            </a:r>
          </a:p>
          <a:p>
            <a:r>
              <a:rPr kumimoji="0" lang="ru-RU" altLang="en-US" sz="2000" dirty="0" smtClean="0"/>
              <a:t>Сайт в английском варианте – это не прямой перевод сайта на родном языке, в нем должна быть учтена специфика английского языка и исключена специфика русского текста  </a:t>
            </a:r>
          </a:p>
          <a:p>
            <a:r>
              <a:rPr kumimoji="0" lang="ru-RU" altLang="en-US" sz="2000" dirty="0" smtClean="0"/>
              <a:t>Сайт российского журнала, выходящего на русском языке, не должен отличаться от сайтов на английском языке других иностранных журналов</a:t>
            </a:r>
          </a:p>
          <a:p>
            <a:endParaRPr kumimoji="0" lang="ru-RU" altLang="en-US" sz="28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26122" y="6332719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4056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8" name="Text Box 1030"/>
          <p:cNvSpPr txBox="1">
            <a:spLocks noChangeArrowheads="1"/>
          </p:cNvSpPr>
          <p:nvPr/>
        </p:nvSpPr>
        <p:spPr bwMode="auto">
          <a:xfrm>
            <a:off x="3048000" y="0"/>
            <a:ext cx="3733800" cy="944563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altLang="en-US" sz="1800" b="1" dirty="0">
                <a:solidFill>
                  <a:schemeClr val="bg1"/>
                </a:solidFill>
              </a:rPr>
              <a:t>Англоязычный вариант сайта российского электронного журнала открытого доступа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0200" y="6335205"/>
            <a:ext cx="3657600" cy="35018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8905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2099" y="497304"/>
            <a:ext cx="8851901" cy="593559"/>
          </a:xfrm>
        </p:spPr>
        <p:txBody>
          <a:bodyPr>
            <a:normAutofit/>
          </a:bodyPr>
          <a:lstStyle/>
          <a:p>
            <a:r>
              <a:rPr lang="ru-RU" dirty="0" smtClean="0"/>
              <a:t>Прежде чем предпринимать шаги, надо определиться: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2400" dirty="0" smtClean="0"/>
              <a:t>А</a:t>
            </a:r>
            <a:r>
              <a:rPr lang="en-GB" sz="2400" dirty="0" smtClean="0"/>
              <a:t>.</a:t>
            </a:r>
            <a:r>
              <a:rPr lang="ru-RU" sz="2400" dirty="0" smtClean="0"/>
              <a:t> 1) Кто ваша аудитория сейчас? </a:t>
            </a:r>
            <a:r>
              <a:rPr lang="ru-RU" i="1" dirty="0" smtClean="0"/>
              <a:t>По географическому признаку, по тематике исследований, на уровне читателей, авторов (авторы=читатели?), </a:t>
            </a:r>
            <a:r>
              <a:rPr lang="en-GB" i="1" dirty="0" smtClean="0"/>
              <a:t>h-index </a:t>
            </a:r>
            <a:endParaRPr lang="ru-RU" i="1" dirty="0" smtClean="0"/>
          </a:p>
          <a:p>
            <a:pPr marL="0" indent="0">
              <a:buNone/>
              <a:defRPr/>
            </a:pPr>
            <a:r>
              <a:rPr lang="ru-RU" sz="2400" dirty="0" smtClean="0"/>
              <a:t>2) Кто </a:t>
            </a:r>
            <a:r>
              <a:rPr lang="ru-RU" sz="2400" dirty="0"/>
              <a:t>ваша редколлегия? </a:t>
            </a:r>
            <a:r>
              <a:rPr lang="ru-RU" i="1" dirty="0"/>
              <a:t>По географическому признаку, по </a:t>
            </a:r>
            <a:r>
              <a:rPr lang="ru-RU" i="1" dirty="0" smtClean="0"/>
              <a:t>тематике исследований</a:t>
            </a:r>
            <a:r>
              <a:rPr lang="en-GB" i="1" dirty="0" smtClean="0"/>
              <a:t>, h-index </a:t>
            </a:r>
            <a:endParaRPr lang="ru-RU" i="1" dirty="0" smtClean="0"/>
          </a:p>
          <a:p>
            <a:pPr marL="0" indent="0">
              <a:buNone/>
              <a:defRPr/>
            </a:pPr>
            <a:r>
              <a:rPr lang="ru-RU" sz="2400" dirty="0"/>
              <a:t>3) Как </a:t>
            </a:r>
            <a:r>
              <a:rPr lang="ru-RU" sz="2400" dirty="0" smtClean="0"/>
              <a:t>цитируются ваши </a:t>
            </a:r>
            <a:r>
              <a:rPr lang="ru-RU" sz="2400" dirty="0"/>
              <a:t>статьи</a:t>
            </a:r>
            <a:r>
              <a:rPr lang="ru-RU" sz="2400" dirty="0" smtClean="0"/>
              <a:t>? </a:t>
            </a:r>
            <a:r>
              <a:rPr lang="ru-RU" sz="2100" i="1" dirty="0"/>
              <a:t>Кол-во ссылок, кол-во просмотров, по географическому признаку, по </a:t>
            </a:r>
            <a:r>
              <a:rPr lang="ru-RU" sz="2100" i="1" dirty="0" smtClean="0"/>
              <a:t>тематике</a:t>
            </a:r>
            <a:r>
              <a:rPr lang="en-GB" sz="2100" i="1" dirty="0" smtClean="0"/>
              <a:t>, SNIP/SJR/</a:t>
            </a:r>
            <a:r>
              <a:rPr lang="en-GB" sz="2100" i="1" dirty="0" err="1"/>
              <a:t>C</a:t>
            </a:r>
            <a:r>
              <a:rPr lang="en-GB" sz="2100" i="1" dirty="0" err="1" smtClean="0"/>
              <a:t>iteScore</a:t>
            </a:r>
            <a:r>
              <a:rPr lang="en-GB" sz="2100" i="1" dirty="0" smtClean="0"/>
              <a:t> </a:t>
            </a:r>
            <a:r>
              <a:rPr lang="ru-RU" sz="2100" i="1" dirty="0" smtClean="0"/>
              <a:t>цитирующих журналов</a:t>
            </a:r>
          </a:p>
          <a:p>
            <a:pPr marL="0" indent="0">
              <a:buNone/>
              <a:defRPr/>
            </a:pPr>
            <a:endParaRPr lang="ru-RU" sz="2100" i="1" dirty="0"/>
          </a:p>
          <a:p>
            <a:pPr marL="0" indent="0">
              <a:buNone/>
              <a:defRPr/>
            </a:pPr>
            <a:r>
              <a:rPr lang="en-GB" sz="2400" dirty="0" smtClean="0"/>
              <a:t>B. 1) </a:t>
            </a:r>
            <a:r>
              <a:rPr lang="ru-RU" sz="2400" dirty="0" smtClean="0"/>
              <a:t>Какой </a:t>
            </a:r>
            <a:r>
              <a:rPr lang="ru-RU" sz="2400" dirty="0"/>
              <a:t>вы хотите видеть вашу аудиторию через год-два? </a:t>
            </a:r>
            <a:r>
              <a:rPr lang="ru-RU" i="1" dirty="0"/>
              <a:t>По географическому признаку, по тематике исследований, на уровне читателей, авторов (авторы=читатели</a:t>
            </a:r>
            <a:r>
              <a:rPr lang="ru-RU" i="1" dirty="0" smtClean="0"/>
              <a:t>?), </a:t>
            </a:r>
            <a:r>
              <a:rPr lang="en-GB" i="1" dirty="0" smtClean="0"/>
              <a:t>h-index </a:t>
            </a:r>
            <a:endParaRPr lang="ru-RU" i="1" dirty="0" smtClean="0"/>
          </a:p>
          <a:p>
            <a:pPr marL="0" indent="0">
              <a:buNone/>
              <a:defRPr/>
            </a:pPr>
            <a:r>
              <a:rPr lang="en-GB" sz="2400" dirty="0" smtClean="0"/>
              <a:t>2) </a:t>
            </a:r>
            <a:r>
              <a:rPr lang="ru-RU" sz="2400" dirty="0" smtClean="0"/>
              <a:t>Какой вы хотите видеть вашу редколлегию через год-два? </a:t>
            </a:r>
            <a:r>
              <a:rPr lang="ru-RU" i="1" dirty="0"/>
              <a:t>По географическому признаку, по тематике </a:t>
            </a:r>
            <a:r>
              <a:rPr lang="ru-RU" i="1" dirty="0" smtClean="0"/>
              <a:t>исследований, по </a:t>
            </a:r>
            <a:r>
              <a:rPr lang="en-GB" i="1" dirty="0" smtClean="0"/>
              <a:t>h-index</a:t>
            </a:r>
            <a:r>
              <a:rPr lang="ru-RU" i="1" dirty="0" smtClean="0"/>
              <a:t> </a:t>
            </a:r>
            <a:endParaRPr lang="en-GB" i="1" dirty="0" smtClean="0"/>
          </a:p>
          <a:p>
            <a:pPr marL="0" indent="0">
              <a:buNone/>
              <a:defRPr/>
            </a:pPr>
            <a:r>
              <a:rPr lang="en-GB" sz="2400" dirty="0" smtClean="0"/>
              <a:t>3) </a:t>
            </a:r>
            <a:r>
              <a:rPr lang="ru-RU" sz="2400" dirty="0" smtClean="0"/>
              <a:t>Какой вы хотите видеть цитируемость ваших статей через год-два? </a:t>
            </a:r>
            <a:r>
              <a:rPr lang="ru-RU" sz="2100" i="1" dirty="0"/>
              <a:t>Кол-во ссылок, кол-во просмотров, по географическому признаку, по тематике</a:t>
            </a:r>
            <a:r>
              <a:rPr lang="en-GB" sz="2100" i="1" dirty="0"/>
              <a:t>, </a:t>
            </a:r>
            <a:r>
              <a:rPr lang="en-GB" sz="2100" i="1" dirty="0" smtClean="0"/>
              <a:t>SNIP/SJR/</a:t>
            </a:r>
            <a:r>
              <a:rPr lang="en-GB" sz="2100" i="1" dirty="0" err="1" smtClean="0"/>
              <a:t>CiteScore</a:t>
            </a:r>
            <a:r>
              <a:rPr lang="en-GB" sz="2100" i="1" dirty="0" smtClean="0"/>
              <a:t> </a:t>
            </a:r>
            <a:r>
              <a:rPr lang="ru-RU" sz="2100" i="1" dirty="0" smtClean="0"/>
              <a:t>цитирующих </a:t>
            </a:r>
            <a:r>
              <a:rPr lang="ru-RU" sz="2100" i="1" dirty="0"/>
              <a:t>журналов и т.п.</a:t>
            </a:r>
          </a:p>
          <a:p>
            <a:pPr marL="0" indent="0">
              <a:buNone/>
              <a:defRPr/>
            </a:pPr>
            <a:endParaRPr lang="ru-RU" i="1" dirty="0"/>
          </a:p>
          <a:p>
            <a:pPr indent="-342900"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70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2438" b="8333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029200" y="152400"/>
            <a:ext cx="4114800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altLang="en-US" sz="1800" b="1" dirty="0">
                <a:solidFill>
                  <a:schemeClr val="bg1"/>
                </a:solidFill>
              </a:rPr>
              <a:t>Описание политики журнала</a:t>
            </a:r>
            <a:endParaRPr kumimoji="0" lang="ru-RU" altLang="en-US" sz="18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0200" y="6157626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40043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5625" r="3125" b="12500"/>
          <a:stretch>
            <a:fillRect/>
          </a:stretch>
        </p:blipFill>
        <p:spPr bwMode="auto">
          <a:xfrm>
            <a:off x="228600" y="0"/>
            <a:ext cx="8915400" cy="662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43" name="Text Box 1027"/>
          <p:cNvSpPr txBox="1">
            <a:spLocks noChangeArrowheads="1"/>
          </p:cNvSpPr>
          <p:nvPr/>
        </p:nvSpPr>
        <p:spPr bwMode="auto">
          <a:xfrm>
            <a:off x="4876800" y="0"/>
            <a:ext cx="4038600" cy="915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altLang="en-US" sz="1800" b="1" dirty="0">
                <a:solidFill>
                  <a:schemeClr val="bg1"/>
                </a:solidFill>
              </a:rPr>
              <a:t>Представление редакционного совета на англоязычном сайте журнала «Нефтегазовое дело</a:t>
            </a:r>
            <a:r>
              <a:rPr kumimoji="0" lang="ru-RU" altLang="en-US" sz="18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0200" y="6268051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algn="r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3364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0417" r="11719" b="9375"/>
          <a:stretch>
            <a:fillRect/>
          </a:stretch>
        </p:blipFill>
        <p:spPr bwMode="auto">
          <a:xfrm>
            <a:off x="0" y="0"/>
            <a:ext cx="7620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371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10417" r="11803" b="8333"/>
          <a:stretch>
            <a:fillRect/>
          </a:stretch>
        </p:blipFill>
        <p:spPr bwMode="auto">
          <a:xfrm>
            <a:off x="2286000" y="2057400"/>
            <a:ext cx="6858000" cy="4800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2" name="Text Box 1028"/>
          <p:cNvSpPr txBox="1">
            <a:spLocks noChangeArrowheads="1"/>
          </p:cNvSpPr>
          <p:nvPr/>
        </p:nvSpPr>
        <p:spPr bwMode="auto">
          <a:xfrm>
            <a:off x="5334000" y="228600"/>
            <a:ext cx="3657600" cy="1328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altLang="en-US" sz="1800" b="1" dirty="0">
                <a:solidFill>
                  <a:schemeClr val="bg1"/>
                </a:solidFill>
              </a:rPr>
              <a:t>Англоязычный блок в статье журнала Нефтегазовое дело с подготовленными ссылками</a:t>
            </a:r>
          </a:p>
          <a:p>
            <a:pPr>
              <a:spcBef>
                <a:spcPct val="50000"/>
              </a:spcBef>
            </a:pPr>
            <a:r>
              <a:rPr kumimoji="0" lang="ru-RU" altLang="en-US" sz="1800" b="1" dirty="0">
                <a:solidFill>
                  <a:schemeClr val="bg1"/>
                </a:solidFill>
              </a:rPr>
              <a:t>Статьи в открытом доступе</a:t>
            </a:r>
            <a:endParaRPr kumimoji="0" lang="ru-RU" altLang="en-US" sz="18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25021" y="6335205"/>
            <a:ext cx="3657600" cy="3501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 fontAlgn="auto">
              <a:spcAft>
                <a:spcPts val="0"/>
              </a:spcAft>
              <a:buNone/>
            </a:pPr>
            <a:r>
              <a:rPr lang="ru-RU" sz="1200" i="1" dirty="0" smtClean="0"/>
              <a:t>Источник: из материалов О. В. Кирилловой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41134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105379" y="381000"/>
            <a:ext cx="8763000" cy="685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>Форма подачи заявки на индексацию журнала в </a:t>
            </a:r>
            <a:r>
              <a:rPr lang="en-GB" sz="2400" dirty="0" smtClean="0"/>
              <a:t>Scopus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/>
              <a:t>http://suggestor.step.scopus.com/suggestTitle/step1.cfm</a:t>
            </a:r>
            <a:endParaRPr lang="en-US" sz="2000" dirty="0" smtClean="0"/>
          </a:p>
        </p:txBody>
      </p:sp>
      <p:pic>
        <p:nvPicPr>
          <p:cNvPr id="2050" name="Picture 2" descr="C:\Users\yakshonakg\Desktop\26-04-2017 00-21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1"/>
            <a:ext cx="7437462" cy="508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82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" y="2743200"/>
            <a:ext cx="7086600" cy="1504604"/>
          </a:xfrm>
        </p:spPr>
        <p:txBody>
          <a:bodyPr/>
          <a:lstStyle/>
          <a:p>
            <a:r>
              <a:rPr lang="ru-RU" sz="3600" dirty="0" smtClean="0"/>
              <a:t>Индексация содержания в </a:t>
            </a:r>
            <a:r>
              <a:rPr lang="en-GB" sz="3600" dirty="0" smtClean="0"/>
              <a:t>Scopus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552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akshonakg\Desktop\20-09-2016 01-19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9419"/>
            <a:ext cx="7396163" cy="517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105379" y="381000"/>
            <a:ext cx="8763000" cy="685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>Список журналов, индексируемых </a:t>
            </a:r>
            <a:r>
              <a:rPr lang="en-GB" sz="2400" dirty="0" smtClean="0"/>
              <a:t>Scopus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en-US" sz="2000" dirty="0">
                <a:hlinkClick r:id="rId3"/>
              </a:rPr>
              <a:t>http://www.elsevierscience.ru/products/scopus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или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000" dirty="0"/>
              <a:t>http://www.elsevier.com/__data/assets/excel_doc/0005/226742/title_list.xlsx</a:t>
            </a:r>
            <a:endParaRPr lang="en-US" sz="2000" dirty="0" smtClean="0"/>
          </a:p>
        </p:txBody>
      </p:sp>
      <p:cxnSp>
        <p:nvCxnSpPr>
          <p:cNvPr id="200708" name="Straight Connector 5"/>
          <p:cNvCxnSpPr>
            <a:cxnSpLocks noChangeShapeType="1"/>
          </p:cNvCxnSpPr>
          <p:nvPr/>
        </p:nvCxnSpPr>
        <p:spPr bwMode="auto">
          <a:xfrm>
            <a:off x="3617332" y="5486400"/>
            <a:ext cx="301206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09800" y="2209800"/>
            <a:ext cx="933450" cy="1889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9" name="Straight Connector 5"/>
          <p:cNvCxnSpPr>
            <a:cxnSpLocks noChangeShapeType="1"/>
          </p:cNvCxnSpPr>
          <p:nvPr/>
        </p:nvCxnSpPr>
        <p:spPr bwMode="auto">
          <a:xfrm>
            <a:off x="3617332" y="5334000"/>
            <a:ext cx="301206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38459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>
          <a:xfrm>
            <a:off x="179278" y="577029"/>
            <a:ext cx="8980488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Список журналов, индексируемых </a:t>
            </a:r>
            <a:r>
              <a:rPr lang="en-GB" sz="2400" dirty="0" smtClean="0"/>
              <a:t>Scopus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nl-NL" sz="2400" dirty="0" smtClean="0"/>
              <a:t>http://www.elsevier.com/online-tools/scopus/content-overview</a:t>
            </a:r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3999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924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 подтверждения о принятии журнала до появлении его в </a:t>
            </a:r>
            <a:r>
              <a:rPr lang="en-GB" dirty="0" smtClean="0"/>
              <a:t>Scopus </a:t>
            </a:r>
            <a:r>
              <a:rPr lang="ru-RU" dirty="0" smtClean="0"/>
              <a:t>может пройти около года</a:t>
            </a:r>
          </a:p>
          <a:p>
            <a:endParaRPr lang="ru-RU" dirty="0"/>
          </a:p>
          <a:p>
            <a:r>
              <a:rPr lang="ru-RU" dirty="0"/>
              <a:t>и</a:t>
            </a:r>
            <a:r>
              <a:rPr lang="ru-RU" dirty="0" smtClean="0"/>
              <a:t>ндексация начинается с года подачи заявки</a:t>
            </a:r>
          </a:p>
          <a:p>
            <a:endParaRPr lang="ru-RU" dirty="0"/>
          </a:p>
          <a:p>
            <a:r>
              <a:rPr lang="ru-RU" dirty="0" smtClean="0"/>
              <a:t>добавление архива возможно/обсуждаемо после индексации нескольких лет издания (особенно, если журнал демонстрирует хорошие показатели), если формат архива соответствует минимальным требованиям </a:t>
            </a:r>
            <a:r>
              <a:rPr lang="en-GB" dirty="0" smtClean="0"/>
              <a:t>Scopus</a:t>
            </a:r>
          </a:p>
          <a:p>
            <a:endParaRPr lang="ru-RU" dirty="0" smtClean="0"/>
          </a:p>
          <a:p>
            <a:r>
              <a:rPr lang="ru-RU" dirty="0"/>
              <a:t>полнотекстовые данные могут переданы в </a:t>
            </a:r>
            <a:r>
              <a:rPr lang="en-GB" dirty="0"/>
              <a:t>XML (</a:t>
            </a:r>
            <a:r>
              <a:rPr lang="ru-RU" dirty="0"/>
              <a:t>предпочитаемый </a:t>
            </a:r>
            <a:r>
              <a:rPr lang="en-GB" dirty="0"/>
              <a:t>XML </a:t>
            </a:r>
            <a:r>
              <a:rPr lang="ru-RU" dirty="0"/>
              <a:t>формат </a:t>
            </a:r>
            <a:r>
              <a:rPr lang="en-US" dirty="0"/>
              <a:t>JATS </a:t>
            </a:r>
            <a:r>
              <a:rPr lang="en-US" u="sng" dirty="0"/>
              <a:t>https://jats.nlm.nih.gov/files.html</a:t>
            </a:r>
            <a:r>
              <a:rPr lang="ru-RU" u="sng" dirty="0" smtClean="0"/>
              <a:t>)</a:t>
            </a:r>
            <a:r>
              <a:rPr lang="ru-RU" u="sng" dirty="0"/>
              <a:t>,</a:t>
            </a:r>
            <a:r>
              <a:rPr lang="ru-RU" dirty="0" smtClean="0"/>
              <a:t> </a:t>
            </a:r>
            <a:r>
              <a:rPr lang="en-GB" dirty="0" smtClean="0"/>
              <a:t>pdf</a:t>
            </a:r>
            <a:r>
              <a:rPr lang="ru-RU" dirty="0" smtClean="0"/>
              <a:t>, </a:t>
            </a:r>
            <a:r>
              <a:rPr lang="en-GB" dirty="0" err="1" smtClean="0"/>
              <a:t>tif</a:t>
            </a:r>
            <a:r>
              <a:rPr lang="en-GB" dirty="0" smtClean="0"/>
              <a:t> </a:t>
            </a:r>
            <a:r>
              <a:rPr lang="ru-RU" dirty="0" smtClean="0"/>
              <a:t>форматах</a:t>
            </a:r>
            <a:r>
              <a:rPr lang="en-GB" dirty="0" smtClean="0"/>
              <a:t> </a:t>
            </a:r>
            <a:r>
              <a:rPr lang="ru-RU" dirty="0" smtClean="0"/>
              <a:t>(и даже в печатном виде) </a:t>
            </a:r>
            <a:r>
              <a:rPr lang="ru-RU" dirty="0"/>
              <a:t>через доступ к </a:t>
            </a:r>
            <a:r>
              <a:rPr lang="ru-RU" dirty="0" err="1"/>
              <a:t>вэб</a:t>
            </a:r>
            <a:r>
              <a:rPr lang="ru-RU" dirty="0"/>
              <a:t>-сайту журнала (открытый доступ, по </a:t>
            </a:r>
            <a:r>
              <a:rPr lang="en-GB" dirty="0"/>
              <a:t>IP</a:t>
            </a:r>
            <a:r>
              <a:rPr lang="ru-RU" dirty="0"/>
              <a:t>, через логин/пароль) или через загрузку файлов на </a:t>
            </a:r>
            <a:r>
              <a:rPr lang="en-GB" dirty="0"/>
              <a:t>Elsevier </a:t>
            </a:r>
            <a:r>
              <a:rPr lang="en-GB" dirty="0" smtClean="0"/>
              <a:t>FTP</a:t>
            </a:r>
            <a:r>
              <a:rPr lang="ru-RU" dirty="0" smtClean="0"/>
              <a:t> или отправку печатных полных текстов (но сроки индексации могут значительно увеличиться)</a:t>
            </a:r>
          </a:p>
          <a:p>
            <a:endParaRPr lang="en-US" dirty="0"/>
          </a:p>
          <a:p>
            <a:r>
              <a:rPr lang="ru-RU" dirty="0" smtClean="0"/>
              <a:t>основной контакт по передаче данных в </a:t>
            </a:r>
            <a:r>
              <a:rPr lang="en-GB" dirty="0" smtClean="0"/>
              <a:t>Scopus:</a:t>
            </a:r>
          </a:p>
          <a:p>
            <a:pPr marL="86868" indent="0">
              <a:buNone/>
            </a:pPr>
            <a:r>
              <a:rPr lang="fr-FR" dirty="0"/>
              <a:t>BD Source Collection Management </a:t>
            </a:r>
            <a:r>
              <a:rPr lang="fr-FR" dirty="0" smtClean="0">
                <a:hlinkClick r:id="rId2"/>
              </a:rPr>
              <a:t>bd-scm@elsevier.com</a:t>
            </a:r>
            <a:r>
              <a:rPr lang="fr-FR" dirty="0" smtClean="0"/>
              <a:t> </a:t>
            </a:r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562074"/>
          </a:xfrm>
        </p:spPr>
        <p:txBody>
          <a:bodyPr/>
          <a:lstStyle/>
          <a:p>
            <a:r>
              <a:rPr lang="ru-RU" dirty="0" smtClean="0"/>
              <a:t>Ваш журнал становится частью большого процесса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90" y="705204"/>
            <a:ext cx="8238319" cy="418645"/>
          </a:xfrm>
        </p:spPr>
        <p:txBody>
          <a:bodyPr/>
          <a:lstStyle/>
          <a:p>
            <a:r>
              <a:rPr lang="ru-RU" dirty="0" smtClean="0"/>
              <a:t>Процесс сбора и первичной обработки </a:t>
            </a:r>
            <a:br>
              <a:rPr lang="ru-RU" dirty="0" smtClean="0"/>
            </a:br>
            <a:r>
              <a:rPr lang="ru-RU" dirty="0" smtClean="0"/>
              <a:t>данных</a:t>
            </a:r>
            <a:r>
              <a:rPr lang="en-US" dirty="0" smtClean="0"/>
              <a:t> CAR 2.0</a:t>
            </a:r>
            <a:r>
              <a:rPr lang="ru-RU" dirty="0" smtClean="0"/>
              <a:t> – максимально автоматизированный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0509" y="2159978"/>
            <a:ext cx="715763" cy="954586"/>
            <a:chOff x="1983475" y="3246228"/>
            <a:chExt cx="914400" cy="1338404"/>
          </a:xfrm>
        </p:grpSpPr>
        <p:sp>
          <p:nvSpPr>
            <p:cNvPr id="4" name="Snip Single Corner Rectangle 3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2909" y="2312378"/>
            <a:ext cx="715763" cy="954586"/>
            <a:chOff x="1983475" y="3246228"/>
            <a:chExt cx="914400" cy="1338404"/>
          </a:xfrm>
        </p:grpSpPr>
        <p:sp>
          <p:nvSpPr>
            <p:cNvPr id="13" name="Snip Single Corner Rectangle 12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5309" y="2464778"/>
            <a:ext cx="715763" cy="954586"/>
            <a:chOff x="1983475" y="3246228"/>
            <a:chExt cx="914400" cy="1338404"/>
          </a:xfrm>
        </p:grpSpPr>
        <p:sp>
          <p:nvSpPr>
            <p:cNvPr id="21" name="Snip Single Corner Rectangle 20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7709" y="2617178"/>
            <a:ext cx="715763" cy="954586"/>
            <a:chOff x="1983475" y="3246228"/>
            <a:chExt cx="914400" cy="1338404"/>
          </a:xfrm>
        </p:grpSpPr>
        <p:sp>
          <p:nvSpPr>
            <p:cNvPr id="29" name="Snip Single Corner Rectangle 28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0109" y="2769578"/>
            <a:ext cx="715763" cy="954586"/>
            <a:chOff x="1983475" y="3246228"/>
            <a:chExt cx="914400" cy="1338404"/>
          </a:xfrm>
        </p:grpSpPr>
        <p:sp>
          <p:nvSpPr>
            <p:cNvPr id="37" name="Snip Single Corner Rectangle 36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32509" y="2921978"/>
            <a:ext cx="715763" cy="954586"/>
            <a:chOff x="1983475" y="3246228"/>
            <a:chExt cx="914400" cy="1338404"/>
          </a:xfrm>
        </p:grpSpPr>
        <p:sp>
          <p:nvSpPr>
            <p:cNvPr id="45" name="Snip Single Corner Rectangle 44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84909" y="3074378"/>
            <a:ext cx="715763" cy="954586"/>
            <a:chOff x="1983475" y="3246228"/>
            <a:chExt cx="914400" cy="1338404"/>
          </a:xfrm>
        </p:grpSpPr>
        <p:sp>
          <p:nvSpPr>
            <p:cNvPr id="53" name="Snip Single Corner Rectangle 52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4811" y="2621557"/>
            <a:ext cx="715763" cy="954586"/>
            <a:chOff x="1983475" y="3246228"/>
            <a:chExt cx="914400" cy="1338404"/>
          </a:xfrm>
        </p:grpSpPr>
        <p:sp>
          <p:nvSpPr>
            <p:cNvPr id="61" name="Snip Single Corner Rectangle 60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17211" y="2773957"/>
            <a:ext cx="715763" cy="954586"/>
            <a:chOff x="1983475" y="3246228"/>
            <a:chExt cx="914400" cy="1338404"/>
          </a:xfrm>
        </p:grpSpPr>
        <p:sp>
          <p:nvSpPr>
            <p:cNvPr id="69" name="Snip Single Corner Rectangle 68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9611" y="2926357"/>
            <a:ext cx="715763" cy="954586"/>
            <a:chOff x="1983475" y="3246228"/>
            <a:chExt cx="914400" cy="1338404"/>
          </a:xfrm>
        </p:grpSpPr>
        <p:sp>
          <p:nvSpPr>
            <p:cNvPr id="77" name="Snip Single Corner Rectangle 76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TextBox 82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22011" y="3078757"/>
            <a:ext cx="715763" cy="954586"/>
            <a:chOff x="1983475" y="3246228"/>
            <a:chExt cx="914400" cy="1338404"/>
          </a:xfrm>
        </p:grpSpPr>
        <p:sp>
          <p:nvSpPr>
            <p:cNvPr id="85" name="Snip Single Corner Rectangle 84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74411" y="3231157"/>
            <a:ext cx="715763" cy="954586"/>
            <a:chOff x="1983475" y="3246228"/>
            <a:chExt cx="914400" cy="1338404"/>
          </a:xfrm>
        </p:grpSpPr>
        <p:sp>
          <p:nvSpPr>
            <p:cNvPr id="93" name="Snip Single Corner Rectangle 92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826811" y="3383557"/>
            <a:ext cx="715763" cy="954586"/>
            <a:chOff x="1983475" y="3246228"/>
            <a:chExt cx="914400" cy="1338404"/>
          </a:xfrm>
        </p:grpSpPr>
        <p:sp>
          <p:nvSpPr>
            <p:cNvPr id="101" name="Snip Single Corner Rectangle 100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9211" y="3535957"/>
            <a:ext cx="715763" cy="954586"/>
            <a:chOff x="1983475" y="3246228"/>
            <a:chExt cx="914400" cy="1338404"/>
          </a:xfrm>
        </p:grpSpPr>
        <p:sp>
          <p:nvSpPr>
            <p:cNvPr id="109" name="Snip Single Corner Rectangle 108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2057643" y="324622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accent1">
                      <a:lumMod val="75000"/>
                    </a:schemeClr>
                  </a:solidFill>
                </a:rPr>
                <a:t>Article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116" name="Straight Arrow Connector 115"/>
          <p:cNvCxnSpPr/>
          <p:nvPr/>
        </p:nvCxnSpPr>
        <p:spPr>
          <a:xfrm flipV="1">
            <a:off x="2067782" y="3013503"/>
            <a:ext cx="1044705" cy="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994907" y="2467687"/>
            <a:ext cx="1190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Paper, PDF, </a:t>
            </a:r>
          </a:p>
          <a:p>
            <a:pPr algn="ct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TIFF, *ML</a:t>
            </a:r>
            <a:endParaRPr lang="en-US" sz="1400" dirty="0"/>
          </a:p>
        </p:txBody>
      </p:sp>
      <p:sp>
        <p:nvSpPr>
          <p:cNvPr id="120" name="Rectangle 119"/>
          <p:cNvSpPr/>
          <p:nvPr/>
        </p:nvSpPr>
        <p:spPr>
          <a:xfrm>
            <a:off x="528310" y="4558792"/>
            <a:ext cx="962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Издатель</a:t>
            </a:r>
            <a:endParaRPr lang="en-US" sz="1400" dirty="0"/>
          </a:p>
        </p:txBody>
      </p:sp>
      <p:sp>
        <p:nvSpPr>
          <p:cNvPr id="121" name="Oval 120"/>
          <p:cNvSpPr/>
          <p:nvPr/>
        </p:nvSpPr>
        <p:spPr>
          <a:xfrm>
            <a:off x="3323503" y="2242161"/>
            <a:ext cx="1749669" cy="17396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VTW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11" y="4431919"/>
            <a:ext cx="1117580" cy="85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Rectangle 124"/>
          <p:cNvSpPr/>
          <p:nvPr/>
        </p:nvSpPr>
        <p:spPr>
          <a:xfrm>
            <a:off x="1842653" y="5265145"/>
            <a:ext cx="1931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Поставщик (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Supplier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400" dirty="0"/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47" y="4584319"/>
            <a:ext cx="1117580" cy="85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ectangle 126"/>
          <p:cNvSpPr/>
          <p:nvPr/>
        </p:nvSpPr>
        <p:spPr>
          <a:xfrm>
            <a:off x="3209895" y="5449551"/>
            <a:ext cx="1931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Поставщик (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Supplier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400" dirty="0"/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04" y="4459303"/>
            <a:ext cx="1117580" cy="85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Rectangle 128"/>
          <p:cNvSpPr/>
          <p:nvPr/>
        </p:nvSpPr>
        <p:spPr>
          <a:xfrm>
            <a:off x="4946216" y="5292529"/>
            <a:ext cx="1931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Поставщик (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Supplier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400" dirty="0"/>
          </a:p>
        </p:txBody>
      </p:sp>
      <p:cxnSp>
        <p:nvCxnSpPr>
          <p:cNvPr id="4096" name="Straight Arrow Connector 4095"/>
          <p:cNvCxnSpPr/>
          <p:nvPr/>
        </p:nvCxnSpPr>
        <p:spPr>
          <a:xfrm flipV="1">
            <a:off x="3015772" y="3932561"/>
            <a:ext cx="615462" cy="42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4931263" y="3932561"/>
            <a:ext cx="615462" cy="42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0800000" flipH="1" flipV="1">
            <a:off x="5110039" y="3909121"/>
            <a:ext cx="615462" cy="42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0800000" flipV="1">
            <a:off x="2878036" y="3873953"/>
            <a:ext cx="615462" cy="42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9" name="Straight Arrow Connector 4098"/>
          <p:cNvCxnSpPr/>
          <p:nvPr/>
        </p:nvCxnSpPr>
        <p:spPr>
          <a:xfrm>
            <a:off x="4154131" y="4075168"/>
            <a:ext cx="0" cy="371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4315323" y="4078104"/>
            <a:ext cx="0" cy="371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1" name="Straight Arrow Connector 4100"/>
          <p:cNvCxnSpPr/>
          <p:nvPr/>
        </p:nvCxnSpPr>
        <p:spPr>
          <a:xfrm flipV="1">
            <a:off x="5212618" y="3047949"/>
            <a:ext cx="699375" cy="4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6037718" y="2563050"/>
            <a:ext cx="715763" cy="954586"/>
            <a:chOff x="1983475" y="3246228"/>
            <a:chExt cx="914400" cy="1338404"/>
          </a:xfrm>
        </p:grpSpPr>
        <p:sp>
          <p:nvSpPr>
            <p:cNvPr id="142" name="Snip Single Corner Rectangle 141"/>
            <p:cNvSpPr/>
            <p:nvPr/>
          </p:nvSpPr>
          <p:spPr bwMode="auto">
            <a:xfrm>
              <a:off x="1983475" y="3283545"/>
              <a:ext cx="914400" cy="1301087"/>
            </a:xfrm>
            <a:prstGeom prst="snip1Rect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indent="-88900"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 bwMode="auto">
            <a:xfrm>
              <a:off x="1983475" y="3642937"/>
              <a:ext cx="914400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>
              <a:off x="2121090" y="4277556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2121089" y="414335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2121090" y="4015974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2106305" y="3902243"/>
              <a:ext cx="639171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057643" y="3246228"/>
              <a:ext cx="721258" cy="4315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chemeClr val="bg1"/>
                  </a:solidFill>
                </a:rPr>
                <a:t>CAR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02" name="Flowchart: Magnetic Disk 4101"/>
          <p:cNvSpPr/>
          <p:nvPr/>
        </p:nvSpPr>
        <p:spPr>
          <a:xfrm>
            <a:off x="7754815" y="2519894"/>
            <a:ext cx="1239716" cy="1032439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OPSBANK</a:t>
            </a:r>
            <a:endParaRPr lang="en-US" sz="1600" dirty="0"/>
          </a:p>
        </p:txBody>
      </p:sp>
      <p:cxnSp>
        <p:nvCxnSpPr>
          <p:cNvPr id="150" name="Straight Arrow Connector 149"/>
          <p:cNvCxnSpPr/>
          <p:nvPr/>
        </p:nvCxnSpPr>
        <p:spPr>
          <a:xfrm flipV="1">
            <a:off x="6894826" y="3059677"/>
            <a:ext cx="699375" cy="4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5436833" y="2356963"/>
            <a:ext cx="0" cy="371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5598025" y="2359899"/>
            <a:ext cx="0" cy="371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5296953" y="1984320"/>
            <a:ext cx="444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QA</a:t>
            </a:r>
            <a:endParaRPr lang="en-US" sz="1400" dirty="0"/>
          </a:p>
        </p:txBody>
      </p:sp>
      <p:sp>
        <p:nvSpPr>
          <p:cNvPr id="156" name="Rectangle 24"/>
          <p:cNvSpPr>
            <a:spLocks noChangeArrowheads="1"/>
          </p:cNvSpPr>
          <p:nvPr/>
        </p:nvSpPr>
        <p:spPr bwMode="auto">
          <a:xfrm>
            <a:off x="6532151" y="418214"/>
            <a:ext cx="2568547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kern="0" dirty="0" smtClean="0">
                <a:solidFill>
                  <a:schemeClr val="accent1"/>
                </a:solidFill>
              </a:rPr>
              <a:t>Обозначения</a:t>
            </a:r>
            <a:r>
              <a:rPr lang="en-GB" sz="1200" b="1" kern="0" dirty="0" smtClean="0">
                <a:solidFill>
                  <a:schemeClr val="accent1"/>
                </a:solidFill>
              </a:rPr>
              <a:t>:</a:t>
            </a:r>
            <a:endParaRPr lang="en-GB" sz="1200" b="1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CAR = </a:t>
            </a:r>
            <a:r>
              <a:rPr lang="ru-RU" sz="1200" kern="0" dirty="0" smtClean="0">
                <a:solidFill>
                  <a:schemeClr val="accent1"/>
                </a:solidFill>
              </a:rPr>
              <a:t>Ссылки</a:t>
            </a:r>
            <a:r>
              <a:rPr lang="en-GB" sz="1200" kern="0" dirty="0" smtClean="0">
                <a:solidFill>
                  <a:schemeClr val="accent1"/>
                </a:solidFill>
              </a:rPr>
              <a:t>, </a:t>
            </a:r>
            <a:r>
              <a:rPr lang="ru-RU" sz="1200" kern="0" dirty="0" smtClean="0">
                <a:solidFill>
                  <a:schemeClr val="accent1"/>
                </a:solidFill>
              </a:rPr>
              <a:t>аннотации</a:t>
            </a:r>
            <a:r>
              <a:rPr lang="en-GB" sz="1200" kern="0" dirty="0" smtClean="0">
                <a:solidFill>
                  <a:schemeClr val="accent1"/>
                </a:solidFill>
              </a:rPr>
              <a:t>, </a:t>
            </a:r>
            <a:r>
              <a:rPr lang="ru-RU" sz="1200" kern="0" dirty="0" err="1" smtClean="0">
                <a:solidFill>
                  <a:schemeClr val="accent1"/>
                </a:solidFill>
              </a:rPr>
              <a:t>пристатейная</a:t>
            </a:r>
            <a:r>
              <a:rPr lang="ru-RU" sz="1200" kern="0" dirty="0" smtClean="0">
                <a:solidFill>
                  <a:schemeClr val="accent1"/>
                </a:solidFill>
              </a:rPr>
              <a:t> литература</a:t>
            </a:r>
            <a:endParaRPr lang="en-GB" sz="1200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OPSBANK = </a:t>
            </a:r>
            <a:r>
              <a:rPr lang="ru-RU" sz="1200" kern="0" dirty="0" smtClean="0">
                <a:solidFill>
                  <a:schemeClr val="accent1"/>
                </a:solidFill>
              </a:rPr>
              <a:t>банк данных</a:t>
            </a:r>
            <a:endParaRPr lang="en-GB" sz="1200" kern="0" dirty="0" smtClean="0">
              <a:solidFill>
                <a:schemeClr val="accent1"/>
              </a:solidFill>
            </a:endParaRPr>
          </a:p>
          <a:p>
            <a:r>
              <a:rPr lang="en-GB" sz="1200" kern="0" dirty="0" smtClean="0">
                <a:solidFill>
                  <a:schemeClr val="accent1"/>
                </a:solidFill>
              </a:rPr>
              <a:t>VTW = Virtual Total Warehouse</a:t>
            </a:r>
            <a:r>
              <a:rPr lang="ru-RU" sz="1200" kern="0" dirty="0" smtClean="0">
                <a:solidFill>
                  <a:schemeClr val="accent1"/>
                </a:solidFill>
              </a:rPr>
              <a:t> (виртуальное хранилище)</a:t>
            </a:r>
            <a:endParaRPr lang="en-GB" sz="1200" kern="0" dirty="0" smtClean="0">
              <a:solidFill>
                <a:schemeClr val="accent1"/>
              </a:solidFill>
            </a:endParaRPr>
          </a:p>
          <a:p>
            <a:r>
              <a:rPr lang="en-GB" sz="1200" kern="0" dirty="0" smtClean="0">
                <a:solidFill>
                  <a:schemeClr val="accent1"/>
                </a:solidFill>
              </a:rPr>
              <a:t>QA = </a:t>
            </a:r>
            <a:r>
              <a:rPr lang="ru-RU" sz="1200" kern="0" dirty="0" smtClean="0">
                <a:solidFill>
                  <a:schemeClr val="accent1"/>
                </a:solidFill>
              </a:rPr>
              <a:t>Оценка качества</a:t>
            </a:r>
            <a:endParaRPr lang="en-GB" sz="1200" kern="0" dirty="0">
              <a:solidFill>
                <a:schemeClr val="accent1"/>
              </a:solidFill>
            </a:endParaRPr>
          </a:p>
        </p:txBody>
      </p:sp>
      <p:sp>
        <p:nvSpPr>
          <p:cNvPr id="149" name="Rectangle 24"/>
          <p:cNvSpPr>
            <a:spLocks noChangeArrowheads="1"/>
          </p:cNvSpPr>
          <p:nvPr/>
        </p:nvSpPr>
        <p:spPr bwMode="auto">
          <a:xfrm>
            <a:off x="0" y="5977446"/>
            <a:ext cx="3949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Сбор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Преобразование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Индексация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напр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ключевые слова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694974" y="5757328"/>
            <a:ext cx="5581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Сбор данных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индексация (вкл. ключевые слова)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CAR</a:t>
            </a:r>
            <a:endParaRPr lang="en-US" sz="1400" dirty="0"/>
          </a:p>
        </p:txBody>
      </p:sp>
      <p:sp>
        <p:nvSpPr>
          <p:cNvPr id="155" name="Rectangle 24"/>
          <p:cNvSpPr>
            <a:spLocks noChangeArrowheads="1"/>
          </p:cNvSpPr>
          <p:nvPr/>
        </p:nvSpPr>
        <p:spPr bwMode="auto">
          <a:xfrm>
            <a:off x="6877770" y="5979181"/>
            <a:ext cx="2228615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kern="0" dirty="0" smtClean="0">
                <a:solidFill>
                  <a:schemeClr val="accent1"/>
                </a:solidFill>
              </a:rPr>
              <a:t>Обозначения</a:t>
            </a:r>
            <a:r>
              <a:rPr lang="en-GB" sz="1200" b="1" kern="0" dirty="0" smtClean="0">
                <a:solidFill>
                  <a:schemeClr val="accent1"/>
                </a:solidFill>
              </a:rPr>
              <a:t>:</a:t>
            </a:r>
            <a:endParaRPr lang="en-GB" sz="1200" b="1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CAR = </a:t>
            </a:r>
            <a:r>
              <a:rPr lang="ru-RU" sz="1200" kern="0" dirty="0" smtClean="0">
                <a:solidFill>
                  <a:schemeClr val="accent1"/>
                </a:solidFill>
              </a:rPr>
              <a:t>Ссылки,</a:t>
            </a:r>
            <a:r>
              <a:rPr lang="en-GB" sz="1200" kern="0" dirty="0" smtClean="0">
                <a:solidFill>
                  <a:schemeClr val="accent1"/>
                </a:solidFill>
              </a:rPr>
              <a:t> </a:t>
            </a:r>
            <a:r>
              <a:rPr lang="ru-RU" sz="1200" kern="0" dirty="0" smtClean="0">
                <a:solidFill>
                  <a:schemeClr val="accent1"/>
                </a:solidFill>
              </a:rPr>
              <a:t>аннотации, </a:t>
            </a:r>
            <a:r>
              <a:rPr lang="ru-RU" sz="1200" kern="0" dirty="0" err="1" smtClean="0">
                <a:solidFill>
                  <a:schemeClr val="accent1"/>
                </a:solidFill>
              </a:rPr>
              <a:t>пристатейная</a:t>
            </a:r>
            <a:r>
              <a:rPr lang="ru-RU" sz="1200" kern="0" dirty="0" smtClean="0">
                <a:solidFill>
                  <a:schemeClr val="accent1"/>
                </a:solidFill>
              </a:rPr>
              <a:t> литература</a:t>
            </a:r>
            <a:endParaRPr lang="en-GB" sz="1200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OPSBANK = </a:t>
            </a:r>
            <a:r>
              <a:rPr lang="ru-RU" sz="1200" kern="0" dirty="0" smtClean="0">
                <a:solidFill>
                  <a:schemeClr val="accent1"/>
                </a:solidFill>
              </a:rPr>
              <a:t>банк данных</a:t>
            </a:r>
            <a:endParaRPr lang="en-GB" sz="1200" kern="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612" y="2629263"/>
            <a:ext cx="1687513" cy="9794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Поставщики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создание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CARs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из журнального контента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2812" y="2846751"/>
            <a:ext cx="1687512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OPSBANK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3387" y="4197713"/>
            <a:ext cx="2646362" cy="184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M-Hub</a:t>
            </a:r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529124" y="4785088"/>
            <a:ext cx="936625" cy="1089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SW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7862" y="4785088"/>
            <a:ext cx="935037" cy="1089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AW</a:t>
            </a:r>
          </a:p>
          <a:p>
            <a:pPr algn="ctr">
              <a:defRPr/>
            </a:pP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4699" y="5078776"/>
            <a:ext cx="773113" cy="35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AP/IP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4699" y="5470888"/>
            <a:ext cx="773113" cy="35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STP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4465749" y="5329601"/>
            <a:ext cx="392113" cy="0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6" idx="0"/>
          </p:cNvCxnSpPr>
          <p:nvPr/>
        </p:nvCxnSpPr>
        <p:spPr>
          <a:xfrm flipH="1">
            <a:off x="4667362" y="3380151"/>
            <a:ext cx="0" cy="81756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419462" y="3108688"/>
            <a:ext cx="1403350" cy="1031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0" name="Rectangle 24"/>
          <p:cNvSpPr>
            <a:spLocks noChangeArrowheads="1"/>
          </p:cNvSpPr>
          <p:nvPr/>
        </p:nvSpPr>
        <p:spPr bwMode="auto">
          <a:xfrm>
            <a:off x="6462164" y="1241316"/>
            <a:ext cx="2568547" cy="24929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kern="0" dirty="0" smtClean="0">
                <a:solidFill>
                  <a:schemeClr val="accent1"/>
                </a:solidFill>
              </a:rPr>
              <a:t>Пояснение:</a:t>
            </a:r>
            <a:endParaRPr lang="en-GB" sz="1200" b="1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CAR = </a:t>
            </a:r>
            <a:r>
              <a:rPr lang="ru-RU" sz="1200" kern="0" dirty="0" smtClean="0">
                <a:solidFill>
                  <a:schemeClr val="accent1"/>
                </a:solidFill>
              </a:rPr>
              <a:t>ссылки</a:t>
            </a:r>
            <a:r>
              <a:rPr lang="en-GB" sz="1200" kern="0" dirty="0" smtClean="0">
                <a:solidFill>
                  <a:schemeClr val="accent1"/>
                </a:solidFill>
              </a:rPr>
              <a:t>, </a:t>
            </a:r>
            <a:r>
              <a:rPr lang="ru-RU" sz="1200" kern="0" dirty="0" smtClean="0">
                <a:solidFill>
                  <a:schemeClr val="accent1"/>
                </a:solidFill>
              </a:rPr>
              <a:t>аннотации</a:t>
            </a:r>
            <a:r>
              <a:rPr lang="en-GB" sz="1200" kern="0" dirty="0" smtClean="0">
                <a:solidFill>
                  <a:schemeClr val="accent1"/>
                </a:solidFill>
              </a:rPr>
              <a:t>, </a:t>
            </a:r>
            <a:r>
              <a:rPr lang="ru-RU" sz="1200" kern="0" dirty="0" err="1" smtClean="0">
                <a:solidFill>
                  <a:schemeClr val="accent1"/>
                </a:solidFill>
              </a:rPr>
              <a:t>пристетйная</a:t>
            </a:r>
            <a:r>
              <a:rPr lang="ru-RU" sz="1200" kern="0" dirty="0" smtClean="0">
                <a:solidFill>
                  <a:schemeClr val="accent1"/>
                </a:solidFill>
              </a:rPr>
              <a:t> литература</a:t>
            </a:r>
            <a:endParaRPr lang="en-GB" sz="1200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OPSBANK = </a:t>
            </a:r>
            <a:r>
              <a:rPr lang="ru-RU" sz="1200" kern="0" dirty="0" smtClean="0">
                <a:solidFill>
                  <a:schemeClr val="accent1"/>
                </a:solidFill>
              </a:rPr>
              <a:t>банк данных</a:t>
            </a:r>
            <a:endParaRPr lang="en-GB" sz="1200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M-Hub = </a:t>
            </a:r>
            <a:r>
              <a:rPr lang="ru-RU" sz="1200" kern="0" dirty="0" err="1" smtClean="0">
                <a:solidFill>
                  <a:schemeClr val="accent1"/>
                </a:solidFill>
              </a:rPr>
              <a:t>хаб</a:t>
            </a:r>
            <a:r>
              <a:rPr lang="ru-RU" sz="1200" kern="0" dirty="0" smtClean="0">
                <a:solidFill>
                  <a:schemeClr val="accent1"/>
                </a:solidFill>
              </a:rPr>
              <a:t> соответствий</a:t>
            </a:r>
            <a:endParaRPr lang="en-GB" sz="1200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SW = </a:t>
            </a:r>
            <a:r>
              <a:rPr lang="ru-RU" sz="1200" kern="0" dirty="0" smtClean="0">
                <a:solidFill>
                  <a:schemeClr val="accent1"/>
                </a:solidFill>
              </a:rPr>
              <a:t>хранилище </a:t>
            </a:r>
            <a:r>
              <a:rPr lang="en-GB" sz="1200" kern="0" dirty="0" smtClean="0">
                <a:solidFill>
                  <a:schemeClr val="accent1"/>
                </a:solidFill>
              </a:rPr>
              <a:t>Scopus </a:t>
            </a:r>
            <a:endParaRPr lang="en-GB" sz="1200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AW = </a:t>
            </a:r>
            <a:r>
              <a:rPr lang="ru-RU" sz="1200" kern="0" dirty="0" smtClean="0">
                <a:solidFill>
                  <a:schemeClr val="accent1"/>
                </a:solidFill>
              </a:rPr>
              <a:t>хранилище информации об авторах </a:t>
            </a:r>
            <a:endParaRPr lang="en-GB" sz="1200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AP/IP = </a:t>
            </a:r>
            <a:r>
              <a:rPr lang="ru-RU" sz="1200" kern="0" dirty="0" smtClean="0">
                <a:solidFill>
                  <a:schemeClr val="accent1"/>
                </a:solidFill>
              </a:rPr>
              <a:t>профилирование авторов</a:t>
            </a:r>
            <a:r>
              <a:rPr lang="en-GB" sz="1200" kern="0" dirty="0" smtClean="0">
                <a:solidFill>
                  <a:schemeClr val="accent1"/>
                </a:solidFill>
              </a:rPr>
              <a:t>/</a:t>
            </a:r>
            <a:r>
              <a:rPr lang="ru-RU" sz="1200" kern="0" dirty="0" smtClean="0">
                <a:solidFill>
                  <a:schemeClr val="accent1"/>
                </a:solidFill>
              </a:rPr>
              <a:t>организаций</a:t>
            </a:r>
            <a:endParaRPr lang="en-GB" sz="1200" kern="0" dirty="0">
              <a:solidFill>
                <a:schemeClr val="accent1"/>
              </a:solidFill>
            </a:endParaRPr>
          </a:p>
          <a:p>
            <a:r>
              <a:rPr lang="en-GB" sz="1200" kern="0" dirty="0">
                <a:solidFill>
                  <a:schemeClr val="accent1"/>
                </a:solidFill>
              </a:rPr>
              <a:t>STP = </a:t>
            </a:r>
            <a:r>
              <a:rPr lang="ru-RU" sz="1200" kern="0" dirty="0" smtClean="0">
                <a:solidFill>
                  <a:schemeClr val="accent1"/>
                </a:solidFill>
              </a:rPr>
              <a:t>профилирование источников</a:t>
            </a:r>
            <a:endParaRPr lang="en-GB" sz="1200" kern="0" dirty="0">
              <a:solidFill>
                <a:schemeClr val="accent1"/>
              </a:solidFill>
            </a:endParaRPr>
          </a:p>
          <a:p>
            <a:r>
              <a:rPr lang="en-GB" sz="1200" kern="0" dirty="0" smtClean="0">
                <a:solidFill>
                  <a:schemeClr val="accent1"/>
                </a:solidFill>
              </a:rPr>
              <a:t>SOLR =</a:t>
            </a:r>
            <a:r>
              <a:rPr lang="ru-RU" sz="1200" kern="0" dirty="0" smtClean="0">
                <a:solidFill>
                  <a:schemeClr val="accent1"/>
                </a:solidFill>
              </a:rPr>
              <a:t> поисковый индекс</a:t>
            </a:r>
            <a:endParaRPr lang="en-US" sz="1200" kern="0" dirty="0">
              <a:solidFill>
                <a:schemeClr val="accent1"/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1295" y="4314166"/>
            <a:ext cx="32265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Индексация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напр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ASJC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коды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Дедупликация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 дополнение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Связь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пристатейной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литературы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Определение авторов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Определение организаций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Определение источников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Обработка заявок на корректировки профилей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Поисковый индекс</a:t>
            </a:r>
            <a:endParaRPr lang="en-GB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Доставка данных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Загрузка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Следующий этап обработки контента</a:t>
            </a:r>
            <a:r>
              <a:rPr lang="en-GB" dirty="0" smtClean="0"/>
              <a:t> </a:t>
            </a:r>
            <a:r>
              <a:rPr lang="ru-RU" dirty="0" smtClean="0"/>
              <a:t>для </a:t>
            </a:r>
            <a:r>
              <a:rPr lang="en-GB" dirty="0" smtClean="0"/>
              <a:t>Scopus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98611" y="1677073"/>
            <a:ext cx="1687512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Содержание журнала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93815" y="2210473"/>
            <a:ext cx="0" cy="41433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933233" y="3788931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Parity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4857862" y="4785087"/>
            <a:ext cx="935037" cy="1089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65999" y="5267688"/>
            <a:ext cx="189060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/>
              <a:t>SCOPUS </a:t>
            </a:r>
            <a:r>
              <a:rPr lang="en-GB" sz="1300" b="1" dirty="0" smtClean="0"/>
              <a:t>(XFAB: xml fabrication DB)</a:t>
            </a:r>
            <a:endParaRPr lang="en-US" sz="1300" b="1" dirty="0"/>
          </a:p>
        </p:txBody>
      </p:sp>
      <p:sp>
        <p:nvSpPr>
          <p:cNvPr id="29" name="Rectangle 28"/>
          <p:cNvSpPr/>
          <p:nvPr/>
        </p:nvSpPr>
        <p:spPr>
          <a:xfrm>
            <a:off x="6556760" y="4265293"/>
            <a:ext cx="1687512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SOLR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9" idx="2"/>
            <a:endCxn id="28" idx="0"/>
          </p:cNvCxnSpPr>
          <p:nvPr/>
        </p:nvCxnSpPr>
        <p:spPr>
          <a:xfrm>
            <a:off x="7400516" y="4798693"/>
            <a:ext cx="10784" cy="468995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8" idx="1"/>
          </p:cNvCxnSpPr>
          <p:nvPr/>
        </p:nvCxnSpPr>
        <p:spPr>
          <a:xfrm flipV="1">
            <a:off x="5900849" y="5534388"/>
            <a:ext cx="565150" cy="63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47825" y="6191414"/>
            <a:ext cx="2982886" cy="666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/>
              <a:t>SCOPUS.COM </a:t>
            </a:r>
          </a:p>
          <a:p>
            <a:pPr algn="ctr">
              <a:defRPr/>
            </a:pPr>
            <a:r>
              <a:rPr lang="en-GB" sz="1300" b="1" dirty="0" smtClean="0"/>
              <a:t>(XOCS - xml online content system = </a:t>
            </a:r>
            <a:r>
              <a:rPr lang="ru-RU" sz="1300" b="1" dirty="0" smtClean="0"/>
              <a:t>то, что видят пользователи</a:t>
            </a:r>
            <a:r>
              <a:rPr lang="en-GB" sz="1300" b="1" dirty="0" smtClean="0"/>
              <a:t>)</a:t>
            </a:r>
            <a:endParaRPr lang="en-US" sz="13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398655" y="5781255"/>
            <a:ext cx="0" cy="41433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6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562074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86868" indent="0">
              <a:buNone/>
            </a:pPr>
            <a:r>
              <a:rPr lang="ru-RU" dirty="0" smtClean="0"/>
              <a:t>Ответы на эти вопросы помогут вам определиться с:</a:t>
            </a:r>
          </a:p>
          <a:p>
            <a:pPr>
              <a:buFontTx/>
              <a:buChar char="-"/>
            </a:pPr>
            <a:r>
              <a:rPr lang="ru-RU" dirty="0" smtClean="0"/>
              <a:t>Географией</a:t>
            </a:r>
          </a:p>
          <a:p>
            <a:pPr>
              <a:buFontTx/>
              <a:buChar char="-"/>
            </a:pPr>
            <a:r>
              <a:rPr lang="ru-RU" dirty="0" smtClean="0"/>
              <a:t>Тематикой</a:t>
            </a:r>
          </a:p>
          <a:p>
            <a:pPr>
              <a:buFontTx/>
              <a:buChar char="-"/>
            </a:pPr>
            <a:r>
              <a:rPr lang="ru-RU" dirty="0" smtClean="0"/>
              <a:t>Уровнем</a:t>
            </a:r>
          </a:p>
          <a:p>
            <a:pPr marL="86868" indent="0">
              <a:buNone/>
            </a:pPr>
            <a:endParaRPr lang="ru-RU" dirty="0"/>
          </a:p>
          <a:p>
            <a:pPr marL="86868" indent="0">
              <a:buNone/>
            </a:pPr>
            <a:r>
              <a:rPr lang="ru-RU" dirty="0"/>
              <a:t>с</a:t>
            </a:r>
            <a:r>
              <a:rPr lang="ru-RU" dirty="0" smtClean="0"/>
              <a:t> базами/индексами, в  которые вы хотите попасть, в которые реально попасть и которые помогут вам в планировании дальнейшего развития вашего журнала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akshonakg\Desktop\25-04-2017 16-00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0" y="1124744"/>
            <a:ext cx="8646920" cy="555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18" y="413686"/>
            <a:ext cx="7874905" cy="567042"/>
          </a:xfrm>
        </p:spPr>
        <p:txBody>
          <a:bodyPr/>
          <a:lstStyle/>
          <a:p>
            <a:r>
              <a:rPr lang="ru-RU" dirty="0" smtClean="0"/>
              <a:t>Страница журнала в </a:t>
            </a:r>
            <a:r>
              <a:rPr lang="en-GB" dirty="0" smtClean="0"/>
              <a:t>Scopus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67089" y="1124744"/>
            <a:ext cx="52713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04248" y="2060847"/>
            <a:ext cx="2088232" cy="1841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akshonakg\Desktop\25-04-2017 16-01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2375"/>
            <a:ext cx="8287284" cy="524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66" y="260648"/>
            <a:ext cx="5867400" cy="685800"/>
          </a:xfrm>
        </p:spPr>
        <p:txBody>
          <a:bodyPr/>
          <a:lstStyle/>
          <a:p>
            <a:r>
              <a:rPr lang="ru-RU" dirty="0" smtClean="0"/>
              <a:t>Индексируемый контент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5736" y="3818375"/>
            <a:ext cx="1584176" cy="258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akshonakg\Desktop\25-04-2017 16-03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2959"/>
            <a:ext cx="8137255" cy="516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1678"/>
            <a:ext cx="5867400" cy="685800"/>
          </a:xfrm>
        </p:spPr>
        <p:txBody>
          <a:bodyPr/>
          <a:lstStyle/>
          <a:p>
            <a:r>
              <a:rPr lang="ru-RU" dirty="0" smtClean="0"/>
              <a:t>Рейтинг журнала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600" y="3327367"/>
            <a:ext cx="12961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" y="2743200"/>
            <a:ext cx="7086600" cy="1504604"/>
          </a:xfrm>
        </p:spPr>
        <p:txBody>
          <a:bodyPr/>
          <a:lstStyle/>
          <a:p>
            <a:r>
              <a:rPr lang="ru-RU" sz="3200" dirty="0" smtClean="0"/>
              <a:t>Кроме включения новых журналов мы также прекращаем индексирование текущих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0559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Борьба за ресурсы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“publish or perish” </a:t>
            </a:r>
            <a:r>
              <a:rPr lang="en-US" sz="2800" dirty="0" smtClean="0"/>
              <a:t>(</a:t>
            </a:r>
            <a:r>
              <a:rPr lang="ru-RU" sz="2800" dirty="0" smtClean="0"/>
              <a:t>публикуйся или гибни)</a:t>
            </a:r>
            <a:endParaRPr lang="en-GB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Симуляция науки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Желание побыстрее опубликоваться затратив минимальное время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48680"/>
            <a:ext cx="7575376" cy="685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 Bold"/>
                <a:cs typeface="Arial Bold"/>
              </a:rPr>
              <a:t>Причины </a:t>
            </a:r>
            <a:r>
              <a:rPr lang="ru-RU" sz="2800" b="1" dirty="0" smtClean="0">
                <a:solidFill>
                  <a:schemeClr val="accent1"/>
                </a:solidFill>
                <a:latin typeface="Arial Bold"/>
                <a:cs typeface="Arial Bold"/>
              </a:rPr>
              <a:t>недобросовестной </a:t>
            </a:r>
            <a:r>
              <a:rPr lang="ru-RU" sz="2800" b="1" dirty="0">
                <a:solidFill>
                  <a:schemeClr val="accent1"/>
                </a:solidFill>
                <a:latin typeface="Arial Bold"/>
                <a:cs typeface="Arial Bold"/>
              </a:rPr>
              <a:t>публикационной деятельности</a:t>
            </a:r>
            <a:endParaRPr lang="en-US" sz="2800" b="1" dirty="0">
              <a:solidFill>
                <a:schemeClr val="accent1"/>
              </a:solidFill>
              <a:latin typeface="Arial Bold"/>
              <a:cs typeface="Arial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192882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buNone/>
            </a:pPr>
            <a:r>
              <a:rPr lang="ru-RU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Источник: Кулешова А.В. Кириллова О.В. «</a:t>
            </a:r>
            <a:r>
              <a:rPr lang="ru-RU" sz="1050" i="1" dirty="0">
                <a:solidFill>
                  <a:srgbClr val="000066"/>
                </a:solidFill>
              </a:rPr>
              <a:t>Недобросовестная публикационная деятельность авторов, журналов и посредников в России и за рубежом: оценка масштаба и способы борьбы</a:t>
            </a:r>
            <a:r>
              <a:rPr lang="ru-RU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»</a:t>
            </a:r>
            <a:r>
              <a:rPr lang="en-US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 </a:t>
            </a:r>
            <a:endParaRPr lang="en-US" sz="1050" i="1" dirty="0">
              <a:solidFill>
                <a:srgbClr val="000066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7873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82000" cy="6858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 Bold"/>
                <a:cs typeface="Arial Bold"/>
              </a:rPr>
              <a:t>В </a:t>
            </a:r>
            <a:r>
              <a:rPr lang="ru-RU" sz="2800" b="1" dirty="0" smtClean="0">
                <a:solidFill>
                  <a:schemeClr val="accent1"/>
                </a:solidFill>
                <a:latin typeface="Arial Bold"/>
                <a:cs typeface="Arial Bold"/>
              </a:rPr>
              <a:t>результате:</a:t>
            </a:r>
            <a:endParaRPr lang="en-US" sz="2800" b="1" dirty="0">
              <a:solidFill>
                <a:schemeClr val="accent1"/>
              </a:solidFill>
              <a:latin typeface="Arial Bold"/>
              <a:cs typeface="Arial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0" y="1085348"/>
            <a:ext cx="8229600" cy="5257800"/>
          </a:xfrm>
        </p:spPr>
        <p:txBody>
          <a:bodyPr>
            <a:normAutofit fontScale="40000" lnSpcReduction="20000"/>
          </a:bodyPr>
          <a:lstStyle/>
          <a:p>
            <a:pPr marL="86868" indent="0">
              <a:buNone/>
            </a:pPr>
            <a:r>
              <a:rPr lang="ru-RU" sz="5000" b="1" dirty="0" smtClean="0">
                <a:solidFill>
                  <a:srgbClr val="363636"/>
                </a:solidFill>
              </a:rPr>
              <a:t>Со стороны авторов:</a:t>
            </a:r>
            <a:r>
              <a:rPr lang="ru-RU" sz="4000" b="1" dirty="0" smtClean="0">
                <a:solidFill>
                  <a:srgbClr val="363636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Плагиат;</a:t>
            </a:r>
          </a:p>
          <a:p>
            <a:pPr>
              <a:lnSpc>
                <a:spcPct val="90000"/>
              </a:lnSpc>
            </a:pPr>
            <a:r>
              <a:rPr lang="ru-RU" sz="3500" dirty="0" err="1">
                <a:solidFill>
                  <a:srgbClr val="363636"/>
                </a:solidFill>
              </a:rPr>
              <a:t>Самоплагиат</a:t>
            </a:r>
            <a:r>
              <a:rPr lang="ru-RU" sz="3500" dirty="0">
                <a:solidFill>
                  <a:srgbClr val="363636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Дублирующие публикации;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Номинальное и  подарочное соавторство;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Фальсификация, фабрикация;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Избыточное </a:t>
            </a:r>
            <a:r>
              <a:rPr lang="ru-RU" sz="3500" dirty="0" err="1">
                <a:solidFill>
                  <a:srgbClr val="363636"/>
                </a:solidFill>
              </a:rPr>
              <a:t>самоцитирование</a:t>
            </a:r>
            <a:r>
              <a:rPr lang="ru-RU" sz="3500" dirty="0">
                <a:solidFill>
                  <a:srgbClr val="363636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Ложное (фиктивное) цитирование;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Сговоры с целью искусственного повышения цитирования.</a:t>
            </a:r>
          </a:p>
          <a:p>
            <a:pPr marL="86868" indent="0">
              <a:buNone/>
            </a:pPr>
            <a:r>
              <a:rPr lang="ru-RU" sz="5000" b="1" dirty="0">
                <a:solidFill>
                  <a:srgbClr val="363636"/>
                </a:solidFill>
              </a:rPr>
              <a:t>Со стороны издателей:</a:t>
            </a:r>
            <a:r>
              <a:rPr lang="ru-RU" sz="4500" b="1" dirty="0">
                <a:solidFill>
                  <a:srgbClr val="363636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Игнорирование рецензирования или недобросовестное (фиктивное) рецензирование;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Фиктивное (приписное) членство в редколлегии;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Приписное (ложное) цитирование журнала;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Навязывание журнала посредством спам-рассылки;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Оплата авторами рецензирования;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Продажа выпусков одной организации;</a:t>
            </a:r>
          </a:p>
          <a:p>
            <a:pPr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Продажа соавторства…</a:t>
            </a:r>
          </a:p>
          <a:p>
            <a:pPr marL="86868" indent="0">
              <a:buNone/>
            </a:pPr>
            <a:r>
              <a:rPr lang="ru-RU" sz="5000" b="1" dirty="0">
                <a:solidFill>
                  <a:srgbClr val="363636"/>
                </a:solidFill>
              </a:rPr>
              <a:t>Со </a:t>
            </a:r>
            <a:r>
              <a:rPr lang="ru-RU" sz="5000" b="1" dirty="0" smtClean="0">
                <a:solidFill>
                  <a:srgbClr val="363636"/>
                </a:solidFill>
              </a:rPr>
              <a:t>стороны посредников:</a:t>
            </a:r>
            <a:r>
              <a:rPr lang="ru-RU" sz="3500" b="1" dirty="0" smtClean="0">
                <a:solidFill>
                  <a:srgbClr val="363636"/>
                </a:solidFill>
              </a:rPr>
              <a:t> </a:t>
            </a:r>
            <a:endParaRPr lang="ru-RU" sz="3500" b="1" dirty="0">
              <a:solidFill>
                <a:srgbClr val="363636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Спам-рассылка приглашений к публикации (в журналах, индексируемых в глобальных индексах цитирования и РИНЦ);</a:t>
            </a:r>
            <a:endParaRPr lang="en-US" sz="3500" dirty="0">
              <a:solidFill>
                <a:srgbClr val="363636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 Сотрудничество </a:t>
            </a:r>
            <a:r>
              <a:rPr lang="en-US" sz="3500" dirty="0">
                <a:solidFill>
                  <a:srgbClr val="363636"/>
                </a:solidFill>
              </a:rPr>
              <a:t>c</a:t>
            </a:r>
            <a:r>
              <a:rPr lang="ru-RU" sz="3500" dirty="0">
                <a:solidFill>
                  <a:srgbClr val="363636"/>
                </a:solidFill>
              </a:rPr>
              <a:t> журналами (в основном, зарубежными), публикующими статьи за деньги, без рецензирования;</a:t>
            </a:r>
          </a:p>
          <a:p>
            <a:pPr algn="just"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Предложение услуг по доведению статьи до публикации без участия авторов;</a:t>
            </a:r>
            <a:endParaRPr lang="en-US" sz="3500" dirty="0">
              <a:solidFill>
                <a:srgbClr val="363636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Предложения по продаже соавторства;</a:t>
            </a:r>
          </a:p>
          <a:p>
            <a:pPr algn="just">
              <a:lnSpc>
                <a:spcPct val="90000"/>
              </a:lnSpc>
            </a:pPr>
            <a:r>
              <a:rPr lang="ru-RU" sz="3500" dirty="0">
                <a:solidFill>
                  <a:srgbClr val="363636"/>
                </a:solidFill>
              </a:rPr>
              <a:t>Требование самостоятельно готовить рецензии на свои статьи…</a:t>
            </a:r>
          </a:p>
          <a:p>
            <a:pPr marL="86868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343148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buNone/>
            </a:pPr>
            <a:r>
              <a:rPr lang="ru-RU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Источник: Кулешова А.В. Кириллова О.В. «</a:t>
            </a:r>
            <a:r>
              <a:rPr lang="ru-RU" sz="1050" i="1" dirty="0">
                <a:solidFill>
                  <a:srgbClr val="000066"/>
                </a:solidFill>
              </a:rPr>
              <a:t>Недобросовестная публикационная деятельность авторов, журналов и посредников в России и за рубежом: оценка масштаба и способы борьбы</a:t>
            </a:r>
            <a:r>
              <a:rPr lang="ru-RU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»</a:t>
            </a:r>
            <a:r>
              <a:rPr lang="en-US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 </a:t>
            </a:r>
            <a:endParaRPr lang="en-US" sz="1050" i="1" dirty="0">
              <a:solidFill>
                <a:srgbClr val="000066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5784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 Bold"/>
                <a:cs typeface="Arial Bold"/>
              </a:rPr>
              <a:t>Порочные тенденции в сфере научных публикаций (НП) и результаты</a:t>
            </a:r>
            <a:endParaRPr lang="en-US" sz="2800" b="1" dirty="0">
              <a:solidFill>
                <a:schemeClr val="accent1"/>
              </a:solidFill>
              <a:latin typeface="Arial Bold"/>
              <a:cs typeface="Arial Bold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670000"/>
                </a:solidFill>
              </a:rPr>
              <a:t>Множественные нарушения этических принципов (ЭП):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670000"/>
                </a:solidFill>
              </a:rPr>
              <a:t>Авторами;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670000"/>
                </a:solidFill>
              </a:rPr>
              <a:t>Журналами (редакциями);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670000"/>
                </a:solidFill>
              </a:rPr>
              <a:t>Посредниками;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670000"/>
                </a:solidFill>
              </a:rPr>
              <a:t>Рост числа публикаций за счет недобросовестного поведения всех участников издательского процесса НП 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670000"/>
                </a:solidFill>
              </a:rPr>
              <a:t>Расширение недобросовестного издательского бизнеса;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670000"/>
                </a:solidFill>
              </a:rPr>
              <a:t>Расширение недобросовестного бизнеса услуг по подготовке публикаций  (аутсорсинг).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7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u="sng" dirty="0">
                <a:solidFill>
                  <a:srgbClr val="003399"/>
                </a:solidFill>
                <a:latin typeface="Arial"/>
                <a:cs typeface="Arial"/>
              </a:rPr>
              <a:t>В результате</a:t>
            </a:r>
            <a:r>
              <a:rPr lang="ru-RU" sz="2500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</a:p>
          <a:p>
            <a:r>
              <a:rPr lang="ru-RU" sz="2500" dirty="0">
                <a:solidFill>
                  <a:srgbClr val="003399"/>
                </a:solidFill>
                <a:latin typeface="Arial"/>
                <a:cs typeface="Arial"/>
              </a:rPr>
              <a:t>Рост «мусорных» публикаций и изданий;</a:t>
            </a:r>
          </a:p>
          <a:p>
            <a:r>
              <a:rPr lang="ru-RU" sz="2500" dirty="0">
                <a:solidFill>
                  <a:srgbClr val="003399"/>
                </a:solidFill>
                <a:latin typeface="Arial"/>
                <a:cs typeface="Arial"/>
              </a:rPr>
              <a:t>Общее снижение качества научных публикаций;</a:t>
            </a:r>
          </a:p>
          <a:p>
            <a:r>
              <a:rPr lang="ru-RU" sz="2500" dirty="0">
                <a:solidFill>
                  <a:srgbClr val="003399"/>
                </a:solidFill>
                <a:latin typeface="Arial"/>
                <a:cs typeface="Arial"/>
              </a:rPr>
              <a:t>Искажение реальных данных по составу и качеству научного сообщества;</a:t>
            </a:r>
          </a:p>
          <a:p>
            <a:r>
              <a:rPr lang="ru-RU" sz="2500" dirty="0">
                <a:solidFill>
                  <a:srgbClr val="003399"/>
                </a:solidFill>
                <a:latin typeface="Arial"/>
                <a:cs typeface="Arial"/>
              </a:rPr>
              <a:t>Засорение пространства научного знания;</a:t>
            </a:r>
          </a:p>
          <a:p>
            <a:r>
              <a:rPr lang="ru-RU" sz="2500" dirty="0">
                <a:solidFill>
                  <a:srgbClr val="003399"/>
                </a:solidFill>
                <a:latin typeface="Arial"/>
                <a:cs typeface="Arial"/>
              </a:rPr>
              <a:t>Искажение реальной картины достижений науки, нарушение целостности исследований;</a:t>
            </a:r>
          </a:p>
          <a:p>
            <a:r>
              <a:rPr lang="ru-RU" sz="2500" dirty="0">
                <a:solidFill>
                  <a:srgbClr val="003399"/>
                </a:solidFill>
                <a:latin typeface="Arial"/>
                <a:cs typeface="Arial"/>
              </a:rPr>
              <a:t>Падение престижа науки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343148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buNone/>
            </a:pPr>
            <a:r>
              <a:rPr lang="ru-RU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Источник: Кулешова А.В. Кириллова О.В. «</a:t>
            </a:r>
            <a:r>
              <a:rPr lang="ru-RU" sz="1050" i="1" dirty="0">
                <a:solidFill>
                  <a:srgbClr val="000066"/>
                </a:solidFill>
              </a:rPr>
              <a:t>Недобросовестная публикационная деятельность авторов, журналов и посредников в России и за рубежом: оценка масштаба и способы борьбы</a:t>
            </a:r>
            <a:r>
              <a:rPr lang="ru-RU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»</a:t>
            </a:r>
            <a:r>
              <a:rPr lang="en-US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 </a:t>
            </a:r>
            <a:endParaRPr lang="en-US" sz="1050" i="1" dirty="0">
              <a:solidFill>
                <a:srgbClr val="000066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49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Негативные тенденции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59000"/>
            <a:ext cx="471428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99" y="1275080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 algn="ctr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Arial Bold"/>
                <a:ea typeface="+mj-ea"/>
                <a:cs typeface="Arial Bold"/>
              </a:rPr>
              <a:t>Журнал по биотехнологии</a:t>
            </a:r>
            <a:endParaRPr lang="en-US" sz="2400" b="1" dirty="0">
              <a:solidFill>
                <a:schemeClr val="accent2"/>
              </a:solidFill>
              <a:latin typeface="Arial Bold"/>
              <a:ea typeface="+mj-ea"/>
              <a:cs typeface="Arial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99" y="5775960"/>
            <a:ext cx="4841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Многократное увеличение статей после дебюта в </a:t>
            </a:r>
            <a:r>
              <a:rPr lang="en-US" sz="1400" b="1" dirty="0" smtClean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базе</a:t>
            </a:r>
            <a:endParaRPr lang="en-US" sz="1400" b="1" dirty="0">
              <a:solidFill>
                <a:schemeClr val="accent1"/>
              </a:solidFill>
              <a:latin typeface="Arial Bold"/>
              <a:ea typeface="+mj-ea"/>
              <a:cs typeface="Arial Bold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73827418"/>
              </p:ext>
            </p:extLst>
          </p:nvPr>
        </p:nvGraphicFramePr>
        <p:xfrm>
          <a:off x="5242560" y="1991360"/>
          <a:ext cx="3901440" cy="364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547360" y="5789711"/>
            <a:ext cx="3545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Меньшее международное разнообразие</a:t>
            </a:r>
            <a:endParaRPr lang="en-US" sz="1400" b="1" dirty="0">
              <a:solidFill>
                <a:schemeClr val="accent1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4637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04" y="533400"/>
            <a:ext cx="8238319" cy="418645"/>
          </a:xfrm>
        </p:spPr>
        <p:txBody>
          <a:bodyPr/>
          <a:lstStyle/>
          <a:p>
            <a:r>
              <a:rPr lang="ru-RU" sz="1800" dirty="0" smtClean="0"/>
              <a:t>В погоне за ненаучными целями, начинают пренебрегать процессом рецензирования</a:t>
            </a:r>
            <a:r>
              <a:rPr lang="en-US" sz="1800" dirty="0" smtClean="0"/>
              <a:t>? (</a:t>
            </a:r>
            <a:r>
              <a:rPr lang="ru-RU" sz="1800" dirty="0" smtClean="0"/>
              <a:t>пример журнала по энергетике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23622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1909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1156311"/>
            <a:ext cx="91347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“</a:t>
            </a:r>
            <a:r>
              <a:rPr lang="ru-RU" sz="1300" dirty="0"/>
              <a:t>Цели и область применения: ... предназначен для детального и всестороннего исследования, анализа и </a:t>
            </a:r>
            <a:r>
              <a:rPr lang="ru-RU" sz="1300" dirty="0" smtClean="0"/>
              <a:t>соответствующих обзоров междисциплинарных аспектов </a:t>
            </a:r>
            <a:r>
              <a:rPr lang="ru-RU" sz="1300" dirty="0"/>
              <a:t>возобновляемых источников энергии, </a:t>
            </a:r>
            <a:r>
              <a:rPr lang="ru-RU" sz="1300" dirty="0" smtClean="0"/>
              <a:t>ископаемых, биомассы, сельскохозяйственных отходов, твердых отходов, </a:t>
            </a:r>
            <a:r>
              <a:rPr lang="ru-RU" sz="1300" dirty="0" err="1"/>
              <a:t>гидро</a:t>
            </a:r>
            <a:r>
              <a:rPr lang="ru-RU" sz="1300" dirty="0"/>
              <a:t>, </a:t>
            </a:r>
            <a:r>
              <a:rPr lang="ru-RU" sz="1300" dirty="0" smtClean="0"/>
              <a:t>солнечных, атомны</a:t>
            </a:r>
            <a:r>
              <a:rPr lang="ru-RU" sz="1300" dirty="0"/>
              <a:t>х</a:t>
            </a:r>
            <a:r>
              <a:rPr lang="ru-RU" sz="1300" dirty="0" smtClean="0"/>
              <a:t>, геотермальных, ветровых источников </a:t>
            </a:r>
            <a:r>
              <a:rPr lang="ru-RU" sz="1300" dirty="0"/>
              <a:t>энергии, всех процессов преобразования энергии, вредных веществ, </a:t>
            </a:r>
            <a:r>
              <a:rPr lang="ru-RU" sz="1300" dirty="0" smtClean="0"/>
              <a:t>защиты </a:t>
            </a:r>
            <a:r>
              <a:rPr lang="ru-RU" sz="1300" dirty="0"/>
              <a:t>окружающей </a:t>
            </a:r>
            <a:r>
              <a:rPr lang="ru-RU" sz="1300" dirty="0" smtClean="0"/>
              <a:t>среды, включая экспериментальные</a:t>
            </a:r>
            <a:r>
              <a:rPr lang="ru-RU" sz="1300" dirty="0"/>
              <a:t>, аналитические, промышленные исследования. </a:t>
            </a:r>
            <a:r>
              <a:rPr lang="en-US" sz="1300" dirty="0" smtClean="0"/>
              <a:t>”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211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68580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accent1"/>
                </a:solidFill>
                <a:latin typeface="Arial Bold"/>
                <a:cs typeface="Arial Bold"/>
              </a:rPr>
              <a:t>Ответственность при публикации исследований  (Ответственная научная публикация)  Международный стандарт для авторов </a:t>
            </a:r>
            <a:endParaRPr lang="en-US" sz="2400" b="1" dirty="0">
              <a:solidFill>
                <a:schemeClr val="accent1"/>
              </a:solidFill>
              <a:latin typeface="Arial Bold"/>
              <a:cs typeface="Arial Bold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752600"/>
            <a:ext cx="8534400" cy="4903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altLang="ru-RU" sz="1600" b="1" dirty="0" smtClean="0">
                <a:solidFill>
                  <a:srgbClr val="363636"/>
                </a:solidFill>
              </a:rPr>
              <a:t>Исследования</a:t>
            </a:r>
            <a:r>
              <a:rPr lang="ru-RU" altLang="ru-RU" sz="1600" dirty="0" smtClean="0">
                <a:solidFill>
                  <a:srgbClr val="363636"/>
                </a:solidFill>
              </a:rPr>
              <a:t>, о которых сообщается в публикации, </a:t>
            </a:r>
            <a:r>
              <a:rPr lang="ru-RU" altLang="ru-RU" sz="1600" b="1" dirty="0" smtClean="0">
                <a:solidFill>
                  <a:srgbClr val="363636"/>
                </a:solidFill>
              </a:rPr>
              <a:t>должны проводиться в </a:t>
            </a:r>
            <a:r>
              <a:rPr lang="ru-RU" altLang="ru-RU" sz="1600" b="1" dirty="0" smtClean="0">
                <a:solidFill>
                  <a:srgbClr val="363636"/>
                </a:solidFill>
                <a:cs typeface="Times New Roman" pitchFamily="18" charset="0"/>
              </a:rPr>
              <a:t>соответствии с этическими нормами, должны соблюдаться все необходимые правовые нормы;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altLang="ru-RU" sz="1600" dirty="0" smtClean="0">
                <a:solidFill>
                  <a:srgbClr val="363636"/>
                </a:solidFill>
              </a:rPr>
              <a:t>Исследователи должны </a:t>
            </a:r>
            <a:r>
              <a:rPr lang="ru-RU" altLang="ru-RU" sz="1600" b="1" dirty="0" smtClean="0">
                <a:solidFill>
                  <a:srgbClr val="363636"/>
                </a:solidFill>
              </a:rPr>
              <a:t>представить свои результаты ясно, честно, без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363636"/>
                </a:solidFill>
              </a:rPr>
              <a:t>	</a:t>
            </a:r>
            <a:r>
              <a:rPr lang="ru-RU" altLang="ru-RU" sz="1600" b="1" dirty="0" smtClean="0">
                <a:solidFill>
                  <a:srgbClr val="363636"/>
                </a:solidFill>
                <a:cs typeface="Times New Roman" pitchFamily="18" charset="0"/>
              </a:rPr>
              <a:t>фабрикации, фальсификации или иного манипулирования данными;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altLang="ru-RU" sz="1600" dirty="0" smtClean="0">
                <a:solidFill>
                  <a:srgbClr val="363636"/>
                </a:solidFill>
              </a:rPr>
              <a:t>Исследователи должны </a:t>
            </a:r>
            <a:r>
              <a:rPr lang="ru-RU" altLang="ru-RU" sz="1600" b="1" dirty="0" smtClean="0">
                <a:solidFill>
                  <a:srgbClr val="363636"/>
                </a:solidFill>
              </a:rPr>
              <a:t>описывать свои</a:t>
            </a:r>
            <a:r>
              <a:rPr lang="ru-RU" altLang="ru-RU" sz="1600" dirty="0" smtClean="0">
                <a:solidFill>
                  <a:srgbClr val="363636"/>
                </a:solidFill>
              </a:rPr>
              <a:t> </a:t>
            </a:r>
            <a:r>
              <a:rPr lang="ru-RU" altLang="ru-RU" sz="1600" b="1" dirty="0" smtClean="0">
                <a:solidFill>
                  <a:srgbClr val="363636"/>
                </a:solidFill>
              </a:rPr>
              <a:t>методы четко 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363636"/>
                </a:solidFill>
              </a:rPr>
              <a:t>	</a:t>
            </a:r>
            <a:r>
              <a:rPr lang="ru-RU" altLang="ru-RU" sz="1600" b="1" dirty="0" smtClean="0">
                <a:solidFill>
                  <a:srgbClr val="363636"/>
                </a:solidFill>
                <a:cs typeface="Times New Roman" pitchFamily="18" charset="0"/>
              </a:rPr>
              <a:t>однозначно, так чтобы их выводы могли быть подтверждены другими;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altLang="ru-RU" sz="1600" b="1" dirty="0" smtClean="0">
                <a:solidFill>
                  <a:srgbClr val="363636"/>
                </a:solidFill>
              </a:rPr>
              <a:t>Представленная к публикации работа должна быть</a:t>
            </a:r>
            <a:r>
              <a:rPr lang="ru-RU" altLang="ru-RU" sz="1600" b="1" dirty="0" smtClean="0">
                <a:solidFill>
                  <a:srgbClr val="363636"/>
                </a:solidFill>
                <a:cs typeface="Times New Roman" pitchFamily="18" charset="0"/>
              </a:rPr>
              <a:t> оригинальной, не содержать плагиата, она не может быть публикована ранее в другом издании;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altLang="ru-RU" sz="1600" dirty="0" smtClean="0">
                <a:solidFill>
                  <a:srgbClr val="363636"/>
                </a:solidFill>
              </a:rPr>
              <a:t>Авторы должны нести </a:t>
            </a:r>
            <a:r>
              <a:rPr lang="ru-RU" altLang="ru-RU" sz="1600" b="1" dirty="0" smtClean="0">
                <a:solidFill>
                  <a:srgbClr val="363636"/>
                </a:solidFill>
              </a:rPr>
              <a:t>коллективную ответственность</a:t>
            </a:r>
            <a:r>
              <a:rPr lang="ru-RU" altLang="ru-RU" sz="1600" dirty="0" smtClean="0">
                <a:solidFill>
                  <a:srgbClr val="363636"/>
                </a:solidFill>
              </a:rPr>
              <a:t> за представленную 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ru-RU" altLang="ru-RU" sz="1600" dirty="0" smtClean="0">
                <a:solidFill>
                  <a:srgbClr val="363636"/>
                </a:solidFill>
              </a:rPr>
              <a:t>	</a:t>
            </a:r>
            <a:r>
              <a:rPr lang="ru-RU" altLang="ru-RU" sz="1600" dirty="0" smtClean="0">
                <a:solidFill>
                  <a:srgbClr val="363636"/>
                </a:solidFill>
                <a:cs typeface="Times New Roman" pitchFamily="18" charset="0"/>
              </a:rPr>
              <a:t>опубликованную работу;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altLang="ru-RU" sz="1600" dirty="0" smtClean="0">
                <a:solidFill>
                  <a:srgbClr val="363636"/>
                </a:solidFill>
              </a:rPr>
              <a:t>Авторство научных публикаций </a:t>
            </a:r>
            <a:r>
              <a:rPr lang="ru-RU" altLang="ru-RU" sz="1600" b="1" dirty="0" smtClean="0">
                <a:solidFill>
                  <a:srgbClr val="363636"/>
                </a:solidFill>
              </a:rPr>
              <a:t>должно точно отражать личный вклад каждого</a:t>
            </a:r>
            <a:r>
              <a:rPr lang="ru-RU" altLang="ru-RU" sz="1600" dirty="0" smtClean="0">
                <a:solidFill>
                  <a:srgbClr val="363636"/>
                </a:solidFill>
              </a:rPr>
              <a:t> в  </a:t>
            </a:r>
            <a:r>
              <a:rPr lang="ru-RU" altLang="ru-RU" sz="1600" dirty="0" smtClean="0">
                <a:solidFill>
                  <a:srgbClr val="363636"/>
                </a:solidFill>
                <a:cs typeface="Times New Roman" pitchFamily="18" charset="0"/>
              </a:rPr>
              <a:t>работу;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altLang="ru-RU" sz="1600" b="1" dirty="0" smtClean="0">
                <a:solidFill>
                  <a:srgbClr val="363636"/>
                </a:solidFill>
              </a:rPr>
              <a:t>Источники финансирования</a:t>
            </a:r>
            <a:r>
              <a:rPr lang="ru-RU" altLang="ru-RU" sz="1600" dirty="0" smtClean="0">
                <a:solidFill>
                  <a:srgbClr val="363636"/>
                </a:solidFill>
              </a:rPr>
              <a:t> и </a:t>
            </a:r>
            <a:r>
              <a:rPr lang="ru-RU" altLang="ru-RU" sz="1600" b="1" dirty="0" smtClean="0">
                <a:solidFill>
                  <a:srgbClr val="363636"/>
                </a:solidFill>
              </a:rPr>
              <a:t>соответствующие конфликты интересов должны </a:t>
            </a:r>
            <a:r>
              <a:rPr lang="ru-RU" altLang="ru-RU" sz="1600" b="1" dirty="0" smtClean="0">
                <a:solidFill>
                  <a:srgbClr val="363636"/>
                </a:solidFill>
                <a:cs typeface="Times New Roman" pitchFamily="18" charset="0"/>
              </a:rPr>
              <a:t>быть раскрыты.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ru-RU" altLang="ru-RU" sz="1600" dirty="0" smtClean="0">
                <a:solidFill>
                  <a:srgbClr val="363636"/>
                </a:solidFill>
              </a:rPr>
              <a:t>	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ru-RU" altLang="ru-RU" sz="1600" dirty="0" smtClean="0">
                <a:solidFill>
                  <a:srgbClr val="363636"/>
                </a:solidFill>
              </a:rPr>
              <a:t>Принят на международной конференции «</a:t>
            </a:r>
            <a:r>
              <a:rPr lang="ru-RU" altLang="ru-RU" sz="1600" dirty="0" err="1" smtClean="0">
                <a:solidFill>
                  <a:srgbClr val="363636"/>
                </a:solidFill>
              </a:rPr>
              <a:t>Promoting</a:t>
            </a:r>
            <a:r>
              <a:rPr lang="ru-RU" altLang="ru-RU" sz="1600" dirty="0" smtClean="0">
                <a:solidFill>
                  <a:srgbClr val="363636"/>
                </a:solidFill>
              </a:rPr>
              <a:t> Research </a:t>
            </a:r>
            <a:r>
              <a:rPr lang="ru-RU" altLang="ru-RU" sz="1600" dirty="0" err="1" smtClean="0">
                <a:solidFill>
                  <a:srgbClr val="363636"/>
                </a:solidFill>
              </a:rPr>
              <a:t>Integrity</a:t>
            </a:r>
            <a:r>
              <a:rPr lang="ru-RU" altLang="ru-RU" sz="1600" dirty="0" smtClean="0">
                <a:solidFill>
                  <a:srgbClr val="363636"/>
                </a:solidFill>
              </a:rPr>
              <a:t> in a Global </a:t>
            </a:r>
            <a:r>
              <a:rPr lang="ru-RU" altLang="ru-RU" sz="1600" dirty="0" err="1" smtClean="0">
                <a:solidFill>
                  <a:srgbClr val="363636"/>
                </a:solidFill>
              </a:rPr>
              <a:t>Environment</a:t>
            </a:r>
            <a:r>
              <a:rPr lang="ru-RU" altLang="ru-RU" sz="1600" dirty="0" smtClean="0">
                <a:solidFill>
                  <a:srgbClr val="363636"/>
                </a:solidFill>
              </a:rPr>
              <a:t>» </a:t>
            </a:r>
            <a:r>
              <a:rPr lang="en-US" altLang="ru-RU" sz="1600" dirty="0" smtClean="0">
                <a:solidFill>
                  <a:srgbClr val="363636"/>
                </a:solidFill>
              </a:rPr>
              <a:t>(</a:t>
            </a:r>
            <a:r>
              <a:rPr lang="ru-RU" altLang="ru-RU" sz="1600" dirty="0" smtClean="0">
                <a:solidFill>
                  <a:srgbClr val="363636"/>
                </a:solidFill>
              </a:rPr>
              <a:t>Содействие интеграции научных исследований в глобальной среде), Сингапур, июль, 22-24,  2010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343148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buNone/>
            </a:pPr>
            <a:r>
              <a:rPr lang="ru-RU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Источник: Кулешова А.В. Кириллова О.В. «</a:t>
            </a:r>
            <a:r>
              <a:rPr lang="ru-RU" sz="1050" i="1" dirty="0">
                <a:solidFill>
                  <a:srgbClr val="000066"/>
                </a:solidFill>
              </a:rPr>
              <a:t>Недобросовестная публикационная деятельность авторов, журналов и посредников в России и за рубежом: оценка масштаба и способы борьбы</a:t>
            </a:r>
            <a:r>
              <a:rPr lang="ru-RU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»</a:t>
            </a:r>
            <a:r>
              <a:rPr lang="en-US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 </a:t>
            </a:r>
            <a:endParaRPr lang="en-US" sz="1050" i="1" dirty="0">
              <a:solidFill>
                <a:srgbClr val="000066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2877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0375" y="3536212"/>
            <a:ext cx="3990799" cy="2174798"/>
            <a:chOff x="533400" y="3218560"/>
            <a:chExt cx="3990799" cy="217479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65" y="4049151"/>
              <a:ext cx="797848" cy="54947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345" y="4096806"/>
              <a:ext cx="1326626" cy="45416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Organisation for Economic Co-operation and Developmen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391185"/>
              <a:ext cx="1552216" cy="57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untconflictmgmtreu.files.wordpress.com/2011/02/nsf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215" y="3218560"/>
              <a:ext cx="797848" cy="79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cyprus-mail.com/wp-content/uploads/2014/01/erc_logo_lon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0" t="5873" r="23986" b="16134"/>
            <a:stretch/>
          </p:blipFill>
          <p:spPr bwMode="auto">
            <a:xfrm>
              <a:off x="3144212" y="3296608"/>
              <a:ext cx="838201" cy="71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www.forschungsinfo.de/kerndatensatz/img/logos/logo_ifq_oben_mini2.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2F9FF"/>
                </a:clrFrom>
                <a:clrTo>
                  <a:srgbClr val="F2F9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17"/>
            <a:stretch/>
          </p:blipFill>
          <p:spPr bwMode="auto">
            <a:xfrm>
              <a:off x="1666843" y="4076732"/>
              <a:ext cx="952500" cy="39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76546" y="4773699"/>
              <a:ext cx="632518" cy="575753"/>
            </a:xfrm>
            <a:prstGeom prst="rect">
              <a:avLst/>
            </a:prstGeom>
          </p:spPr>
        </p:pic>
        <p:pic>
          <p:nvPicPr>
            <p:cNvPr id="5128" name="Picture 8" descr="ISTIC - UNESCO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79" y="4725212"/>
              <a:ext cx="2052731" cy="60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National Research Foundation of korea_logo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3339" r="12527" b="15516"/>
            <a:stretch/>
          </p:blipFill>
          <p:spPr bwMode="auto">
            <a:xfrm>
              <a:off x="3715477" y="4729791"/>
              <a:ext cx="808722" cy="66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60318" y="3328218"/>
            <a:ext cx="3786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ОЦЕНКА НАУКИ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07975" y="914400"/>
            <a:ext cx="4400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ИНДЕКСАЦИЯ ЖУРНАЛОВ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 smtClean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 smtClean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 Light" panose="020F0302020204030204" pitchFamily="34" charset="0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25709" y="1327067"/>
            <a:ext cx="44926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21,900+</a:t>
            </a:r>
            <a:r>
              <a:rPr lang="en-GB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>
                <a:solidFill>
                  <a:srgbClr val="53565A"/>
                </a:solidFill>
                <a:latin typeface="Calibri" panose="020F0502020204030204" pitchFamily="34" charset="0"/>
              </a:rPr>
              <a:t>академических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журналов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5,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000+</a:t>
            </a:r>
            <a:r>
              <a:rPr lang="en-GB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издательств из 105 стран</a:t>
            </a:r>
            <a:endParaRPr lang="en-GB" altLang="en-US" sz="16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120,000+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книг</a:t>
            </a:r>
            <a:endParaRPr lang="ru-RU" altLang="en-US" sz="16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5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+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млн.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>
                <a:solidFill>
                  <a:srgbClr val="53565A"/>
                </a:solidFill>
                <a:latin typeface="Calibri" panose="020F0502020204030204" pitchFamily="34" charset="0"/>
              </a:rPr>
              <a:t>патентных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записей</a:t>
            </a:r>
            <a:endParaRPr lang="en-GB" altLang="en-US" sz="16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endParaRPr lang="ru-RU" sz="14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SNIP: The Source-Normalized Impact per Paper</a:t>
            </a:r>
            <a:endParaRPr lang="ru-RU" sz="14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SJR: The </a:t>
            </a:r>
            <a:r>
              <a:rPr lang="en-US" sz="1400" dirty="0" err="1">
                <a:solidFill>
                  <a:srgbClr val="53565A"/>
                </a:solidFill>
                <a:latin typeface="Calibri" panose="020F0502020204030204" pitchFamily="34" charset="0"/>
              </a:rPr>
              <a:t>SCImago</a:t>
            </a: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 Journal Rank</a:t>
            </a:r>
            <a:endParaRPr lang="ru-RU" sz="14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GB" sz="1400" dirty="0" err="1" smtClean="0">
                <a:solidFill>
                  <a:srgbClr val="53565A"/>
                </a:solidFill>
                <a:latin typeface="Calibri" panose="020F0502020204030204" pitchFamily="34" charset="0"/>
              </a:rPr>
              <a:t>CiteScore</a:t>
            </a:r>
            <a:endParaRPr lang="ru-RU" sz="14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endParaRPr lang="ru-RU" sz="16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jpeg;base64,/9j/4AAQSkZJRgABAQAAAQABAAD/2wCEAAkGBxQSEhUUExQWFBQWGRsbFhgXFR8YGBkaGh4YGBwZHxgdHSggGB0lHR0cITMhKikrLjIuHB8zODUtNygtLysBCgoKDg0OGxAQGywkICQvLCw0MjQsLCw0LC8sLCwsLCwsLCwsLCwsLCwsLCwsLCwsLCwsLCwsLCwsLCwsLCwsLP/AABEIAFQBFQMBEQACEQEDEQH/xAAcAAACAgMBAQAAAAAAAAAAAAAABwUGAQQIAwL/xABDEAACAQMABwUEBggFBAMAAAABAgMABBEFBgcSITFRE0FhcYEikaGxMkJScpKyIzQ1YnOCosEUM0PR4URTY/AVJCX/xAAaAQEAAwEBAQAAAAAAAAAAAAAAAwQFAgEG/8QALBEAAgIBAwMCBgMBAQEAAAAAAAECAxEEEjEhMkEFMxMiUWFxgRRCUpGxFf/aAAwDAQACEQMRAD8Ab2sGnIrOIyzHA5KB9Jm+yB1rqMXJ4RHbbGuO6QnNP7Qru5JCN/h4+5Yz7Xq/MnyxVuNMV9zHt1tk+OiKpLKzHLMWPUkk+81LjBUbb5Pez0jLEcxSyR/dcr8jXjinydRslHteC86qbS5kdY7siSMkDtMYdM95xwYde+oZ0LGYl6jXSTxPqhwCqhrmaAKAKAKAKAKAKAKAKAKAKAKAKAKAKAKAKAKAKAKAKAKAKAKAKAKAKAKAKAQu0jTZubxxn9HCTGg7sg4Y+pHwFXqY7YmFrLd9jXhdCq1IVC6aM2aXkqB23IsjIVyd71AHCoXfFF2GhsksvoaWltQr6AZ7Iyr1i9v+ke18K6jbFnFmjth4z+DS0DqzcXUyxrG6jI33ZCFQd5JI547uZr2U1FZOKtPOyWMHREaAAAcgMD0qgfQo+qAKAwTQADQGaAKAKAwTQADQGaAKAKAKAKAwTQADQGaAKAKAKAKAKAKAKAKAKAxvDrQGaAKA5ivc9o+ee+2fPJzWkuD5mfc8n3oq5EU0UjLvKjqxXqFIJFeSWVg9rltkm/DOidEacgul3oJVfqAfaXwK81NUJRceT6Gu2E1mLJGuSQKAKA8rm4WNWd2CooyzE4AA7yaJZPG0llij1q2myyMUtP0UY/1CPbbxGfoD41bhQl3GTfr5N4r4KJdXskpzJI7nqzE/M1MklwUJTlLlmbXSEsRzHK6H91yPkaNJ8nsZyjwy/ak7RJu2SG6PaI7BQ5GHUk4GSOBXNQWUrGUX9NrZblGfkblVTWFrrptK7NjDZ7rMODSniAeijkT4nh51Yrpz1kZup1217YC00hpiec5lmkfzY493IVZUUuEZs7Zz7ma9tdyRnMbsh6qxX5V60nycxk48PBd9V9pU8LBLn9NF3t/qL45+sPA8fGoJ0J8F2nXSi8T6ob9hepNGskbB0YZUj/3n4VVaaeGa8ZKSyiM1z0w1pZyzJxcABM8t5iFB9M59K6rjulgj1Fvw63JCIfT90X7Q3Eu/nOe0I+GcY8Ku7I8YMJ32N53Mtl5tOuGtY40ws+CJZcdDgFRyBI4k9eVRKhbs+C3LXz2JLnyyk3d9JKd6SR3J72Yn51MklwUZTlLueTY0bpq4tyDFM6Y7gx3fwngaOKfJ1C2cO1jZ1C19F2RBcbqT/VI4LJjoO5sd3f3dKqW1beq4NbS6v4nyy5/9L3UJeEntF1qnkupIUkaOKJt0BCVLEfSLEc+OfDGKuVVrbkxdXqJuxxTwkbWzDWmYXSW8sjSRy5A3ySVYAsCCeODjGPEV5dWtuUd6LUT37JPKY4qqGuamlr0QQyyniI0ZvwgmvUsvBzOW2Ll9DnzSGsl1NIZHnkBJyArlVXwABwKvqEUsYPn56iyTy2xtbL9YZLuB1mO88RA3u9lIyCfHmKq3QUX0NbR3OyHzcoldcdZ47CHfYb0jcI06nqeijvNcVwc2S6i9VRy+RLaZ1tu7okyTMB9hCUUeGAePrmrka4xMWzU2T5ZDLIQcgkHrnj767ICd0PrleWxG5MzKPqSEup8OJyPQiuJVRkWK9VbDhjo1Q1jS/g7RRusDuyLnO63ge8HmKpzg4vBtUXK2O5Co2latvbXLSqpMMzFg3crHiynoc8R4HwNWqZ7lgydZQ4T3LhlOqUpn3FIVIZSVYciDgj1FOT1Np5RZdFa/X0GMS9ov2ZRvD38G+NRypiyzDWWx85GLqttHguSI5h2Ep4DJyjHoG7j4Gq86XHqjRo1sLOkujLvUJdFNte1iJcWiHCqA0uO9jxVfIDj5kdKtUQ/szK197z8NfsWlWTML5q7synnQSTOIFbiqlcvjqR9Xy51Xnek8Iv06CU1mTwe+ldlM6DMEqS/ut7Deh5fKkdQvJ1Z6fJdYvJ46o7P7o3Mb3EfZRRsHOWUlipyFAUnmRxPSll0dvQ80+jnvTmsJFv2q6wm2txDGcST5GRzVB9I+Gc499RUw3PLLetu2Q2rliTq4YhbtU9Qp71e1JEUPczDJbHPdXp41FO1R6FyjRytW59ESumtlc0aF4JBMQMlCu6x8uOCfCuY3pvqS2enySzF5F6wwcHgRzBqczi/7JdYjFP8A4Vz+jlzuZ+rJjP8AUBjzx1qC+GVuNDQX4lsfDLptW/Z0n3k/MKho7y5rvZf6EXV0wzc0ToyW5lWKFd527u4DvJPcB1ryUlFZZ3XXKyW2IwodkbbntXID9AmVz55zVf8AkfY0V6d06y6lH1k1emspezmHPijj6LjqD16ip4TUllFG6mVUsSI2CZkZXUlWUgqRzBHEGun1Ik2nlHRWqulxd2sU/ew9odGU7rD3g+mKz5x2ywfRU2fEgpCK1y/X7r+M/wAzV2vtRh6r3pfk2dn37Rtvvn8rV5b2M90nvROgqon0BDa5/qF1/Bk/Ka6h3Iiv9uX4ZzpWgfODV2J/RufNPk1VtR4NX07iRW9q960mkHQnhEqKB5qHJ/q+FSULEclfXzbtx9CtaH0ebieOFSAZGCgnkM99SSltWSrXBzkoryMufZGm77Fy2/8AvIN0nyByPjVZah/Q036dHHSRS9L6j3tu2DC0i9zRAuD6DiPUVNG2L8lKzSWwfGfwMzZhq7Ja27mYFXlYNud6qBgZ6HmcVXumpPoaejpdcPm5Zb7q1SVCkih0bgVYZB9KhTwW3FNYYv8ATWymFyWtpDEfsN7a+h+kPeasR1D8mfZ6fB9jwUrSmz6+g49l2q/aibe/p4N8KmV0WU56K2PjJWZIypIYFSOYIwR6VIVWmujPih4O3ZXrC1zbtHIcyQEDJ5sh+iT1IwR7utU7obXlG3ornZDD5Qo9Ybsy3U8h+tI3uyQPhirUFiKRk3S3WN/clNnmjFuL+JWGVTMjDrucQPLexXNssRJNHXvtWfHUf9UTfCgCgEXtWui+kHHdGiIPdvH4sau0LETD10s2lY0ba9rNFH/3HRPxMF/vUknhZK1cd0kvqdLWtusaKiDCqAFHQDhWc3k+kSSWEetD0RW1PRohv2KjAlRZMDqSyt8Vz61dpeYmHroKNvTz1KxYXBjljcHBR1YHyINSNZWCrB7ZJjq2ovvaMc9WjPvYVUp7za1rzQ/0I2rhhjc2L6OUQyz49pn3AegUAn4n4VV1D64Nf0+GIOQyKrmiVLaho0TWEjY9uLDqemCN7+nPwqWmWJFXWQ3VP7CIq6YI4Ni9yTbzIeSSZH8wGflVTULqbHp0swa+4uNcv1+6/jP8zVivtRnar3pfk2dn37Rtvvn8rV5b2M90nvROgqon0BDa5/qF1/Bk/Ka6h3Iiv9uX4ZzpWgfODV2J/RufNPk1VtR4NX03iRG7XtBMk4ulBMcgAc/ZdRgZ6ZAHurqifTaR6+lqW9cMX0blSCpIIOQRwIPWpzPTaeUX3QO1G4iAW4UTqPrfRk9Tyb3DzqCVCfBfq1849J9Riava5Wt57Mcm7Jj/AC3G63p3N6Gq8q5R5NCrU12dE+pYa4LAUAUAUBSNquiYXs3mZQJY8br8ickDdPUGpqZNSwUtbXF1uT5QkquGIMPYux/xMw7jFx/EKg1HCNH07uZR9LQlJ5VPNZHB9GNTReUijYsTa+5Ytl16ItIR73ASBkHmeI+Ix61HcswLGhmo2rPnoPeqRuhQBQCF2nQldIzZ+sFYeRUVepfyGFrVi5kFoS5EVzBIeSSxsfJWVj8q7ksxaIKpbZxf3OllbIyOIPKs4+kM0Ak9r92Hvgo/04lVvvEs/wAmFXKF8pi+oSTt/CKVBHvMqjmSB7zipn0KUVl4HbtOTd0Ww6GIe4gVTp7za1vsf8EfVwxBxbGbwNayxfWSTex4MB/cGqmoXzZNn0+Wa2vuMKoC+VvaJeiLR9wTzddweJc7vyJPpUlSzNFfVT21NnP9Xj58bexSM9jcN3F1A9B/zVXUco1/Tl8j/Ivdcv1+6/jP8zU9fajP1XvS/Js7Pv2jbffP5Wpb2M90nvROgqoH0BDa5/qF1/Bk/Ka6h3Iiv9uX4ZzpWgfODV2J/RufNPk1VtR4NX03iQyrm3WRSjqGRhhlIyCPKqyeDSaTWGLnWDZUjZa0fcP/AG5CSvkG4keuasR1D/sZ1vp6fWDwLzTWrV1af58TKv2h7SH+YcKsRnGXBn2UWV9yItWIIIOCORHAiuiFdBx7PNdBNAyXLjtIsDfPN1OcE9SMYPpVS2vD6GzpNVujib6ooun9fLueZmjmeKME9mqHd9nuJI4knxqaNMUupRt1lkpfK8I2tEbTLyLhIVnX98brfiXHxBryVEXwdV6+yPd1LPHtchx7VvIG8GUj31H/AB39S1/9GH0ZTdctdpb/AAm72UKnO4Dkse4se/HSpq6lAp6nVSt6cIqtSFQbexnRJSKW4YY7QhU8VXJJ8iTj+U1V1EsvBr+n1tRc35K1tW0KYLvtgP0c/EHu3xwYfI+tSUSzHBW11TjZu8MpcblSCCQQQQRzBHEGpiknh5Q2dXNqURQLdhlkHAuq7yt4kDiD5A1VnQ8/Ka1Wvi1ifJsaV2rW6DEEbyt1Ybi/H2vhXkaJPk6n6hBdqyaurG04zTrFcRqgkYKrITwY8ACD3E8M+Nezowso4p1+6W2S5PjbJoMsI7tRndHZyfdySp95I9RXunl/U89QqylNCpqyZQy9S9pKwxLDdhiE4JIoyd3uDDmcdRn+9V7KMvMTT0+uUY7bP+kzpnalbIh/w4eWQj2cqVQHxzxPkBXEaJPkms19aXy9WKG8unldpJDvO5JYnvJq2lhYRkSk5PLLLs20Gbm8RiP0cJDue7I+ivq3wBqO6W2JZ0dW+zPhDJ2rfs6T7yfmFVqO80dd7L/Qi6umGTGq2sEljOJU4g8HTuZenge8H/muZwUlgmoudUtyGtDtQsSm8xkVvsdmSc+Y9n41V+BI1Vr6msi7151xa/cKoKQJxVTzJ+03+1WK69hn6nVO54XBVgKkKh0DqDoY2tlGjDEjZd/Bm449BgehqjbLdLJ9Bpa/h1pPkUe0exMOkJ8jg5EinqGGT/VvD0q1U8wRk6yO25kHou+aCaOZPpRsGHp3evKu5LKwQVzcJKS8Dy0Pr7ZToGMywtj2kkO6QfAngw8RVKVUk+Dcr1dU1nOPyVbaJr3DJA1tbN2hfhI4HsheZAP1ieWeWM1LVU08sq6vVxcXCArKsmUOPY1YlLaSUj/Mf2fJRj55qpe/mwbPp8MVt/UretG0e6M7rbOIokYqPYVi2OG8d4HGegqSFMcdStfrrN7UOiRI6ubVSMLeJn/yRj8yf7e6uZ6f/JJT6h4sX7LPe6+6OMTb0okBB9js2JbwwV4etRqqeSzLV045yIuVgWJAwCTgdB3CrqMNtN9CW1d0LNc7/Y59jd3seO9j5GuJyUeSamqc87SZ1x1EntpGeJDLASSpQZZB9ll58Otc12prryTajRzg8xWUU2pSkFAFAXXVDZ/NcsHmUwwczng7+Cju8zUNlyXBd0+jlN5l0Q6rW2WNFRFCooAUDkAKpt5NqKUVhGlp/Q0d5C0Mo4HkRzVu5h4iuoycXlHFtUbI7ZCM1m1SuLJj2i70fdKoypHj9k+B+NXYWKRh3aadXPH1ICuyuFeguOoWqE1zPHKylIEZWLMMb26QwVeueHHpUNtiSx5Lml00pyUnwO26tlkRkdQyMCGU8iDzFUk8G20msMSmuOoM1qzPCplt+YI4sngw7wOvvxVyu1S6PkxdRo5VvMeqKZUxSCgJnV3Vi4vWAiT2c+1I3BF9e8+AridijyT06edr6IemrGgI7KERR8Tzdzzdup/sKpTm5PLNymmNUdqIbav+zpPvJ+YV3T3kGu9l/oRdXTDN7/4mbsBcBCYclSw4gEYzn7PPnXm5ZwSfClt346GjXpGfSKSQACSeAA4knoB30CWeBnbPdQWDrc3a4C8Y4jzJ7mYd2OYFVrbvETU0mjae+f8AwalVjUKtr5qmL+IFSFnj/wAtjyI70Pgevcakrs2MranTq6P3QkNKaLltn3Jo2jbxHA+IPIjyq7GSl1RhzrlB4kjTr04CgLPqnqXPesp3THB9aRhjI/dH1j8KjnaolqjSzteeEPXR9kkEaRRjdRAFUeA+Z781SbbeWbkYqKUUKLXnUGaKV5rdTJCxLFV4uhPEjd716EVartTWGZOp0clJyh1RQWGCQeBHMHmKnM/GDFAb2iNETXT9nAhdu/HIeJPICvJSUV1JK6pWPEUPfUzVtbG3EeQ0je1Iw5Fug8ByFUbJ7nk3dPQqoY8k/XBOR99oS2mOZYIpD1aNSffjNeqUlwyOVUJcpEc2pFgf+mT0yPka6+LP6nH8Wr/KN2w1dtYDmK3iRh9YIN78R4/GvHOT5Z1GmuPCRKVyShQBQGGUEYIyKAhLnU+xkOWtYs/uruflxXfxJfUhenqf9UellqtZxHKW0QI5EoGI8i2SKOcn5EaK48RRMCuCYKAKAib/AFZtJjvSW8TMebbgDHzIwTXSnJcMilRXLq4o17fU2xQ5FrF/Mu/8GzXvxJfU5WmqX9UTkcYUAKAAOQAwB6VwTJYPqh6U/av+zpPvJ+YVLT3lPXey/wBCLq6YY7NkIzo8g8R2r/Jap395t6D2v2Td1qfYyHLWsWf3V3Py4rhWSXknenqfVxRt6N0BbW5zDBHG32gg3vxc68c5PlnUKoQ7USVckgUAUB43Vqkq7siLIp5q6hh7jwom1weSipLDWSFl1KsGOTax+gK/AEV38Sf1If41X+UbFnqrZxHKW0QI5EoGI8ic4rxzk/J7GiuPEUS4FckxmgCgI7SGgrafjNBFIerIC34uddKTXDI51Qn3JGgmpNgDkWsfrkj3E4r34k/qcfxqv8omrW1SJd2NFjUclRQoHoOFctt8kyiorCR7V4ehQBQBQBQBQBQBQBQBQBQBQBQBQBQBQBQBQFQ2rD/86TwZPzCpae8p672X+hFVeMMd2yEf/Q85Xx/SKpX95t6D2v2XaoS6FAFAFAFAFAFAFAFAFAFAFAFAFAFAFAFAFAFAFAFAFAFAFAFAFAFAFAFAFAFAFAa9/ZpNG8Ug3kcEMPA16nh5RzKKksMRE+gIxpEWoL9mXC5yN7B8cY+FXVN7NxhOmPxtngeui7CO3iSKJd1EGFHxJ8STknzqk228s3YQUIqMeDarw6CgCgCgCgCgCgCgCgCgCgC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3565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3224" y="734384"/>
            <a:ext cx="3708958" cy="2094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8512" y="2878719"/>
            <a:ext cx="3473727" cy="2455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275" y="441996"/>
            <a:ext cx="468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SCOPUS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3348" y="5879255"/>
            <a:ext cx="7083319" cy="990233"/>
            <a:chOff x="553348" y="5879255"/>
            <a:chExt cx="7083319" cy="9902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48" y="6048218"/>
              <a:ext cx="1289021" cy="630644"/>
            </a:xfrm>
            <a:prstGeom prst="rect">
              <a:avLst/>
            </a:prstGeom>
          </p:spPr>
        </p:pic>
        <p:pic>
          <p:nvPicPr>
            <p:cNvPr id="25" name="Picture 2" descr="http://www.uzh.ch/about/portrait/rankings/news/qsranking2014/world-university-ranking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931" y="6073808"/>
              <a:ext cx="2073476" cy="59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s://press.esmt.org/sites/default/files/styles/full_width/public/ft-mba-2014.png?itok=V08ln9m_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23"/>
            <a:stretch/>
          </p:blipFill>
          <p:spPr bwMode="auto">
            <a:xfrm>
              <a:off x="4387635" y="5879255"/>
              <a:ext cx="794323" cy="990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upload.wikimedia.org/wikipedia/en/d/da/Sjtu-logo-standard-red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908965"/>
              <a:ext cx="850498" cy="850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usnews.com/cmsmedia/5e/14/3fed9d274839b5bfe1f2bcba2d09/141027-ar-badge-large-design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924976"/>
              <a:ext cx="1007267" cy="898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79115" y="5619304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АКАДЕМИЧЕСКИЕ РЕЙТИНГИ</a:t>
            </a:r>
          </a:p>
        </p:txBody>
      </p:sp>
      <p:pic>
        <p:nvPicPr>
          <p:cNvPr id="1026" name="Picture 2" descr="C:\Users\yakshonakg\Desktop\16-03-2017 08-45-32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84" y="671166"/>
            <a:ext cx="7239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4798" r="12933" b="6969"/>
          <a:stretch>
            <a:fillRect/>
          </a:stretch>
        </p:blipFill>
        <p:spPr bwMode="auto">
          <a:xfrm>
            <a:off x="31750" y="1125538"/>
            <a:ext cx="911225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40313" y="5913438"/>
            <a:ext cx="410368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5850" indent="-1085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Presented by: </a:t>
            </a:r>
            <a:r>
              <a:rPr lang="en-US" sz="1800" dirty="0" err="1">
                <a:latin typeface="+mn-lt"/>
                <a:cs typeface="+mn-cs"/>
              </a:rPr>
              <a:t>IJsbrand</a:t>
            </a:r>
            <a:r>
              <a:rPr lang="en-US" sz="1800" dirty="0">
                <a:latin typeface="+mn-lt"/>
                <a:cs typeface="+mn-cs"/>
              </a:rPr>
              <a:t> Jan </a:t>
            </a:r>
            <a:r>
              <a:rPr lang="en-US" sz="1800" dirty="0" err="1">
                <a:latin typeface="+mn-lt"/>
                <a:cs typeface="+mn-cs"/>
              </a:rPr>
              <a:t>Aalbersberg</a:t>
            </a:r>
            <a:endParaRPr lang="en-US" sz="1800" dirty="0">
              <a:latin typeface="+mn-lt"/>
              <a:cs typeface="+mn-cs"/>
            </a:endParaRPr>
          </a:p>
          <a:p>
            <a:pPr marL="1085850" indent="-1085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latin typeface="+mn-lt"/>
                <a:cs typeface="+mn-cs"/>
              </a:rPr>
              <a:t>CSAB</a:t>
            </a:r>
            <a:r>
              <a:rPr lang="en-US" sz="1800" dirty="0">
                <a:latin typeface="+mn-lt"/>
                <a:cs typeface="+mn-cs"/>
              </a:rPr>
              <a:t>, Washington DC, November 2015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  <a:cs typeface="+mn-cs"/>
            </a:endParaRPr>
          </a:p>
        </p:txBody>
      </p:sp>
      <p:pic>
        <p:nvPicPr>
          <p:cNvPr id="30724" name="Рисунок 2"/>
          <p:cNvPicPr>
            <a:picLocks noChangeAspect="1"/>
          </p:cNvPicPr>
          <p:nvPr/>
        </p:nvPicPr>
        <p:blipFill>
          <a:blip r:embed="rId3"/>
          <a:srcRect t="8699" r="12640"/>
          <a:stretch>
            <a:fillRect/>
          </a:stretch>
        </p:blipFill>
        <p:spPr bwMode="auto">
          <a:xfrm>
            <a:off x="3851275" y="2565400"/>
            <a:ext cx="52927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715" y="609600"/>
            <a:ext cx="8238319" cy="4186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Озабоченность ведущих издательств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5773946"/>
            <a:ext cx="2819400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6868" indent="0">
              <a:buNone/>
            </a:pPr>
            <a:r>
              <a:rPr lang="ru-RU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Источник: Кулешова А.В. Кириллова О.В. «</a:t>
            </a:r>
            <a:r>
              <a:rPr lang="ru-RU" sz="1050" i="1" dirty="0">
                <a:solidFill>
                  <a:srgbClr val="000066"/>
                </a:solidFill>
              </a:rPr>
              <a:t>Недобросовестная публикационная деятельность авторов, журналов и посредников в России и за рубежом: оценка масштаба и способы борьбы</a:t>
            </a:r>
            <a:r>
              <a:rPr lang="ru-RU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»</a:t>
            </a:r>
            <a:r>
              <a:rPr lang="en-US" sz="1050" i="1" dirty="0" smtClean="0">
                <a:solidFill>
                  <a:srgbClr val="000066"/>
                </a:solidFill>
                <a:latin typeface="Arial Bold"/>
                <a:ea typeface="+mj-ea"/>
                <a:cs typeface="Arial Bold"/>
              </a:rPr>
              <a:t> </a:t>
            </a:r>
            <a:endParaRPr lang="en-US" sz="1050" i="1" dirty="0">
              <a:solidFill>
                <a:srgbClr val="000066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839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Введение механизма отслеживания недобросовестных журналов и процесса на переоценки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49745" y="1524000"/>
            <a:ext cx="745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Постоянный мониторинг содержания позволит поддерживать </a:t>
            </a:r>
            <a:r>
              <a:rPr lang="ru-RU" b="1" dirty="0" smtClean="0"/>
              <a:t>высокое качество журнала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7473" y="2702741"/>
            <a:ext cx="8669054" cy="3769848"/>
            <a:chOff x="114299" y="2702741"/>
            <a:chExt cx="8669054" cy="3769848"/>
          </a:xfrm>
        </p:grpSpPr>
        <p:sp>
          <p:nvSpPr>
            <p:cNvPr id="15" name="Rounded Rectangle 14"/>
            <p:cNvSpPr/>
            <p:nvPr/>
          </p:nvSpPr>
          <p:spPr>
            <a:xfrm>
              <a:off x="114299" y="4084595"/>
              <a:ext cx="7318694" cy="4868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14299" y="2703899"/>
              <a:ext cx="8669054" cy="12704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895877" y="2702741"/>
              <a:ext cx="2443794" cy="12704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Выявление журналов по метрикам и критериям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339559" y="2702741"/>
              <a:ext cx="2443794" cy="12704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“Radar”</a:t>
              </a:r>
              <a:r>
                <a:rPr lang="ru-RU" sz="1600" dirty="0" smtClean="0">
                  <a:solidFill>
                    <a:schemeClr val="tx1"/>
                  </a:solidFill>
                </a:rPr>
                <a:t> прогнозирующий выбросы и ухудшение показателей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454075" y="2702741"/>
              <a:ext cx="2443794" cy="12704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Прямое информирование пользователей об ухудшении показателей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64659" y="4085131"/>
              <a:ext cx="7318694" cy="48686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Переоценка</a:t>
              </a:r>
              <a:r>
                <a:rPr lang="en-US" dirty="0" smtClean="0">
                  <a:solidFill>
                    <a:schemeClr val="tx1"/>
                  </a:solidFill>
                </a:rPr>
                <a:t> Content Selection &amp; Advisory Board (CSAB)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Flowchart: Merge 7"/>
            <p:cNvSpPr/>
            <p:nvPr/>
          </p:nvSpPr>
          <p:spPr>
            <a:xfrm>
              <a:off x="114299" y="4693381"/>
              <a:ext cx="8669054" cy="849664"/>
            </a:xfrm>
            <a:prstGeom prst="flowChartMerg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Мониторинг содержания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2" descr="C:\Users\steigingas\AppData\Local\Microsoft\Windows\Temporary Internet Files\Content.Outlook\7TMQTV6R\SCOPUS-lar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704" y="5773830"/>
              <a:ext cx="2272244" cy="698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22530" y="4143899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 smtClean="0"/>
                <a:t>Review</a:t>
              </a:r>
              <a:endParaRPr lang="en-US" dirty="0"/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59" y="3046038"/>
              <a:ext cx="636615" cy="68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09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Прозрачный</a:t>
            </a:r>
            <a:r>
              <a:rPr lang="en-US" dirty="0" smtClean="0"/>
              <a:t>, </a:t>
            </a:r>
            <a:r>
              <a:rPr lang="ru-RU" dirty="0" smtClean="0"/>
              <a:t>ежегодный процесс переоценки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6251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Learn more on this topic via the Scopus blog: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blog.scopus.com/posts/scopus-launches-annual-journal-re-evaluation-process-to-maintain-content-quality</a:t>
            </a:r>
            <a:r>
              <a:rPr lang="en-US" sz="1000" dirty="0" smtClean="0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14188" r="2000" b="17519"/>
          <a:stretch/>
        </p:blipFill>
        <p:spPr>
          <a:xfrm>
            <a:off x="-1" y="1641452"/>
            <a:ext cx="9144001" cy="3934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62" y="5797373"/>
            <a:ext cx="8292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+mj-ea"/>
                <a:cs typeface="Arial Bold"/>
              </a:rPr>
              <a:t>Это строгий процесс для  поддержки высоких стандартов содержания в </a:t>
            </a:r>
            <a:r>
              <a:rPr lang="en-US" sz="2000" b="1" dirty="0" smtClean="0">
                <a:solidFill>
                  <a:schemeClr val="bg1"/>
                </a:solidFill>
                <a:ea typeface="+mj-ea"/>
                <a:cs typeface="Arial Bold"/>
              </a:rPr>
              <a:t>Scopus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38319" cy="418645"/>
          </a:xfrm>
        </p:spPr>
        <p:txBody>
          <a:bodyPr/>
          <a:lstStyle/>
          <a:p>
            <a:r>
              <a:rPr lang="ru-RU" dirty="0" smtClean="0"/>
              <a:t>Методология</a:t>
            </a:r>
            <a:r>
              <a:rPr lang="en-US" dirty="0" smtClean="0"/>
              <a:t>:</a:t>
            </a:r>
            <a:r>
              <a:rPr lang="ru-RU" dirty="0" smtClean="0"/>
              <a:t> метрики и показатели переоценки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97421"/>
              </p:ext>
            </p:extLst>
          </p:nvPr>
        </p:nvGraphicFramePr>
        <p:xfrm>
          <a:off x="251520" y="1340768"/>
          <a:ext cx="8640960" cy="48965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59271"/>
                <a:gridCol w="1624240"/>
                <a:gridCol w="5457449"/>
              </a:tblGrid>
              <a:tr h="4717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ru-RU" sz="1600" spc="25" dirty="0" smtClean="0">
                          <a:effectLst/>
                          <a:latin typeface="+mn-lt"/>
                        </a:rPr>
                        <a:t>Метрики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ru-RU" sz="1600" spc="25" dirty="0" smtClean="0">
                          <a:effectLst/>
                          <a:latin typeface="+mn-lt"/>
                        </a:rPr>
                        <a:t>Показатели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ru-RU" sz="1600" spc="25" dirty="0" smtClean="0">
                          <a:effectLst/>
                          <a:latin typeface="+mn-lt"/>
                        </a:rPr>
                        <a:t>Пояснение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3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Self-citations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en-US" sz="1400" spc="25" dirty="0" smtClean="0">
                          <a:effectLst/>
                        </a:rPr>
                        <a:t>200</a:t>
                      </a:r>
                      <a:r>
                        <a:rPr lang="en-US" sz="1400" spc="25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Журнал цитирует себя в 2 раза чаще (или более) чем другие журналы в среднем в данной области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3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Citations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en-US" sz="1400" spc="25" dirty="0" smtClean="0">
                          <a:effectLst/>
                        </a:rPr>
                        <a:t>50</a:t>
                      </a:r>
                      <a:r>
                        <a:rPr lang="en-US" sz="1400" spc="25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Журнал получает половину (или меньше) цитирований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  <a:r>
                        <a:rPr lang="ru-RU" sz="1400" dirty="0" smtClean="0">
                          <a:effectLst/>
                        </a:rPr>
                        <a:t> кот. получают подобные журналы</a:t>
                      </a:r>
                      <a:r>
                        <a:rPr lang="ru-RU" sz="1400" baseline="0" dirty="0" smtClean="0">
                          <a:effectLst/>
                        </a:rPr>
                        <a:t> в среднем в этой области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853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Impact Per Publication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en-US" sz="1400" spc="25" dirty="0" smtClean="0">
                          <a:effectLst/>
                        </a:rPr>
                        <a:t>50</a:t>
                      </a:r>
                      <a:r>
                        <a:rPr lang="en-US" sz="1400" spc="25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Показатель </a:t>
                      </a:r>
                      <a:r>
                        <a:rPr lang="en-US" sz="1400" dirty="0" smtClean="0">
                          <a:effectLst/>
                        </a:rPr>
                        <a:t>IPP </a:t>
                      </a:r>
                      <a:r>
                        <a:rPr lang="ru-RU" sz="1400" dirty="0" smtClean="0">
                          <a:effectLst/>
                        </a:rPr>
                        <a:t>журнала в половину меньше (или еще меньше) чем в среднем</a:t>
                      </a:r>
                      <a:r>
                        <a:rPr lang="ru-RU" sz="1400" baseline="0" dirty="0" smtClean="0">
                          <a:effectLst/>
                        </a:rPr>
                        <a:t> журналы в данной области</a:t>
                      </a:r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3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Article Output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en-US" sz="1400" spc="25" dirty="0" smtClean="0">
                          <a:effectLst/>
                        </a:rPr>
                        <a:t>50</a:t>
                      </a:r>
                      <a:r>
                        <a:rPr lang="en-US" sz="1400" spc="25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Журнал публикует половину</a:t>
                      </a:r>
                      <a:r>
                        <a:rPr lang="ru-RU" sz="1400" baseline="0" dirty="0" smtClean="0">
                          <a:effectLst/>
                        </a:rPr>
                        <a:t> (или менее) статей по теме по сравнению с журналами в той же области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13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Abstract Usage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en-US" sz="1400" spc="25" dirty="0" smtClean="0">
                          <a:effectLst/>
                        </a:rPr>
                        <a:t>50</a:t>
                      </a:r>
                      <a:r>
                        <a:rPr lang="en-US" sz="1400" spc="25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Использование</a:t>
                      </a:r>
                      <a:r>
                        <a:rPr lang="ru-RU" sz="1400" baseline="0" dirty="0" smtClean="0">
                          <a:effectLst/>
                        </a:rPr>
                        <a:t> журнальных аннотаций в 2 или более раз реже по сравнению с журналами в той же области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3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Full Text Links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650"/>
                        </a:spcAft>
                      </a:pPr>
                      <a:r>
                        <a:rPr lang="en-US" sz="1400" spc="25" dirty="0" smtClean="0">
                          <a:effectLst/>
                        </a:rPr>
                        <a:t>50</a:t>
                      </a:r>
                      <a:r>
                        <a:rPr lang="en-US" sz="1400" spc="25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Полный текст используется в 2 или более раз реже по</a:t>
                      </a:r>
                      <a:r>
                        <a:rPr lang="ru-RU" sz="1400" baseline="0" dirty="0" smtClean="0">
                          <a:effectLst/>
                        </a:rPr>
                        <a:t> сравнению с журналами в той же области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7" y="1615440"/>
            <a:ext cx="7594373" cy="42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3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ответов редакторов на информацию о попадании на переоценку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55599" y="1493520"/>
            <a:ext cx="2529840" cy="1412240"/>
          </a:xfrm>
          <a:prstGeom prst="wedgeRoundRectCallout">
            <a:avLst>
              <a:gd name="adj1" fmla="val -59789"/>
              <a:gd name="adj2" fmla="val 9754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</a:t>
            </a:r>
            <a:r>
              <a:rPr lang="en-US" dirty="0"/>
              <a:t>have carefully gone through each and every point given in your letter and will improve </a:t>
            </a:r>
            <a:r>
              <a:rPr lang="en-US" dirty="0" smtClean="0"/>
              <a:t>our journal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312160" y="1493520"/>
            <a:ext cx="3246119" cy="1036320"/>
          </a:xfrm>
          <a:prstGeom prst="wedgeRoundRectCallout">
            <a:avLst>
              <a:gd name="adj1" fmla="val 41932"/>
              <a:gd name="adj2" fmla="val 81857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We </a:t>
            </a:r>
            <a:r>
              <a:rPr lang="en-US" dirty="0"/>
              <a:t>do not agree with your arguments as we are a peer reviewed (…) </a:t>
            </a:r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760720" y="3302000"/>
            <a:ext cx="3246119" cy="822960"/>
          </a:xfrm>
          <a:prstGeom prst="wedgeRoundRectCallout">
            <a:avLst>
              <a:gd name="adj1" fmla="val 41932"/>
              <a:gd name="adj2" fmla="val 8185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Can you please explain the </a:t>
            </a:r>
            <a:r>
              <a:rPr lang="en-US" dirty="0" smtClean="0"/>
              <a:t>process</a:t>
            </a:r>
            <a:r>
              <a:rPr lang="en-US" dirty="0"/>
              <a:t>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620519" y="3312160"/>
            <a:ext cx="3246119" cy="822960"/>
          </a:xfrm>
          <a:prstGeom prst="wedgeRoundRectCallout">
            <a:avLst>
              <a:gd name="adj1" fmla="val -21918"/>
              <a:gd name="adj2" fmla="val 132474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We are </a:t>
            </a:r>
            <a:r>
              <a:rPr lang="en-US" dirty="0"/>
              <a:t>surprised and </a:t>
            </a:r>
            <a:r>
              <a:rPr lang="en-US" dirty="0" smtClean="0"/>
              <a:t>do not </a:t>
            </a:r>
            <a:r>
              <a:rPr lang="en-US" dirty="0"/>
              <a:t>see the problem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939280" y="1223111"/>
            <a:ext cx="2067559" cy="976529"/>
          </a:xfrm>
          <a:prstGeom prst="wedgeRoundRectCallout">
            <a:avLst>
              <a:gd name="adj1" fmla="val -1311"/>
              <a:gd name="adj2" fmla="val 97463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Thank you for letting us know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49859" y="4917440"/>
            <a:ext cx="2542541" cy="1016000"/>
          </a:xfrm>
          <a:prstGeom prst="wedgeRoundRectCallout">
            <a:avLst>
              <a:gd name="adj1" fmla="val -21918"/>
              <a:gd name="adj2" fmla="val 132474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What is the timeframe in which we can respond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693161" y="4886960"/>
            <a:ext cx="4892039" cy="1117600"/>
          </a:xfrm>
          <a:prstGeom prst="wedgeRoundRectCallout">
            <a:avLst>
              <a:gd name="adj1" fmla="val 56379"/>
              <a:gd name="adj2" fmla="val 106110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I’m overwhelmed and am willing to step down and have someone else take over as the Editor-in-Chief for this journal</a:t>
            </a:r>
          </a:p>
        </p:txBody>
      </p:sp>
    </p:spTree>
    <p:extLst>
      <p:ext uri="{BB962C8B-B14F-4D97-AF65-F5344CB8AC3E}">
        <p14:creationId xmlns:p14="http://schemas.microsoft.com/office/powerpoint/2010/main" val="41202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24608"/>
            <a:ext cx="8238319" cy="418645"/>
          </a:xfrm>
        </p:spPr>
        <p:txBody>
          <a:bodyPr/>
          <a:lstStyle/>
          <a:p>
            <a:r>
              <a:rPr lang="ru-RU" dirty="0" smtClean="0"/>
              <a:t>Данные по переоценке 2016 года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9552" y="5445224"/>
            <a:ext cx="7848872" cy="10385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1560" y="564132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декабре</a:t>
            </a:r>
            <a:r>
              <a:rPr lang="en-US" dirty="0" smtClean="0"/>
              <a:t> 2016</a:t>
            </a:r>
            <a:r>
              <a:rPr lang="ru-RU" dirty="0" smtClean="0"/>
              <a:t>, все редакции журналов, попавших на переоценку были проинформированы о результатах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22076" y="6642556"/>
            <a:ext cx="8568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For more information: </a:t>
            </a:r>
            <a:r>
              <a:rPr lang="en-US" sz="800" u="sng" dirty="0">
                <a:hlinkClick r:id="rId3"/>
              </a:rPr>
              <a:t>http://www.elsevier.com/solutions/scopus/content/content-policy-and-selection#title_re-evaluation</a:t>
            </a:r>
            <a:r>
              <a:rPr lang="en-US" sz="800" dirty="0"/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22226" y="1989671"/>
            <a:ext cx="3168352" cy="309296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70846" y="2887675"/>
            <a:ext cx="2240012" cy="215685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1308" y="3607754"/>
            <a:ext cx="1525774" cy="147487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7122" y="4133793"/>
            <a:ext cx="1008112" cy="94884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-108520" y="1379302"/>
            <a:ext cx="9239250" cy="28568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2683" y="321298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&gt;22,000 </a:t>
            </a:r>
            <a:r>
              <a:rPr lang="ru-RU" dirty="0" smtClean="0">
                <a:solidFill>
                  <a:schemeClr val="tx2"/>
                </a:solidFill>
              </a:rPr>
              <a:t>журналов</a:t>
            </a:r>
            <a:r>
              <a:rPr lang="en-US" dirty="0" smtClean="0">
                <a:solidFill>
                  <a:schemeClr val="tx2"/>
                </a:solidFill>
              </a:rPr>
              <a:t> Scopus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054950">
            <a:off x="2271433" y="2577879"/>
            <a:ext cx="628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Строгие правила отбора и проверки качества в </a:t>
            </a:r>
            <a:r>
              <a:rPr lang="en-US" dirty="0" smtClean="0">
                <a:solidFill>
                  <a:schemeClr val="tx2"/>
                </a:solidFill>
              </a:rPr>
              <a:t>Scopus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0893" y="3114834"/>
            <a:ext cx="2005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300 </a:t>
            </a:r>
            <a:r>
              <a:rPr lang="ru-RU" dirty="0" smtClean="0">
                <a:solidFill>
                  <a:schemeClr val="tx2"/>
                </a:solidFill>
              </a:rPr>
              <a:t>журналов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ru-RU" dirty="0" smtClean="0">
                <a:solidFill>
                  <a:schemeClr val="tx2"/>
                </a:solidFill>
              </a:rPr>
              <a:t>попали на «</a:t>
            </a:r>
            <a:r>
              <a:rPr lang="en-GB" dirty="0" smtClean="0">
                <a:solidFill>
                  <a:schemeClr val="tx2"/>
                </a:solidFill>
              </a:rPr>
              <a:t>Radar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 отслеживались в течение </a:t>
            </a:r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 лет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5735" y="3791195"/>
            <a:ext cx="1467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130 </a:t>
            </a:r>
            <a:r>
              <a:rPr lang="ru-RU" sz="1600" dirty="0" smtClean="0">
                <a:solidFill>
                  <a:schemeClr val="tx2"/>
                </a:solidFill>
              </a:rPr>
              <a:t>попали на переоценку к </a:t>
            </a:r>
            <a:r>
              <a:rPr lang="en-US" sz="1600" dirty="0" smtClean="0">
                <a:solidFill>
                  <a:schemeClr val="tx2"/>
                </a:solidFill>
              </a:rPr>
              <a:t>CSAB 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143199" y="4215798"/>
            <a:ext cx="10801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tx2"/>
                </a:solidFill>
              </a:rPr>
              <a:t> </a:t>
            </a:r>
            <a:endParaRPr lang="ru-RU" sz="1050" b="1" dirty="0" smtClean="0">
              <a:solidFill>
                <a:schemeClr val="tx2"/>
              </a:solidFill>
            </a:endParaRPr>
          </a:p>
          <a:p>
            <a:r>
              <a:rPr lang="ru-RU" sz="1050" b="1" dirty="0" smtClean="0">
                <a:solidFill>
                  <a:schemeClr val="tx2"/>
                </a:solidFill>
              </a:rPr>
              <a:t>около 100 прекращены</a:t>
            </a:r>
            <a:endParaRPr lang="en-US" sz="10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1" y="838200"/>
            <a:ext cx="8305800" cy="381000"/>
          </a:xfrm>
        </p:spPr>
        <p:txBody>
          <a:bodyPr/>
          <a:lstStyle/>
          <a:p>
            <a:r>
              <a:rPr lang="ru-RU" dirty="0" smtClean="0"/>
              <a:t>Список </a:t>
            </a:r>
            <a:r>
              <a:rPr lang="ru-RU" dirty="0"/>
              <a:t>журналов, индексация которых прекращена в </a:t>
            </a:r>
            <a:r>
              <a:rPr lang="en-GB" dirty="0"/>
              <a:t>Scopus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0242" name="Picture 2" descr="C:\Users\yakshonakg\Desktop\17-03-2017 08-04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" y="2743200"/>
            <a:ext cx="7086600" cy="1504604"/>
          </a:xfrm>
        </p:spPr>
        <p:txBody>
          <a:bodyPr/>
          <a:lstStyle/>
          <a:p>
            <a:r>
              <a:rPr lang="ru-RU" sz="3200" dirty="0" smtClean="0"/>
              <a:t>Полезные ссылки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9445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нарушения этики и прекращения индексации коснулась всех зарубежных индексов</a:t>
            </a:r>
            <a:r>
              <a:rPr lang="en-GB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Список прекращенных в </a:t>
            </a:r>
            <a:r>
              <a:rPr lang="en-GB" sz="2000" i="1" dirty="0" smtClean="0"/>
              <a:t>Scopus</a:t>
            </a:r>
            <a:r>
              <a:rPr lang="ru-RU" sz="2000" i="1" dirty="0" smtClean="0"/>
              <a:t> журналов (</a:t>
            </a:r>
            <a:r>
              <a:rPr lang="en-US" sz="2000" i="1" dirty="0"/>
              <a:t>http://www.elsevierscience.ru/products/scopus</a:t>
            </a:r>
            <a:r>
              <a:rPr lang="en-US" sz="2000" i="1" dirty="0" smtClean="0"/>
              <a:t>/</a:t>
            </a:r>
            <a:r>
              <a:rPr lang="ru-RU" sz="2000" i="1" dirty="0" smtClean="0"/>
              <a:t>)</a:t>
            </a:r>
            <a:endParaRPr lang="en-US" i="1" dirty="0"/>
          </a:p>
        </p:txBody>
      </p:sp>
      <p:pic>
        <p:nvPicPr>
          <p:cNvPr id="9218" name="Picture 2" descr="C:\Users\yakshonakg\Desktop\17-03-2017 08-01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09" y="1461600"/>
            <a:ext cx="6858000" cy="53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762000" y="4648200"/>
            <a:ext cx="2667000" cy="1295400"/>
          </a:xfrm>
          <a:prstGeom prst="wedgeRoundRectCallout">
            <a:avLst>
              <a:gd name="adj1" fmla="val 80358"/>
              <a:gd name="adj2" fmla="val 9480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Список журналов, индексация которых прекращен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en-GB" dirty="0" smtClean="0">
                <a:solidFill>
                  <a:srgbClr val="FF0000"/>
                </a:solidFill>
              </a:rPr>
              <a:t>Scopus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87" y="5503722"/>
            <a:ext cx="2313691" cy="61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 descr="pile of papers folde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31" y="1467079"/>
            <a:ext cx="906472" cy="1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174" y="404664"/>
            <a:ext cx="8842864" cy="562074"/>
          </a:xfrm>
        </p:spPr>
        <p:txBody>
          <a:bodyPr>
            <a:noAutofit/>
          </a:bodyPr>
          <a:lstStyle/>
          <a:p>
            <a:r>
              <a:rPr lang="ru-RU" dirty="0" smtClean="0"/>
              <a:t>Совет </a:t>
            </a:r>
            <a:r>
              <a:rPr lang="ru-RU" dirty="0"/>
              <a:t>по отбору </a:t>
            </a:r>
            <a:r>
              <a:rPr lang="ru-RU" dirty="0" smtClean="0"/>
              <a:t>содержания (</a:t>
            </a:r>
            <a:r>
              <a:rPr lang="en-GB" dirty="0"/>
              <a:t>CSAB</a:t>
            </a:r>
            <a:r>
              <a:rPr lang="ru-RU" dirty="0" smtClean="0"/>
              <a:t>) играет ключевую роль в определении качественного контента</a:t>
            </a:r>
            <a:endParaRPr lang="en-US" dirty="0"/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0" y="1417768"/>
            <a:ext cx="1515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Arial Rounded MT Bold" pitchFamily="34" charset="0"/>
              </a:rPr>
              <a:t>Издатель</a:t>
            </a:r>
            <a:endParaRPr lang="en-GB" sz="1500" b="1" dirty="0" smtClean="0">
              <a:latin typeface="Arial Rounded MT Bold" pitchFamily="34" charset="0"/>
            </a:endParaRPr>
          </a:p>
          <a:p>
            <a:r>
              <a:rPr lang="en-GB" sz="1500" b="1" dirty="0" smtClean="0">
                <a:latin typeface="Arial Rounded MT Bold" pitchFamily="34" charset="0"/>
              </a:rPr>
              <a:t> </a:t>
            </a:r>
            <a:r>
              <a:rPr lang="ru-RU" sz="1500" b="1" dirty="0" smtClean="0">
                <a:latin typeface="Arial Rounded MT Bold" pitchFamily="34" charset="0"/>
              </a:rPr>
              <a:t>или редактор</a:t>
            </a:r>
            <a:endParaRPr lang="en-US" sz="1500" b="1" dirty="0">
              <a:latin typeface="Arial Rounded MT Bold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2680970"/>
            <a:ext cx="0" cy="4572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47072" y="2528570"/>
            <a:ext cx="1629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Rounded MT Bold" pitchFamily="34" charset="0"/>
              </a:rPr>
              <a:t>Подает заявку</a:t>
            </a:r>
            <a:endParaRPr lang="en-US" sz="1400" b="1" dirty="0">
              <a:latin typeface="Arial Rounded MT Bold" pitchFamily="34" charset="0"/>
            </a:endParaRPr>
          </a:p>
        </p:txBody>
      </p:sp>
      <p:pic>
        <p:nvPicPr>
          <p:cNvPr id="11" name="Picture 2" descr="C:\Users\dyase\AppData\Local\Microsoft\Windows\Temporary Internet Files\Content.Outlook\K3Z5LGES\Scopus word Clear zon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7" b="67888"/>
          <a:stretch/>
        </p:blipFill>
        <p:spPr bwMode="auto">
          <a:xfrm>
            <a:off x="7615884" y="3167231"/>
            <a:ext cx="1451916" cy="5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397664" y="3138170"/>
            <a:ext cx="1564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Arial Rounded MT Bold" pitchFamily="34" charset="0"/>
              </a:rPr>
              <a:t>Проверка</a:t>
            </a:r>
            <a:r>
              <a:rPr lang="en-GB" sz="1400" b="1" dirty="0" smtClean="0">
                <a:latin typeface="Arial Rounded MT Bold" pitchFamily="34" charset="0"/>
              </a:rPr>
              <a:t> </a:t>
            </a:r>
          </a:p>
          <a:p>
            <a:pPr algn="ctr"/>
            <a:r>
              <a:rPr lang="ru-RU" sz="1400" b="1" dirty="0">
                <a:latin typeface="Arial Rounded MT Bold" pitchFamily="34" charset="0"/>
              </a:rPr>
              <a:t>м</a:t>
            </a:r>
            <a:r>
              <a:rPr lang="ru-RU" sz="1400" b="1" dirty="0" smtClean="0">
                <a:latin typeface="Arial Rounded MT Bold" pitchFamily="34" charset="0"/>
              </a:rPr>
              <a:t>ин. критериев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5000" y="3442970"/>
            <a:ext cx="533400" cy="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05000" y="2680970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214370"/>
            <a:ext cx="43582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2223770"/>
            <a:ext cx="381000" cy="43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2585980" y="3138170"/>
            <a:ext cx="1487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>
                <a:latin typeface="Arial Rounded MT Bold" pitchFamily="34" charset="0"/>
              </a:rPr>
              <a:t>“</a:t>
            </a:r>
            <a:r>
              <a:rPr lang="ru-RU" sz="1400" b="1" dirty="0" smtClean="0">
                <a:latin typeface="Arial Rounded MT Bold" pitchFamily="34" charset="0"/>
              </a:rPr>
              <a:t>Дополнение</a:t>
            </a:r>
            <a:r>
              <a:rPr lang="en-GB" sz="1400" b="1" dirty="0" smtClean="0">
                <a:latin typeface="Arial Rounded MT Bold" pitchFamily="34" charset="0"/>
              </a:rPr>
              <a:t>” </a:t>
            </a:r>
          </a:p>
          <a:p>
            <a:pPr algn="ctr"/>
            <a:r>
              <a:rPr lang="ru-RU" sz="1400" b="1" dirty="0" smtClean="0">
                <a:latin typeface="Arial Rounded MT Bold" pitchFamily="34" charset="0"/>
              </a:rPr>
              <a:t>данных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57600" y="3457500"/>
            <a:ext cx="496113" cy="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3731370" y="2355730"/>
            <a:ext cx="1898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Arial Rounded MT Bold" pitchFamily="34" charset="0"/>
              </a:rPr>
              <a:t>Оценивают журнал</a:t>
            </a:r>
            <a:endParaRPr lang="en-US" sz="1400" b="1" dirty="0">
              <a:latin typeface="Arial Rounded MT Bold" pitchFamily="34" charset="0"/>
            </a:endParaRP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4492696" y="4248904"/>
            <a:ext cx="843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Arial Rounded MT Bold" pitchFamily="34" charset="0"/>
              </a:rPr>
              <a:t>CSAB</a:t>
            </a:r>
            <a:endParaRPr lang="en-US" dirty="0">
              <a:latin typeface="Arial Rounded MT Bold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37633" y="3431625"/>
            <a:ext cx="468086" cy="11345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0380" y="2892107"/>
            <a:ext cx="43582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6553200" y="1995170"/>
            <a:ext cx="0" cy="45720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286000" y="1995170"/>
            <a:ext cx="4267200" cy="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1537970"/>
            <a:ext cx="381000" cy="43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 flipV="1">
            <a:off x="6934200" y="1995170"/>
            <a:ext cx="0" cy="14478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4694368"/>
            <a:ext cx="484642" cy="63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>
            <a:off x="5621719" y="4281102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74119" y="4281102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3"/>
          <p:cNvSpPr txBox="1">
            <a:spLocks noChangeArrowheads="1"/>
          </p:cNvSpPr>
          <p:nvPr/>
        </p:nvSpPr>
        <p:spPr bwMode="auto">
          <a:xfrm>
            <a:off x="5794978" y="4750649"/>
            <a:ext cx="2546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Rounded MT Bold" pitchFamily="34" charset="0"/>
              </a:rPr>
              <a:t>Внешний эксперт</a:t>
            </a:r>
          </a:p>
          <a:p>
            <a:pPr algn="ctr"/>
            <a:r>
              <a:rPr lang="ru-RU" sz="1400" b="1" dirty="0" smtClean="0">
                <a:latin typeface="Arial Rounded MT Bold" pitchFamily="34" charset="0"/>
              </a:rPr>
              <a:t> </a:t>
            </a:r>
            <a:r>
              <a:rPr lang="ru-RU" sz="1400" dirty="0" smtClean="0">
                <a:latin typeface="Arial Rounded MT Bold" pitchFamily="34" charset="0"/>
              </a:rPr>
              <a:t>( для России это </a:t>
            </a:r>
            <a:r>
              <a:rPr lang="en-GB" sz="1400" dirty="0" err="1" smtClean="0">
                <a:latin typeface="Arial Rounded MT Bold" pitchFamily="34" charset="0"/>
              </a:rPr>
              <a:t>RuCSAB</a:t>
            </a:r>
            <a:r>
              <a:rPr lang="en-GB" sz="1400" dirty="0" smtClean="0">
                <a:latin typeface="Arial Rounded MT Bold" pitchFamily="34" charset="0"/>
              </a:rPr>
              <a:t>)</a:t>
            </a:r>
          </a:p>
        </p:txBody>
      </p:sp>
      <p:pic>
        <p:nvPicPr>
          <p:cNvPr id="47" name="Picture 2" descr="C:\Users\dyase\AppData\Local\Microsoft\Windows\Temporary Internet Files\Content.Outlook\K3Z5LGES\Scopus word Clear zon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7" b="67888"/>
          <a:stretch/>
        </p:blipFill>
        <p:spPr bwMode="auto">
          <a:xfrm>
            <a:off x="1519884" y="3700631"/>
            <a:ext cx="1451916" cy="5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23"/>
          <p:cNvSpPr txBox="1">
            <a:spLocks noChangeArrowheads="1"/>
          </p:cNvSpPr>
          <p:nvPr/>
        </p:nvSpPr>
        <p:spPr bwMode="auto">
          <a:xfrm>
            <a:off x="5464824" y="2355730"/>
            <a:ext cx="2176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Arial Rounded MT Bold" pitchFamily="34" charset="0"/>
              </a:rPr>
              <a:t>и принимают решение</a:t>
            </a:r>
            <a:endParaRPr lang="en-US" sz="1400" b="1" dirty="0">
              <a:latin typeface="Arial Rounded MT Bold" pitchFamily="34" charset="0"/>
            </a:endParaRP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363919" y="2909570"/>
            <a:ext cx="3541737" cy="1371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prstDash val="lgDash"/>
            <a:round/>
            <a:headEnd/>
            <a:tailEnd/>
          </a:ln>
        </p:spPr>
        <p:txBody>
          <a:bodyPr/>
          <a:lstStyle/>
          <a:p>
            <a:pPr marL="88900" indent="-88900" algn="r">
              <a:lnSpc>
                <a:spcPct val="130000"/>
              </a:lnSpc>
              <a:buClr>
                <a:srgbClr val="000000"/>
              </a:buClr>
            </a:pPr>
            <a:endParaRPr lang="en-US" sz="1400">
              <a:latin typeface="Calibri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13" y="2616666"/>
            <a:ext cx="3047187" cy="16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67064" y="1347470"/>
            <a:ext cx="9000736" cy="4114799"/>
          </a:xfrm>
          <a:prstGeom prst="roundRect">
            <a:avLst>
              <a:gd name="adj" fmla="val 335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6257237"/>
            <a:ext cx="22075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" y="6095183"/>
            <a:ext cx="1321383" cy="75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06" y="6380074"/>
            <a:ext cx="16764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15" y="6113840"/>
            <a:ext cx="8667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13" y="5990537"/>
            <a:ext cx="1000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68" y="6254838"/>
            <a:ext cx="17907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9264" y="5541517"/>
            <a:ext cx="906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 smtClean="0">
                <a:solidFill>
                  <a:sysClr val="windowText" lastClr="000000"/>
                </a:solidFill>
              </a:rPr>
              <a:t>Непрерывный процесс </a:t>
            </a:r>
            <a:r>
              <a:rPr lang="ru-RU" sz="1400" kern="0" dirty="0" smtClean="0">
                <a:solidFill>
                  <a:sysClr val="windowText" lastClr="000000"/>
                </a:solidFill>
              </a:rPr>
              <a:t>оценки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ru-RU" sz="1400" kern="0" dirty="0" smtClean="0">
                <a:solidFill>
                  <a:sysClr val="windowText" lastClr="000000"/>
                </a:solidFill>
              </a:rPr>
              <a:t>происходит через </a:t>
            </a:r>
            <a:r>
              <a:rPr lang="ru-RU" sz="1400" kern="0" dirty="0" err="1" smtClean="0">
                <a:solidFill>
                  <a:sysClr val="windowText" lastClr="000000"/>
                </a:solidFill>
              </a:rPr>
              <a:t>оналайн</a:t>
            </a:r>
            <a:r>
              <a:rPr lang="ru-RU" sz="1400" kern="0" dirty="0" smtClean="0">
                <a:solidFill>
                  <a:sysClr val="windowText" lastClr="000000"/>
                </a:solidFill>
              </a:rPr>
              <a:t> платформу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Scopus Title Evaluation Platform (STEP)</a:t>
            </a:r>
          </a:p>
          <a:p>
            <a:r>
              <a:rPr lang="ru-RU" sz="1400" kern="0" dirty="0" smtClean="0">
                <a:solidFill>
                  <a:sysClr val="windowText" lastClr="000000"/>
                </a:solidFill>
              </a:rPr>
              <a:t>Онлайн форма заявки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: 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http://suggestor.step.scopus.com/index.cfm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672079" y="1209620"/>
            <a:ext cx="3665113" cy="54765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Прозрачный процесс отбора новых журналов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yakshonakg\Desktop\16-03-2016 18-31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7818"/>
            <a:ext cx="8139113" cy="59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ru-RU" sz="1400" dirty="0" smtClean="0"/>
              <a:t>Рекомендации по проверке журнала: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www.elsevierscience.ru/news/371/rekomendacii-po-proverke-zhurnalov-pered-podachej-stati-dlya-publikacii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5334000"/>
            <a:ext cx="3276600" cy="838200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8686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! </a:t>
            </a:r>
            <a:r>
              <a:rPr lang="ru-RU" dirty="0" smtClean="0">
                <a:solidFill>
                  <a:srgbClr val="FF0000"/>
                </a:solidFill>
              </a:rPr>
              <a:t>Проверьте есть ли свежие статьи интересующего журнала в самом </a:t>
            </a:r>
            <a:r>
              <a:rPr lang="en-GB" dirty="0" smtClean="0">
                <a:solidFill>
                  <a:srgbClr val="FF0000"/>
                </a:solidFill>
              </a:rPr>
              <a:t>Scopus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38319" cy="418645"/>
          </a:xfrm>
        </p:spPr>
        <p:txBody>
          <a:bodyPr/>
          <a:lstStyle/>
          <a:p>
            <a:r>
              <a:rPr lang="ru-RU" dirty="0" smtClean="0"/>
              <a:t>Где найти информацию об индексируемых и прекращенных изданиях в </a:t>
            </a:r>
            <a:r>
              <a:rPr lang="en-GB" dirty="0" smtClean="0"/>
              <a:t>Scopus?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2080" y="6586974"/>
            <a:ext cx="690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http://www.elsevier.com/online-tools/scopus/content-overview#content-policy-and-selection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43176"/>
              </p:ext>
            </p:extLst>
          </p:nvPr>
        </p:nvGraphicFramePr>
        <p:xfrm>
          <a:off x="179512" y="2276872"/>
          <a:ext cx="88392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456"/>
                <a:gridCol w="67147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Site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URL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Российский</a:t>
                      </a:r>
                      <a:r>
                        <a:rPr lang="ru-RU" sz="1400" baseline="0" dirty="0" smtClean="0"/>
                        <a:t> сайт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2"/>
                        </a:rPr>
                        <a:t>http://www.elsevierscience.ru/products/scopus/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Scopus Info Site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3"/>
                        </a:rPr>
                        <a:t>https://www.elsevier.com/solutions/scopus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Scopus Blog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4"/>
                        </a:rPr>
                        <a:t>http://blog.scopus.com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Scopus newsletter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5"/>
                        </a:rPr>
                        <a:t>https://communications.elsevier.com/webApp/els_doubleOptInWA?do=0&amp;srv=els_scopus&amp;sid=71&amp;uif=0&amp;uvis=3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Twitter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6"/>
                        </a:rPr>
                        <a:t>www.twitter.com/scopus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Facebook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7"/>
                        </a:rPr>
                        <a:t>www.facebook.com/elsevierscopus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LinkedIn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8"/>
                        </a:rPr>
                        <a:t>https://www.linkedin.com/company/scopus-an-eye-on-global-research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YouTube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https://www.youtube.com/c/ScopusDotCom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934200" cy="685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hlinkClick r:id="rId2"/>
              </a:rPr>
              <a:t>www.elsevier.ru</a:t>
            </a:r>
            <a:r>
              <a:rPr lang="ru-RU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ru-RU" smtClean="0">
                <a:latin typeface="Arial" pitchFamily="34" charset="0"/>
                <a:cs typeface="Arial" pitchFamily="34" charset="0"/>
                <a:hlinkClick r:id="rId2"/>
              </a:rPr>
              <a:t>или </a:t>
            </a:r>
            <a:r>
              <a:rPr lang="en-GB" smtClean="0">
                <a:latin typeface="Arial" pitchFamily="34" charset="0"/>
                <a:cs typeface="Arial" pitchFamily="34" charset="0"/>
                <a:hlinkClick r:id="rId2"/>
              </a:rPr>
              <a:t>www.elsevierscience.ru</a:t>
            </a:r>
            <a:r>
              <a:rPr lang="en-GB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1026" name="Picture 2" descr="C:\Users\yakshonakg\Desktop\07-10-2015 13-41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12" y="228600"/>
            <a:ext cx="7620000" cy="685800"/>
          </a:xfrm>
        </p:spPr>
        <p:txBody>
          <a:bodyPr/>
          <a:lstStyle/>
          <a:p>
            <a:r>
              <a:rPr lang="en-US" dirty="0"/>
              <a:t>http://academy.rasep.ru/recommendations</a:t>
            </a:r>
          </a:p>
        </p:txBody>
      </p:sp>
      <p:pic>
        <p:nvPicPr>
          <p:cNvPr id="3074" name="Picture 2" descr="C:\Users\yakshonakg\Desktop\03-10-2016 16-02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5" y="1141162"/>
            <a:ext cx="8510588" cy="57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1" y="3276600"/>
            <a:ext cx="5181600" cy="3048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Мониторинг качества журналов в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Scopus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92100" y="1412776"/>
            <a:ext cx="6185702" cy="52575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300" dirty="0" smtClean="0"/>
              <a:t>Scopus </a:t>
            </a:r>
            <a:r>
              <a:rPr lang="ru-RU" sz="2300" dirty="0" smtClean="0"/>
              <a:t> использует</a:t>
            </a:r>
            <a:r>
              <a:rPr lang="en-US" sz="2300" dirty="0" smtClean="0"/>
              <a:t> </a:t>
            </a:r>
            <a:r>
              <a:rPr lang="ru-RU" sz="2300" b="1" dirty="0" smtClean="0"/>
              <a:t>прозрачный процесс отбора содержания, </a:t>
            </a:r>
            <a:r>
              <a:rPr lang="en-US" sz="2300" dirty="0" smtClean="0"/>
              <a:t> </a:t>
            </a:r>
            <a:r>
              <a:rPr lang="ru-RU" sz="2300" dirty="0" smtClean="0"/>
              <a:t>поддерживаемый независимым</a:t>
            </a:r>
            <a:r>
              <a:rPr lang="en-US" sz="2300" dirty="0" smtClean="0"/>
              <a:t> </a:t>
            </a:r>
            <a:r>
              <a:rPr lang="en-US" sz="2300" dirty="0"/>
              <a:t>Content Selection &amp; Advisory </a:t>
            </a:r>
            <a:r>
              <a:rPr lang="en-US" sz="2300" dirty="0" smtClean="0"/>
              <a:t>Board (CSAB)</a:t>
            </a:r>
            <a:endParaRPr lang="en-US" sz="2300" dirty="0"/>
          </a:p>
          <a:p>
            <a:endParaRPr lang="en-US" sz="2300" dirty="0" smtClean="0"/>
          </a:p>
          <a:p>
            <a:pPr marL="86868" indent="0">
              <a:buNone/>
            </a:pPr>
            <a:endParaRPr lang="en-US" sz="2300" dirty="0"/>
          </a:p>
          <a:p>
            <a:r>
              <a:rPr lang="ru-RU" sz="2300" dirty="0" smtClean="0"/>
              <a:t>В </a:t>
            </a:r>
            <a:r>
              <a:rPr lang="en-US" sz="2300" dirty="0" smtClean="0"/>
              <a:t>Scopus </a:t>
            </a:r>
            <a:r>
              <a:rPr lang="ru-RU" sz="2300" dirty="0" smtClean="0"/>
              <a:t>используются </a:t>
            </a:r>
            <a:r>
              <a:rPr lang="ru-RU" sz="2300" b="1" dirty="0" smtClean="0"/>
              <a:t>механизмы постоянного мониторинга качества </a:t>
            </a:r>
            <a:r>
              <a:rPr lang="ru-RU" sz="2300" dirty="0" smtClean="0"/>
              <a:t>для поддержки высоких стандартов качества базы данных в целом</a:t>
            </a:r>
            <a:endParaRPr lang="en-US" sz="2300" dirty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626521"/>
            <a:ext cx="8314435" cy="71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>
                <a:latin typeface="Arial Bold" pitchFamily="34" charset="0"/>
                <a:cs typeface="Arial Bold" pitchFamily="34" charset="0"/>
              </a:rPr>
              <a:t>СПАСИБО ЗА ВНИМАНИЕ!</a:t>
            </a:r>
            <a:endParaRPr lang="en-US" dirty="0" smtClean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4800" y="1772816"/>
            <a:ext cx="8513763" cy="1656185"/>
          </a:xfrm>
          <a:prstGeom prst="rect">
            <a:avLst/>
          </a:prstGeom>
        </p:spPr>
        <p:txBody>
          <a:bodyPr/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Галина П.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Якшонок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>
                <a:latin typeface="Arial" pitchFamily="34" charset="0"/>
                <a:cs typeface="Arial" pitchFamily="34" charset="0"/>
                <a:hlinkClick r:id="rId2"/>
              </a:rPr>
              <a:t>g.yakshonak@elsevier.com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86868" indent="0">
              <a:buFont typeface="Arial"/>
              <a:buNone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86868" indent="0">
              <a:buNone/>
            </a:pPr>
            <a:r>
              <a:rPr lang="en-GB" sz="1400" dirty="0" smtClean="0">
                <a:latin typeface="Arial" pitchFamily="34" charset="0"/>
                <a:cs typeface="Arial" pitchFamily="34" charset="0"/>
                <a:hlinkClick r:id="rId3"/>
              </a:rPr>
              <a:t>www.elsevierscience.ru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6" y="3048000"/>
            <a:ext cx="5969008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5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>
          <a:xfrm>
            <a:off x="45268" y="1748692"/>
            <a:ext cx="1360227" cy="865786"/>
          </a:xfrm>
          <a:prstGeom prst="roundRect">
            <a:avLst>
              <a:gd name="adj" fmla="val 1929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libri"/>
              </a:rPr>
              <a:t>Рецензируемый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1524001" y="1760496"/>
            <a:ext cx="1524000" cy="876630"/>
          </a:xfrm>
          <a:prstGeom prst="roundRect">
            <a:avLst>
              <a:gd name="adj" fmla="val 1929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chemeClr val="bg1"/>
                </a:solidFill>
              </a:rPr>
              <a:t>Заглавие, инфо об авторах, аннотация, ключевые слова на англ.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3280182" y="1759458"/>
            <a:ext cx="1295400" cy="877668"/>
          </a:xfrm>
          <a:prstGeom prst="roundRect">
            <a:avLst>
              <a:gd name="adj" fmla="val 1929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chemeClr val="bg1"/>
                </a:solidFill>
              </a:rPr>
              <a:t>Регулярность издания</a:t>
            </a:r>
            <a:endParaRPr lang="en-US" sz="1100" kern="0" dirty="0">
              <a:solidFill>
                <a:schemeClr val="bg1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4679608" y="1748692"/>
            <a:ext cx="1353443" cy="877668"/>
          </a:xfrm>
          <a:prstGeom prst="roundRect">
            <a:avLst>
              <a:gd name="adj" fmla="val 1929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err="1">
                <a:solidFill>
                  <a:schemeClr val="bg1"/>
                </a:solidFill>
              </a:rPr>
              <a:t>Пристатейная</a:t>
            </a:r>
            <a:r>
              <a:rPr lang="ru-RU" sz="1100" b="1" kern="0" dirty="0">
                <a:solidFill>
                  <a:schemeClr val="bg1"/>
                </a:solidFill>
              </a:rPr>
              <a:t> литература в романском </a:t>
            </a:r>
            <a:r>
              <a:rPr lang="ru-RU" sz="1100" b="1" kern="0" dirty="0" err="1">
                <a:solidFill>
                  <a:schemeClr val="bg1"/>
                </a:solidFill>
              </a:rPr>
              <a:t>алф</a:t>
            </a:r>
            <a:r>
              <a:rPr lang="ru-RU" sz="1100" b="1" kern="0" dirty="0">
                <a:solidFill>
                  <a:schemeClr val="bg1"/>
                </a:solidFill>
              </a:rPr>
              <a:t>.</a:t>
            </a:r>
            <a:endParaRPr lang="en-US" sz="1100" kern="0" dirty="0">
              <a:solidFill>
                <a:schemeClr val="bg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6248400" y="1748692"/>
            <a:ext cx="1315064" cy="877668"/>
          </a:xfrm>
          <a:prstGeom prst="roundRect">
            <a:avLst>
              <a:gd name="adj" fmla="val 1929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chemeClr val="bg1"/>
                </a:solidFill>
              </a:rPr>
              <a:t>Декларация издательской этики</a:t>
            </a:r>
            <a:endParaRPr lang="en-US" sz="1100" kern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533400"/>
            <a:ext cx="8238319" cy="418645"/>
          </a:xfrm>
        </p:spPr>
        <p:txBody>
          <a:bodyPr/>
          <a:lstStyle/>
          <a:p>
            <a:r>
              <a:rPr lang="ru-RU" dirty="0" smtClean="0"/>
              <a:t>Критерии оценки журнала</a:t>
            </a:r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1" y="3261848"/>
            <a:ext cx="1828798" cy="3048000"/>
          </a:xfrm>
          <a:prstGeom prst="roundRect">
            <a:avLst>
              <a:gd name="adj" fmla="val 5176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1825213" y="3261848"/>
            <a:ext cx="1828798" cy="3048000"/>
          </a:xfrm>
          <a:prstGeom prst="roundRect">
            <a:avLst>
              <a:gd name="adj" fmla="val 5176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3641467" y="3261848"/>
            <a:ext cx="1828798" cy="3048000"/>
          </a:xfrm>
          <a:prstGeom prst="roundRect">
            <a:avLst>
              <a:gd name="adj" fmla="val 5176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470265" y="3261848"/>
            <a:ext cx="1828798" cy="3048000"/>
          </a:xfrm>
          <a:prstGeom prst="roundRect">
            <a:avLst>
              <a:gd name="adj" fmla="val 5176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7299063" y="3261848"/>
            <a:ext cx="1828798" cy="3048000"/>
          </a:xfrm>
          <a:prstGeom prst="roundRect">
            <a:avLst>
              <a:gd name="adj" fmla="val 5176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-3585" y="3261848"/>
            <a:ext cx="1828798" cy="533400"/>
          </a:xfrm>
          <a:prstGeom prst="roundRect">
            <a:avLst>
              <a:gd name="adj" fmla="val 19294"/>
            </a:avLst>
          </a:prstGeom>
          <a:solidFill>
            <a:schemeClr val="tx1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1812669" y="3261848"/>
            <a:ext cx="1828798" cy="533400"/>
          </a:xfrm>
          <a:prstGeom prst="roundRect">
            <a:avLst>
              <a:gd name="adj" fmla="val 19294"/>
            </a:avLst>
          </a:prstGeom>
          <a:solidFill>
            <a:schemeClr val="tx1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3661183" y="3261848"/>
            <a:ext cx="1828798" cy="533400"/>
          </a:xfrm>
          <a:prstGeom prst="roundRect">
            <a:avLst>
              <a:gd name="adj" fmla="val 19294"/>
            </a:avLst>
          </a:prstGeom>
          <a:solidFill>
            <a:schemeClr val="tx1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5470265" y="3261848"/>
            <a:ext cx="1828798" cy="533400"/>
          </a:xfrm>
          <a:prstGeom prst="roundRect">
            <a:avLst>
              <a:gd name="adj" fmla="val 19294"/>
            </a:avLst>
          </a:prstGeom>
          <a:solidFill>
            <a:schemeClr val="tx1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299063" y="3261848"/>
            <a:ext cx="1828798" cy="533400"/>
          </a:xfrm>
          <a:prstGeom prst="roundRect">
            <a:avLst>
              <a:gd name="adj" fmla="val 19294"/>
            </a:avLst>
          </a:prstGeom>
          <a:solidFill>
            <a:schemeClr val="tx1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" y="3261848"/>
            <a:ext cx="18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</a:rPr>
              <a:t>Редакционная политика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820734" y="3261848"/>
            <a:ext cx="18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</a:rPr>
              <a:t>Качество содержания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649532" y="3261848"/>
            <a:ext cx="18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</a:rPr>
              <a:t>Положение журнала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493566" y="3261848"/>
            <a:ext cx="181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solidFill>
                  <a:sysClr val="windowText" lastClr="000000"/>
                </a:solidFill>
              </a:rPr>
              <a:t>Регулярность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318778" y="3261848"/>
            <a:ext cx="18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solidFill>
                  <a:sysClr val="windowText" lastClr="000000"/>
                </a:solidFill>
              </a:rPr>
              <a:t>Онлайн доступность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49942" y="1163917"/>
            <a:ext cx="869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kern="0" dirty="0" smtClean="0">
                <a:solidFill>
                  <a:sysClr val="windowText" lastClr="000000"/>
                </a:solidFill>
              </a:rPr>
              <a:t>Все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журналы должны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ru-RU" sz="1600" b="1" kern="0" dirty="0" smtClean="0">
                <a:solidFill>
                  <a:sysClr val="windowText" lastClr="000000"/>
                </a:solidFill>
              </a:rPr>
              <a:t>соответствовать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всем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минимальным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критериям для прохождения</a:t>
            </a:r>
            <a:r>
              <a:rPr lang="ru-RU" sz="1600" b="1" kern="0" dirty="0" smtClean="0">
                <a:solidFill>
                  <a:sysClr val="windowText" lastClr="000000"/>
                </a:solidFill>
              </a:rPr>
              <a:t> дальнейшей оценки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81001" y="2615517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Проходящие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эти критерии журналы далее оцениваются 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CSAB </a:t>
            </a:r>
            <a:r>
              <a:rPr lang="ru-RU" sz="1600" b="1" kern="0" dirty="0" smtClean="0">
                <a:solidFill>
                  <a:sysClr val="windowText" lastClr="000000"/>
                </a:solidFill>
              </a:rPr>
              <a:t>по комбинации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14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количественных и качественных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критериев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-76200" y="3816858"/>
            <a:ext cx="20215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5000"/>
              </a:spcBef>
              <a:spcAft>
                <a:spcPct val="0"/>
              </a:spcAft>
              <a:buClr>
                <a:srgbClr val="036635"/>
              </a:buClr>
              <a:buSzPct val="140000"/>
            </a:pPr>
            <a:r>
              <a:rPr lang="en-US" sz="1200" dirty="0" smtClean="0">
                <a:cs typeface="Times New Roman" pitchFamily="18" charset="0"/>
              </a:rPr>
              <a:t>• </a:t>
            </a:r>
            <a:r>
              <a:rPr lang="ru-RU" sz="1200" dirty="0" smtClean="0">
                <a:cs typeface="Times New Roman" pitchFamily="18" charset="0"/>
              </a:rPr>
              <a:t>Убедительная редакторская концепция</a:t>
            </a:r>
            <a:r>
              <a:rPr lang="en-US" sz="1200" dirty="0" smtClean="0">
                <a:cs typeface="Times New Roman" pitchFamily="18" charset="0"/>
              </a:rPr>
              <a:t>/</a:t>
            </a:r>
            <a:r>
              <a:rPr lang="ru-RU" sz="1200" dirty="0" smtClean="0">
                <a:cs typeface="Times New Roman" pitchFamily="18" charset="0"/>
              </a:rPr>
              <a:t>политика (цели)</a:t>
            </a:r>
            <a:r>
              <a:rPr lang="en-GB" sz="1200" dirty="0" smtClean="0">
                <a:cs typeface="Times New Roman" pitchFamily="18" charset="0"/>
              </a:rPr>
              <a:t>/</a:t>
            </a:r>
            <a:r>
              <a:rPr lang="ru-RU" sz="1200" dirty="0" smtClean="0">
                <a:cs typeface="Times New Roman" pitchFamily="18" charset="0"/>
              </a:rPr>
              <a:t>правила публикации журнала</a:t>
            </a:r>
            <a:endParaRPr lang="en-US" sz="1200" dirty="0">
              <a:cs typeface="Times New Roman" pitchFamily="18" charset="0"/>
            </a:endParaRPr>
          </a:p>
          <a:p>
            <a:pPr lvl="0" fontAlgn="base">
              <a:spcBef>
                <a:spcPct val="25000"/>
              </a:spcBef>
              <a:spcAft>
                <a:spcPct val="0"/>
              </a:spcAft>
              <a:buClr>
                <a:srgbClr val="036635"/>
              </a:buClr>
              <a:buSzPct val="140000"/>
            </a:pPr>
            <a:r>
              <a:rPr lang="en-US" sz="1200" dirty="0" smtClean="0">
                <a:cs typeface="Times New Roman" pitchFamily="18" charset="0"/>
              </a:rPr>
              <a:t>• </a:t>
            </a:r>
            <a:r>
              <a:rPr lang="ru-RU" sz="1200" dirty="0" smtClean="0">
                <a:cs typeface="Times New Roman" pitchFamily="18" charset="0"/>
              </a:rPr>
              <a:t>Тип рецензирования</a:t>
            </a:r>
            <a:endParaRPr lang="en-GB" sz="1200" dirty="0" smtClean="0">
              <a:cs typeface="Times New Roman" pitchFamily="18" charset="0"/>
            </a:endParaRPr>
          </a:p>
          <a:p>
            <a:pPr lvl="0">
              <a:spcBef>
                <a:spcPct val="25000"/>
              </a:spcBef>
              <a:buClr>
                <a:srgbClr val="036635"/>
              </a:buClr>
              <a:buSzPct val="140000"/>
            </a:pPr>
            <a:r>
              <a:rPr lang="en-US" sz="1200" dirty="0">
                <a:cs typeface="Times New Roman" pitchFamily="18" charset="0"/>
              </a:rPr>
              <a:t>• </a:t>
            </a:r>
            <a:r>
              <a:rPr lang="en-GB" sz="1200" dirty="0" smtClean="0">
                <a:cs typeface="Times New Roman" pitchFamily="18" charset="0"/>
              </a:rPr>
              <a:t>ISSN</a:t>
            </a:r>
            <a:endParaRPr lang="en-US" sz="1200" dirty="0">
              <a:cs typeface="Times New Roman" pitchFamily="18" charset="0"/>
            </a:endParaRPr>
          </a:p>
          <a:p>
            <a:pPr lvl="0" fontAlgn="base">
              <a:spcBef>
                <a:spcPct val="25000"/>
              </a:spcBef>
              <a:spcAft>
                <a:spcPct val="0"/>
              </a:spcAft>
              <a:buClr>
                <a:srgbClr val="036635"/>
              </a:buClr>
              <a:buSzPct val="140000"/>
            </a:pPr>
            <a:r>
              <a:rPr lang="en-US" sz="1200" dirty="0" smtClean="0">
                <a:cs typeface="Times New Roman" pitchFamily="18" charset="0"/>
              </a:rPr>
              <a:t>• </a:t>
            </a:r>
            <a:r>
              <a:rPr lang="ru-RU" sz="1200" dirty="0">
                <a:cs typeface="Times New Roman" pitchFamily="18" charset="0"/>
              </a:rPr>
              <a:t>Г</a:t>
            </a:r>
            <a:r>
              <a:rPr lang="ru-RU" sz="1200" dirty="0" smtClean="0">
                <a:cs typeface="Times New Roman" pitchFamily="18" charset="0"/>
              </a:rPr>
              <a:t>еографическое разнообразие редколлегии</a:t>
            </a:r>
            <a:endParaRPr lang="en-US" sz="1200" dirty="0">
              <a:cs typeface="Times New Roman" pitchFamily="18" charset="0"/>
            </a:endParaRPr>
          </a:p>
          <a:p>
            <a:pPr lvl="0">
              <a:spcBef>
                <a:spcPct val="25000"/>
              </a:spcBef>
              <a:buClr>
                <a:srgbClr val="036635"/>
              </a:buClr>
              <a:buSzPct val="140000"/>
            </a:pPr>
            <a:r>
              <a:rPr lang="en-US" sz="1200" dirty="0" smtClean="0">
                <a:cs typeface="Times New Roman" pitchFamily="18" charset="0"/>
              </a:rPr>
              <a:t>• </a:t>
            </a:r>
            <a:r>
              <a:rPr lang="ru-RU" sz="1200" dirty="0">
                <a:cs typeface="Times New Roman" pitchFamily="18" charset="0"/>
              </a:rPr>
              <a:t>Географическое разнообразие </a:t>
            </a:r>
            <a:r>
              <a:rPr lang="ru-RU" sz="1200" dirty="0" smtClean="0">
                <a:cs typeface="Times New Roman" pitchFamily="18" charset="0"/>
              </a:rPr>
              <a:t>авторов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788464" y="3816858"/>
            <a:ext cx="1945336" cy="233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Clr>
                <a:srgbClr val="036635"/>
              </a:buClr>
              <a:buSzPct val="140000"/>
            </a:pPr>
            <a:r>
              <a:rPr lang="en-US" sz="1400" dirty="0" smtClean="0">
                <a:cs typeface="Times New Roman" pitchFamily="18" charset="0"/>
              </a:rPr>
              <a:t>• </a:t>
            </a:r>
            <a:r>
              <a:rPr lang="ru-RU" sz="1350" dirty="0">
                <a:cs typeface="Times New Roman" pitchFamily="18" charset="0"/>
              </a:rPr>
              <a:t>Научный вклад в направление</a:t>
            </a:r>
            <a:endParaRPr lang="en-US" sz="1350" dirty="0">
              <a:cs typeface="Times New Roman" pitchFamily="18" charset="0"/>
            </a:endParaRPr>
          </a:p>
          <a:p>
            <a:pPr>
              <a:spcBef>
                <a:spcPct val="25000"/>
              </a:spcBef>
              <a:buClr>
                <a:srgbClr val="036635"/>
              </a:buClr>
              <a:buSzPct val="140000"/>
            </a:pPr>
            <a:r>
              <a:rPr lang="en-US" sz="1350" dirty="0">
                <a:cs typeface="Times New Roman" pitchFamily="18" charset="0"/>
              </a:rPr>
              <a:t>• </a:t>
            </a:r>
            <a:r>
              <a:rPr lang="ru-RU" sz="1350" dirty="0">
                <a:cs typeface="Times New Roman" pitchFamily="18" charset="0"/>
              </a:rPr>
              <a:t>Понятные и полные аннотации</a:t>
            </a:r>
            <a:r>
              <a:rPr lang="en-US" sz="1350" dirty="0">
                <a:cs typeface="Times New Roman" pitchFamily="18" charset="0"/>
              </a:rPr>
              <a:t> </a:t>
            </a:r>
          </a:p>
          <a:p>
            <a:pPr>
              <a:spcBef>
                <a:spcPct val="25000"/>
              </a:spcBef>
              <a:buClr>
                <a:srgbClr val="036635"/>
              </a:buClr>
              <a:buSzPct val="140000"/>
            </a:pPr>
            <a:r>
              <a:rPr lang="en-US" sz="1350" dirty="0">
                <a:cs typeface="Times New Roman" pitchFamily="18" charset="0"/>
              </a:rPr>
              <a:t>• </a:t>
            </a:r>
            <a:r>
              <a:rPr lang="ru-RU" sz="1350" dirty="0">
                <a:cs typeface="Times New Roman" pitchFamily="18" charset="0"/>
              </a:rPr>
              <a:t>Качество и соответствие заявленной политике/целям издания</a:t>
            </a:r>
            <a:endParaRPr lang="en-US" sz="1350" dirty="0">
              <a:cs typeface="Times New Roman" pitchFamily="18" charset="0"/>
            </a:endParaRPr>
          </a:p>
          <a:p>
            <a:pPr>
              <a:spcBef>
                <a:spcPct val="25000"/>
              </a:spcBef>
              <a:buClr>
                <a:srgbClr val="036635"/>
              </a:buClr>
              <a:buSzPct val="140000"/>
            </a:pPr>
            <a:r>
              <a:rPr lang="en-US" sz="1350" dirty="0">
                <a:cs typeface="Times New Roman" pitchFamily="18" charset="0"/>
              </a:rPr>
              <a:t>• </a:t>
            </a:r>
            <a:r>
              <a:rPr lang="ru-RU" sz="1350" dirty="0" smtClean="0">
                <a:cs typeface="Times New Roman" pitchFamily="18" charset="0"/>
              </a:rPr>
              <a:t>Читаемость статей</a:t>
            </a:r>
            <a:r>
              <a:rPr lang="en-US" sz="1350" dirty="0" smtClean="0">
                <a:cs typeface="Times New Roman" pitchFamily="18" charset="0"/>
              </a:rPr>
              <a:t> </a:t>
            </a:r>
            <a:endParaRPr lang="en-US" sz="1350" dirty="0">
              <a:cs typeface="Times New Roman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617264" y="3816858"/>
            <a:ext cx="1945336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5000"/>
              </a:spcBef>
              <a:spcAft>
                <a:spcPct val="0"/>
              </a:spcAft>
              <a:buClr>
                <a:srgbClr val="036635"/>
              </a:buClr>
              <a:buSzPct val="140000"/>
            </a:pPr>
            <a:r>
              <a:rPr lang="en-US" sz="1400" dirty="0" smtClean="0">
                <a:cs typeface="Times New Roman" pitchFamily="18" charset="0"/>
              </a:rPr>
              <a:t>• </a:t>
            </a:r>
            <a:r>
              <a:rPr lang="ru-RU" sz="1400" dirty="0" smtClean="0">
                <a:cs typeface="Times New Roman" pitchFamily="18" charset="0"/>
              </a:rPr>
              <a:t>Цитируемость статей журнала в </a:t>
            </a:r>
            <a:r>
              <a:rPr lang="en-GB" sz="1400" dirty="0" smtClean="0">
                <a:cs typeface="Times New Roman" pitchFamily="18" charset="0"/>
              </a:rPr>
              <a:t>Scopus</a:t>
            </a:r>
            <a:endParaRPr lang="en-US" sz="1400" dirty="0">
              <a:cs typeface="Times New Roman" pitchFamily="18" charset="0"/>
            </a:endParaRPr>
          </a:p>
          <a:p>
            <a:pPr lvl="0" fontAlgn="base">
              <a:spcBef>
                <a:spcPct val="25000"/>
              </a:spcBef>
              <a:spcAft>
                <a:spcPct val="0"/>
              </a:spcAft>
              <a:buClr>
                <a:srgbClr val="036635"/>
              </a:buClr>
              <a:buSzPct val="140000"/>
            </a:pPr>
            <a:r>
              <a:rPr lang="en-US" sz="1400" dirty="0" smtClean="0">
                <a:cs typeface="Times New Roman" pitchFamily="18" charset="0"/>
              </a:rPr>
              <a:t>• </a:t>
            </a:r>
            <a:r>
              <a:rPr lang="ru-RU" sz="1400" dirty="0" smtClean="0">
                <a:cs typeface="Times New Roman" pitchFamily="18" charset="0"/>
              </a:rPr>
              <a:t>Положение редколлегии (цитируемость, публикационная активность)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446064" y="3816858"/>
            <a:ext cx="1945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5000"/>
              </a:spcBef>
              <a:spcAft>
                <a:spcPct val="0"/>
              </a:spcAft>
              <a:buClr>
                <a:srgbClr val="036635"/>
              </a:buClr>
              <a:buSzPct val="140000"/>
            </a:pPr>
            <a:r>
              <a:rPr lang="en-US" sz="1400" dirty="0" smtClean="0">
                <a:cs typeface="Times New Roman" pitchFamily="18" charset="0"/>
              </a:rPr>
              <a:t>• </a:t>
            </a:r>
            <a:r>
              <a:rPr lang="ru-RU" sz="1400" dirty="0" smtClean="0">
                <a:cs typeface="Times New Roman" pitchFamily="18" charset="0"/>
              </a:rPr>
              <a:t>Издание в соответствии с графиком, без задержек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315200" y="3816858"/>
            <a:ext cx="19453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5000"/>
              </a:spcBef>
              <a:spcAft>
                <a:spcPct val="0"/>
              </a:spcAft>
              <a:buClr>
                <a:srgbClr val="036635"/>
              </a:buClr>
              <a:buSzPct val="140000"/>
            </a:pPr>
            <a:r>
              <a:rPr lang="en-US" sz="1400" dirty="0" smtClean="0">
                <a:cs typeface="Times New Roman" pitchFamily="18" charset="0"/>
              </a:rPr>
              <a:t>• </a:t>
            </a:r>
            <a:r>
              <a:rPr lang="ru-RU" sz="1400" dirty="0" smtClean="0">
                <a:cs typeface="Times New Roman" pitchFamily="18" charset="0"/>
              </a:rPr>
              <a:t>Содержание доступно онлайн</a:t>
            </a:r>
            <a:endParaRPr lang="en-US" sz="1400" dirty="0">
              <a:cs typeface="Times New Roman" pitchFamily="18" charset="0"/>
            </a:endParaRPr>
          </a:p>
          <a:p>
            <a:pPr lvl="0" fontAlgn="base">
              <a:spcBef>
                <a:spcPct val="25000"/>
              </a:spcBef>
              <a:spcAft>
                <a:spcPct val="0"/>
              </a:spcAft>
              <a:buClr>
                <a:srgbClr val="036635"/>
              </a:buClr>
              <a:buSzPct val="140000"/>
            </a:pPr>
            <a:r>
              <a:rPr lang="en-US" sz="1400" dirty="0" smtClean="0">
                <a:cs typeface="Times New Roman" pitchFamily="18" charset="0"/>
              </a:rPr>
              <a:t>• </a:t>
            </a:r>
            <a:r>
              <a:rPr lang="ru-RU" sz="1400" dirty="0" smtClean="0">
                <a:cs typeface="Times New Roman" pitchFamily="18" charset="0"/>
              </a:rPr>
              <a:t>Англоязычная домашняя страница журнала</a:t>
            </a:r>
            <a:endParaRPr lang="en-US" sz="1400" dirty="0">
              <a:cs typeface="Times New Roman" pitchFamily="18" charset="0"/>
            </a:endParaRPr>
          </a:p>
          <a:p>
            <a:pPr lvl="0" fontAlgn="base">
              <a:spcBef>
                <a:spcPct val="25000"/>
              </a:spcBef>
              <a:spcAft>
                <a:spcPct val="0"/>
              </a:spcAft>
              <a:buClr>
                <a:srgbClr val="036635"/>
              </a:buClr>
              <a:buSzPct val="140000"/>
            </a:pPr>
            <a:r>
              <a:rPr lang="en-US" sz="1400" dirty="0" smtClean="0">
                <a:cs typeface="Times New Roman" pitchFamily="18" charset="0"/>
              </a:rPr>
              <a:t>• </a:t>
            </a:r>
            <a:r>
              <a:rPr lang="ru-RU" sz="1400" dirty="0" smtClean="0">
                <a:cs typeface="Times New Roman" pitchFamily="18" charset="0"/>
              </a:rPr>
              <a:t>Качество домашней страницы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" y="6334673"/>
            <a:ext cx="9127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</a:rPr>
              <a:t>Детальная информация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http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://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www.elsevier.com/online-tools/scopus/content-overview 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lang="ru-RU" sz="1400" kern="0" dirty="0" smtClean="0">
                <a:solidFill>
                  <a:sysClr val="windowText" lastClr="000000"/>
                </a:solidFill>
              </a:rPr>
              <a:t>Вопросы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titlesuggestion@scopus.com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26511" y="1748692"/>
            <a:ext cx="1315064" cy="877668"/>
          </a:xfrm>
          <a:prstGeom prst="roundRect">
            <a:avLst>
              <a:gd name="adj" fmla="val 1929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chemeClr val="bg1"/>
                </a:solidFill>
              </a:rPr>
              <a:t>Мин. 2 года издания и </a:t>
            </a:r>
            <a:r>
              <a:rPr lang="ru-RU" sz="1100" kern="0" dirty="0" err="1" smtClean="0">
                <a:solidFill>
                  <a:schemeClr val="bg1"/>
                </a:solidFill>
              </a:rPr>
              <a:t>вэб</a:t>
            </a:r>
            <a:r>
              <a:rPr lang="ru-RU" sz="1100" kern="0" dirty="0" smtClean="0">
                <a:solidFill>
                  <a:schemeClr val="bg1"/>
                </a:solidFill>
              </a:rPr>
              <a:t>-сайт на англ.</a:t>
            </a:r>
            <a:endParaRPr lang="en-US" sz="11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43050"/>
            <a:ext cx="8956866" cy="51101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журналы в </a:t>
            </a:r>
            <a:r>
              <a:rPr lang="en-GB" dirty="0" smtClean="0"/>
              <a:t>Scopus (2011-2015)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4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81" y="440538"/>
            <a:ext cx="5867400" cy="685800"/>
          </a:xfrm>
        </p:spPr>
        <p:txBody>
          <a:bodyPr/>
          <a:lstStyle/>
          <a:p>
            <a:r>
              <a:rPr lang="ru-RU" dirty="0" smtClean="0"/>
              <a:t>Российские журналы в</a:t>
            </a:r>
            <a:r>
              <a:rPr lang="en-US" dirty="0" smtClean="0"/>
              <a:t> Scopus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2015-2017</a:t>
            </a:r>
            <a:endParaRPr lang="en-US" dirty="0"/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72400" y="6508750"/>
            <a:ext cx="1371600" cy="328613"/>
          </a:xfrm>
          <a:prstGeom prst="rect">
            <a:avLst/>
          </a:prstGeom>
        </p:spPr>
        <p:txBody>
          <a:bodyPr/>
          <a:lstStyle/>
          <a:p>
            <a:r>
              <a:rPr lang="en-US" sz="1100" dirty="0">
                <a:solidFill>
                  <a:srgbClr val="808080"/>
                </a:solidFill>
              </a:rPr>
              <a:t>	</a:t>
            </a:r>
            <a:fld id="{ECF62D0B-3A08-42D7-8EB0-2B90A3067FB4}" type="slidenum">
              <a:rPr lang="en-US" sz="1100">
                <a:solidFill>
                  <a:srgbClr val="808080"/>
                </a:solidFill>
              </a:rPr>
              <a:pPr/>
              <a:t>9</a:t>
            </a:fld>
            <a:endParaRPr lang="en-US" sz="1100" dirty="0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5" y="1392518"/>
            <a:ext cx="2787039" cy="209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081" y="1514552"/>
            <a:ext cx="4961438" cy="763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081" y="2243600"/>
            <a:ext cx="4961438" cy="1175078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37425" y="3631669"/>
          <a:ext cx="4118534" cy="310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749122" y="3652433"/>
          <a:ext cx="4234455" cy="3086060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548206"/>
                <a:gridCol w="666662"/>
                <a:gridCol w="784307"/>
                <a:gridCol w="686269"/>
                <a:gridCol w="823523"/>
                <a:gridCol w="725488"/>
              </a:tblGrid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USA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effectLst/>
                        </a:rPr>
                        <a:t>6148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IND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412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GBR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4760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ITA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411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NED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2111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BRA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335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DEU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1613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POL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294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CHN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593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CAN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281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FRA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521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AUS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270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ESP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475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KOR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212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smtClean="0">
                          <a:effectLst/>
                        </a:rPr>
                        <a:t>8-9</a:t>
                      </a:r>
                      <a:endParaRPr lang="en-US" sz="14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CHE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solidFill>
                            <a:srgbClr val="FF6600"/>
                          </a:solidFill>
                          <a:effectLst/>
                        </a:rPr>
                        <a:t>434*</a:t>
                      </a:r>
                      <a:endParaRPr lang="en-US" sz="1800" b="1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EGY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182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smtClean="0">
                          <a:solidFill>
                            <a:srgbClr val="FF6600"/>
                          </a:solidFill>
                          <a:effectLst/>
                        </a:rPr>
                        <a:t>RUS</a:t>
                      </a:r>
                      <a:endParaRPr lang="en-US" sz="1800" b="1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TUR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172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JPN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427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CZE</a:t>
                      </a:r>
                      <a:endParaRPr lang="en-US" sz="1800" b="0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162</a:t>
                      </a:r>
                      <a:endParaRPr lang="en-US" sz="18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885052" y="535476"/>
            <a:ext cx="3111777" cy="762991"/>
            <a:chOff x="5871800" y="503599"/>
            <a:chExt cx="3111777" cy="762991"/>
          </a:xfrm>
        </p:grpSpPr>
        <p:sp>
          <p:nvSpPr>
            <p:cNvPr id="17" name="Rectangle 16"/>
            <p:cNvSpPr/>
            <p:nvPr/>
          </p:nvSpPr>
          <p:spPr>
            <a:xfrm>
              <a:off x="5871800" y="503599"/>
              <a:ext cx="3111777" cy="762991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txBody>
            <a:bodyPr wrap="square" lIns="36000" tIns="108000" rIns="36000" bIns="0" anchor="ctr">
              <a:noAutofit/>
            </a:bodyPr>
            <a:lstStyle/>
            <a:p>
              <a:pPr>
                <a:lnSpc>
                  <a:spcPct val="70000"/>
                </a:lnSpc>
              </a:pPr>
              <a:r>
                <a:rPr lang="en-US" sz="3200">
                  <a:solidFill>
                    <a:srgbClr val="53565A"/>
                  </a:solidFill>
                  <a:latin typeface="Calibri" panose="020F0502020204030204" pitchFamily="34" charset="0"/>
                </a:rPr>
                <a:t>  334</a:t>
              </a:r>
              <a:r>
                <a:rPr lang="en-US" sz="3200" b="1">
                  <a:solidFill>
                    <a:srgbClr val="FF8200"/>
                  </a:solidFill>
                  <a:latin typeface="Calibri" panose="020F0502020204030204" pitchFamily="34" charset="0"/>
                </a:rPr>
                <a:t>      434 </a:t>
              </a:r>
              <a:r>
                <a:rPr lang="en-US" smtClean="0">
                  <a:solidFill>
                    <a:srgbClr val="FF8200"/>
                  </a:solidFill>
                  <a:latin typeface="Calibri" panose="020F0502020204030204" pitchFamily="34" charset="0"/>
                </a:rPr>
                <a:t>(+30%)</a:t>
              </a:r>
              <a:endParaRPr lang="en-US" sz="4400">
                <a:solidFill>
                  <a:srgbClr val="53565A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70000"/>
                </a:lnSpc>
              </a:pPr>
              <a:r>
                <a:rPr lang="en-US" sz="1600">
                  <a:solidFill>
                    <a:srgbClr val="53565A"/>
                  </a:solidFill>
                  <a:latin typeface="Calibri" panose="020F0502020204030204" pitchFamily="34" charset="0"/>
                </a:rPr>
                <a:t>     in Dec 2014</a:t>
              </a:r>
              <a:r>
                <a:rPr lang="en-US" sz="2400">
                  <a:solidFill>
                    <a:srgbClr val="53565A"/>
                  </a:solidFill>
                  <a:latin typeface="Calibri" panose="020F0502020204030204" pitchFamily="34" charset="0"/>
                </a:rPr>
                <a:t>   </a:t>
              </a:r>
              <a:r>
                <a:rPr lang="en-US" sz="1600">
                  <a:solidFill>
                    <a:srgbClr val="53565A"/>
                  </a:solidFill>
                  <a:latin typeface="Calibri" panose="020F0502020204030204" pitchFamily="34" charset="0"/>
                </a:rPr>
                <a:t>in Mar 1, 2017</a:t>
              </a:r>
              <a:endParaRPr lang="en-US" sz="2400">
                <a:solidFill>
                  <a:srgbClr val="53565A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866349" y="751561"/>
              <a:ext cx="320514" cy="0"/>
            </a:xfrm>
            <a:prstGeom prst="straightConnector1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72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 RI Final Theme (moved)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ERI_MasterbrandTemplate_PPT_Nov2014_FullOptions_Final</Template>
  <TotalTime>7982</TotalTime>
  <Words>3046</Words>
  <Application>Microsoft Office PowerPoint</Application>
  <PresentationFormat>On-screen Show (4:3)</PresentationFormat>
  <Paragraphs>535</Paragraphs>
  <Slides>65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Elsevier RI Final Theme (moved)</vt:lpstr>
      <vt:lpstr>PowerPoint Presentation</vt:lpstr>
      <vt:lpstr>Журналы стремятся в индексы цитирования</vt:lpstr>
      <vt:lpstr>Прежде чем предпринимать шаги, надо определиться:</vt:lpstr>
      <vt:lpstr>Результат</vt:lpstr>
      <vt:lpstr>PowerPoint Presentation</vt:lpstr>
      <vt:lpstr>Совет по отбору содержания (CSAB) играет ключевую роль в определении качественного контента</vt:lpstr>
      <vt:lpstr>Критерии оценки журнала</vt:lpstr>
      <vt:lpstr>Новые журналы в Scopus (2011-2015)</vt:lpstr>
      <vt:lpstr>Российские журналы в Scopus 2015-2017</vt:lpstr>
      <vt:lpstr>НЕ ПРИНИМАЮТСЯ ЖУРНАЛЫ</vt:lpstr>
      <vt:lpstr>Оценка цитирования при подготовке журнала к экспертизе</vt:lpstr>
      <vt:lpstr>PowerPoint Presentation</vt:lpstr>
      <vt:lpstr>PowerPoint Presentation</vt:lpstr>
      <vt:lpstr>Профиль автора и анализ научной деятельности</vt:lpstr>
      <vt:lpstr>PowerPoint Presentation</vt:lpstr>
      <vt:lpstr>PowerPoint Presentation</vt:lpstr>
      <vt:lpstr>PowerPoint Presentation</vt:lpstr>
      <vt:lpstr>View secondary documents позволяет проанализировать найденные ссылки и оценить их отношение к вашему журналу (..или одноименному)</vt:lpstr>
      <vt:lpstr>Основные правила представления названия журнала в заявке</vt:lpstr>
      <vt:lpstr>Основные правила представления оглавления журнала на английском языке (продолжение)</vt:lpstr>
      <vt:lpstr>Основные требования к авторским резюме на английском языке – авторские резюме должны быть:</vt:lpstr>
      <vt:lpstr>PowerPoint Presentation</vt:lpstr>
      <vt:lpstr>PowerPoint Presentation</vt:lpstr>
      <vt:lpstr>Представление названия организации – по принадлежности автора </vt:lpstr>
      <vt:lpstr>PowerPoint Presentation</vt:lpstr>
      <vt:lpstr>Списки литературы в романском алфавите – все ссылки</vt:lpstr>
      <vt:lpstr>PowerPoint Presentation</vt:lpstr>
      <vt:lpstr>Сайт журнала на английском языке</vt:lpstr>
      <vt:lpstr>PowerPoint Presentation</vt:lpstr>
      <vt:lpstr>PowerPoint Presentation</vt:lpstr>
      <vt:lpstr>PowerPoint Presentation</vt:lpstr>
      <vt:lpstr>PowerPoint Presentation</vt:lpstr>
      <vt:lpstr>Форма подачи заявки на индексацию журнала в Scopus  http://suggestor.step.scopus.com/suggestTitle/step1.cfm</vt:lpstr>
      <vt:lpstr>PowerPoint Presentation</vt:lpstr>
      <vt:lpstr>Список журналов, индексируемых Scopus  http://www.elsevierscience.ru/products/scopus/ или  http://www.elsevier.com/__data/assets/excel_doc/0005/226742/title_list.xlsx</vt:lpstr>
      <vt:lpstr>Список журналов, индексируемых Scopus http://www.elsevier.com/online-tools/scopus/content-overview</vt:lpstr>
      <vt:lpstr>Ваш журнал становится частью большого процесса</vt:lpstr>
      <vt:lpstr>Процесс сбора и первичной обработки  данных CAR 2.0 – максимально автоматизированный</vt:lpstr>
      <vt:lpstr>PowerPoint Presentation</vt:lpstr>
      <vt:lpstr>Страница журнала в Scopus</vt:lpstr>
      <vt:lpstr>Индексируемый контент</vt:lpstr>
      <vt:lpstr>Рейтинг журнала</vt:lpstr>
      <vt:lpstr>PowerPoint Presentation</vt:lpstr>
      <vt:lpstr>Причины недобросовестной публикационной деятельности</vt:lpstr>
      <vt:lpstr>В результате:</vt:lpstr>
      <vt:lpstr>Порочные тенденции в сфере научных публикаций (НП) и результаты</vt:lpstr>
      <vt:lpstr>Негативные тенденции</vt:lpstr>
      <vt:lpstr>В погоне за ненаучными целями, начинают пренебрегать процессом рецензирования? (пример журнала по энергетике)</vt:lpstr>
      <vt:lpstr>Ответственность при публикации исследований  (Ответственная научная публикация)  Международный стандарт для авторов </vt:lpstr>
      <vt:lpstr>Озабоченность ведущих издательств</vt:lpstr>
      <vt:lpstr>Введение механизма отслеживания недобросовестных журналов и процесса на переоценки</vt:lpstr>
      <vt:lpstr>Прозрачный, ежегодный процесс переоценки</vt:lpstr>
      <vt:lpstr>Методология: метрики и показатели переоценки</vt:lpstr>
      <vt:lpstr>Пример</vt:lpstr>
      <vt:lpstr>Примеры ответов редакторов на информацию о попадании на переоценку</vt:lpstr>
      <vt:lpstr>Данные по переоценке 2016 года  </vt:lpstr>
      <vt:lpstr>Список журналов, индексация которых прекращена в Scopus </vt:lpstr>
      <vt:lpstr>PowerPoint Presentation</vt:lpstr>
      <vt:lpstr>Проблема нарушения этики и прекращения индексации коснулась всех зарубежных индексов. Список прекращенных в Scopus журналов (http://www.elsevierscience.ru/products/scopus/)</vt:lpstr>
      <vt:lpstr>Рекомендации по проверке журнала: http://www.elsevierscience.ru/news/371/rekomendacii-po-proverke-zhurnalov-pered-podachej-stati-dlya-publikacii </vt:lpstr>
      <vt:lpstr>Где найти информацию об индексируемых и прекращенных изданиях в Scopus?</vt:lpstr>
      <vt:lpstr>www.elsevier.ru или www.elsevierscience.ru  </vt:lpstr>
      <vt:lpstr>http://academy.rasep.ru/recommendations</vt:lpstr>
      <vt:lpstr>Мониторинг качества журналов в Scopus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219</cp:revision>
  <dcterms:created xsi:type="dcterms:W3CDTF">2015-07-28T12:09:38Z</dcterms:created>
  <dcterms:modified xsi:type="dcterms:W3CDTF">2017-04-25T21:24:50Z</dcterms:modified>
</cp:coreProperties>
</file>