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333" r:id="rId2"/>
    <p:sldId id="325" r:id="rId3"/>
    <p:sldId id="324" r:id="rId4"/>
    <p:sldId id="326" r:id="rId5"/>
    <p:sldId id="327" r:id="rId6"/>
    <p:sldId id="343" r:id="rId7"/>
    <p:sldId id="328" r:id="rId8"/>
    <p:sldId id="323" r:id="rId9"/>
    <p:sldId id="332" r:id="rId10"/>
    <p:sldId id="344" r:id="rId11"/>
    <p:sldId id="345" r:id="rId12"/>
    <p:sldId id="346" r:id="rId13"/>
    <p:sldId id="318" r:id="rId14"/>
    <p:sldId id="319" r:id="rId15"/>
    <p:sldId id="320" r:id="rId16"/>
    <p:sldId id="321" r:id="rId17"/>
    <p:sldId id="322" r:id="rId18"/>
    <p:sldId id="341" r:id="rId19"/>
    <p:sldId id="342" r:id="rId20"/>
    <p:sldId id="329" r:id="rId21"/>
    <p:sldId id="347" r:id="rId22"/>
    <p:sldId id="330" r:id="rId23"/>
    <p:sldId id="331" r:id="rId24"/>
    <p:sldId id="28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41DF4-DD8D-41BD-AAB0-013DA5FB5D25}" type="datetimeFigureOut">
              <a:rPr lang="ru-RU" smtClean="0"/>
              <a:t>26.04.2017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3055E-FCBE-4431-97BD-83C36084F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66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763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kumimoji="0"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2151174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070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kumimoji="0"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2853646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173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kumimoji="0" lang="ru-RU" altLang="en-US" smtClean="0"/>
          </a:p>
        </p:txBody>
      </p:sp>
    </p:spTree>
    <p:extLst>
      <p:ext uri="{BB962C8B-B14F-4D97-AF65-F5344CB8AC3E}">
        <p14:creationId xmlns:p14="http://schemas.microsoft.com/office/powerpoint/2010/main" val="2144053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/>
          <p:nvPr/>
        </p:nvSpPr>
        <p:spPr>
          <a:xfrm>
            <a:off x="6916738" y="1214438"/>
            <a:ext cx="2228850" cy="4837112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488" y="1333500"/>
            <a:ext cx="2303462" cy="509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613" y="1214438"/>
            <a:ext cx="2209800" cy="483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842125" y="1214438"/>
            <a:ext cx="2303463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3" descr="Elsevier_W_Research_Information_1b_aw.eps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2659063"/>
            <a:ext cx="1717675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0"/>
          <p:cNvSpPr/>
          <p:nvPr/>
        </p:nvSpPr>
        <p:spPr>
          <a:xfrm>
            <a:off x="-19050" y="2660650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2659063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2"/>
          <p:cNvSpPr/>
          <p:nvPr/>
        </p:nvSpPr>
        <p:spPr>
          <a:xfrm>
            <a:off x="0" y="-7938"/>
            <a:ext cx="9144000" cy="39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6437313"/>
            <a:ext cx="15748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863" y="223838"/>
            <a:ext cx="6492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257175" y="4709826"/>
            <a:ext cx="5483225" cy="527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257174" y="2781300"/>
            <a:ext cx="7032625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257175" y="5303344"/>
            <a:ext cx="3508375" cy="440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22826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i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1"/>
          <p:cNvSpPr>
            <a:spLocks noGrp="1"/>
          </p:cNvSpPr>
          <p:nvPr>
            <p:ph type="title"/>
          </p:nvPr>
        </p:nvSpPr>
        <p:spPr>
          <a:xfrm>
            <a:off x="425885" y="497304"/>
            <a:ext cx="7703507" cy="593559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69524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b"/>
          <a:lstStyle>
            <a:lvl1pPr>
              <a:defRPr b="1" cap="all" baseline="0">
                <a:solidFill>
                  <a:srgbClr val="00636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620616"/>
            <a:ext cx="6400800" cy="17526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243888" y="6448425"/>
            <a:ext cx="942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53565A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0742C679-35DF-4897-A830-AEDA0EEFE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69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rgbClr val="53565A">
                    <a:tint val="75000"/>
                  </a:srgbClr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34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46856" y="274638"/>
            <a:ext cx="8229600" cy="562074"/>
          </a:xfrm>
          <a:prstGeom prst="rect">
            <a:avLst/>
          </a:prstGeom>
        </p:spPr>
        <p:txBody>
          <a:bodyPr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76988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53565A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43888" y="6448425"/>
            <a:ext cx="9429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b="0">
                <a:solidFill>
                  <a:srgbClr val="53565A"/>
                </a:solidFill>
                <a:latin typeface="Arial"/>
                <a:cs typeface="+mn-cs"/>
              </a:defRPr>
            </a:lvl1pPr>
          </a:lstStyle>
          <a:p>
            <a:pPr>
              <a:defRPr/>
            </a:pPr>
            <a:fld id="{A499FADC-9D33-44F8-A0D3-509C6F39C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22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7938"/>
            <a:ext cx="9144000" cy="39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prstClr val="white"/>
              </a:solidFill>
            </a:endParaRPr>
          </a:p>
        </p:txBody>
      </p:sp>
      <p:pic>
        <p:nvPicPr>
          <p:cNvPr id="7" name="Picture 6" descr="140324_el_ppt_layout_illus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59875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Elsevier_Tree_Logo_2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360363"/>
            <a:ext cx="688975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3118" y="1656272"/>
            <a:ext cx="3912176" cy="2055139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3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23116" y="3835859"/>
            <a:ext cx="3912177" cy="128415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53565A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822825" y="6096000"/>
            <a:ext cx="3913188" cy="3023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22825" y="6397625"/>
            <a:ext cx="3913188" cy="266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>
                <a:solidFill>
                  <a:srgbClr val="53565A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715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Illust_Appendix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47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Elsevier_Tree_Logo_2C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88" y="360363"/>
            <a:ext cx="688975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5068888" y="3494882"/>
            <a:ext cx="3724275" cy="1718018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solidFill>
                  <a:srgbClr val="53565A"/>
                </a:solidFill>
              </a:defRPr>
            </a:lvl1pPr>
            <a:lvl2pPr>
              <a:buNone/>
              <a:defRPr sz="1600"/>
            </a:lvl2pPr>
            <a:lvl3pPr>
              <a:buNone/>
              <a:defRPr sz="16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5068127" y="2747964"/>
            <a:ext cx="3700462" cy="638704"/>
          </a:xfrm>
          <a:prstGeom prst="rect">
            <a:avLst/>
          </a:prstGeom>
        </p:spPr>
        <p:txBody>
          <a:bodyPr/>
          <a:lstStyle>
            <a:lvl1pPr>
              <a:buNone/>
              <a:defRPr sz="3600"/>
            </a:lvl1pPr>
            <a:lvl2pPr>
              <a:buNone/>
              <a:defRPr sz="3600"/>
            </a:lvl2pPr>
            <a:lvl3pPr>
              <a:buNone/>
              <a:defRPr sz="3600"/>
            </a:lvl3pPr>
            <a:lvl4pPr>
              <a:buNone/>
              <a:defRPr sz="3600"/>
            </a:lvl4pPr>
            <a:lvl5pPr>
              <a:buNone/>
              <a:defRPr sz="36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5428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8600" y="299250"/>
            <a:ext cx="8686800" cy="850106"/>
          </a:xfrm>
        </p:spPr>
        <p:txBody>
          <a:bodyPr lIns="0" tIns="0" rIns="0" bIns="0"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65A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1CEE89-4337-482E-991A-5C4860F6B987}" type="datetime1">
              <a:rPr lang="en-US" sz="1200" b="1">
                <a:latin typeface="Times New Roman" pitchFamily="18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4/26/2017</a:t>
            </a:fld>
            <a:endParaRPr lang="en-US" sz="1200" b="1" dirty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4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65A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548688" y="60325"/>
            <a:ext cx="457200" cy="3286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14B82E-E28A-4EFC-9CD2-3CB7BBA6E0DD}" type="slidenum">
              <a:rPr lang="en-US" sz="1200" b="1">
                <a:latin typeface="Times New Roman" pitchFamily="18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b="1" dirty="0"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693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075" y="-7938"/>
            <a:ext cx="587375" cy="35401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prstClr val="white"/>
                </a:solidFill>
              </a:rPr>
              <a:t>   |   </a:t>
            </a:r>
            <a:fld id="{7A32A5A1-4E3A-4010-B3C6-1B05E7C0FEFF}" type="slidenum">
              <a:rPr lang="en-US" b="1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198" y="5794654"/>
            <a:ext cx="8238320" cy="370435"/>
          </a:xfrm>
        </p:spPr>
        <p:txBody>
          <a:bodyPr/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457198" y="6165090"/>
            <a:ext cx="8238318" cy="357432"/>
          </a:xfrm>
        </p:spPr>
        <p:txBody>
          <a:bodyPr/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0607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075" y="-7938"/>
            <a:ext cx="587375" cy="35401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prstClr val="white"/>
                </a:solidFill>
              </a:rPr>
              <a:t>   |   </a:t>
            </a:r>
            <a:fld id="{A1291EF9-C447-4FB0-B5A8-877FB93AD8C5}" type="slidenum">
              <a:rPr lang="en-US" b="1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198" y="5794654"/>
            <a:ext cx="8238320" cy="370435"/>
          </a:xfrm>
        </p:spPr>
        <p:txBody>
          <a:bodyPr/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457198" y="6165090"/>
            <a:ext cx="8238318" cy="357432"/>
          </a:xfrm>
        </p:spPr>
        <p:txBody>
          <a:bodyPr/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18242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075" y="-7938"/>
            <a:ext cx="587375" cy="35401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prstClr val="white"/>
                </a:solidFill>
              </a:rPr>
              <a:t>   |   </a:t>
            </a:r>
            <a:fld id="{2388064E-3CA8-42E2-82D4-93F3828C84CF}" type="slidenum">
              <a:rPr lang="en-US" b="1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198" y="5794654"/>
            <a:ext cx="8238320" cy="370435"/>
          </a:xfrm>
        </p:spPr>
        <p:txBody>
          <a:bodyPr/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457198" y="6165090"/>
            <a:ext cx="8238318" cy="357432"/>
          </a:xfrm>
        </p:spPr>
        <p:txBody>
          <a:bodyPr/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0594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075" y="-7938"/>
            <a:ext cx="587375" cy="35401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prstClr val="white"/>
                </a:solidFill>
              </a:rPr>
              <a:t>   |   </a:t>
            </a:r>
            <a:fld id="{5D1C556C-9531-430C-9933-D4F1098BA8DE}" type="slidenum">
              <a:rPr lang="en-US" b="1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198" y="5794654"/>
            <a:ext cx="8238320" cy="370435"/>
          </a:xfrm>
        </p:spPr>
        <p:txBody>
          <a:bodyPr/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457198" y="6165090"/>
            <a:ext cx="8238318" cy="357432"/>
          </a:xfrm>
        </p:spPr>
        <p:txBody>
          <a:bodyPr/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838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201707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46856" y="274638"/>
            <a:ext cx="8229600" cy="562074"/>
          </a:xfrm>
          <a:prstGeom prst="rect">
            <a:avLst/>
          </a:prstGeom>
        </p:spPr>
        <p:txBody>
          <a:bodyPr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76988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b="1">
              <a:solidFill>
                <a:srgbClr val="53565A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43888" y="6448425"/>
            <a:ext cx="9429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93A124-F872-41C6-B37F-AAF42EFCDCD7}" type="slidenum">
              <a:rPr lang="en-US" sz="1200" b="1">
                <a:solidFill>
                  <a:srgbClr val="53565A"/>
                </a:solidFill>
                <a:latin typeface="Times New Roman" pitchFamily="18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200" b="1">
              <a:solidFill>
                <a:srgbClr val="53565A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841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075" y="-7938"/>
            <a:ext cx="587375" cy="35401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prstClr val="white"/>
                </a:solidFill>
              </a:rPr>
              <a:t>   |   </a:t>
            </a:r>
            <a:fld id="{C93A6738-C5C8-4329-98A1-1B04D071BA24}" type="slidenum">
              <a:rPr lang="en-US" b="1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198" y="5794654"/>
            <a:ext cx="8238320" cy="370435"/>
          </a:xfrm>
        </p:spPr>
        <p:txBody>
          <a:bodyPr/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457198" y="6165090"/>
            <a:ext cx="8238318" cy="357432"/>
          </a:xfrm>
        </p:spPr>
        <p:txBody>
          <a:bodyPr/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02631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075" y="-7938"/>
            <a:ext cx="587375" cy="35401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prstClr val="white"/>
                </a:solidFill>
              </a:rPr>
              <a:t>   |   </a:t>
            </a:r>
            <a:fld id="{FAF691CF-21A5-405D-952E-EB4327AA80CE}" type="slidenum">
              <a:rPr lang="en-US" b="1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198" y="5794654"/>
            <a:ext cx="8238320" cy="370435"/>
          </a:xfrm>
        </p:spPr>
        <p:txBody>
          <a:bodyPr/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457198" y="6165090"/>
            <a:ext cx="8238318" cy="357432"/>
          </a:xfrm>
        </p:spPr>
        <p:txBody>
          <a:bodyPr/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07911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075" y="-7938"/>
            <a:ext cx="587375" cy="35401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prstClr val="white"/>
                </a:solidFill>
              </a:rPr>
              <a:t>   |   </a:t>
            </a:r>
            <a:fld id="{F7C63D47-8497-44F9-913B-A2973AF4B295}" type="slidenum">
              <a:rPr lang="en-US" b="1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198" y="5794654"/>
            <a:ext cx="8238320" cy="370435"/>
          </a:xfrm>
        </p:spPr>
        <p:txBody>
          <a:bodyPr/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457198" y="6165090"/>
            <a:ext cx="8238318" cy="357432"/>
          </a:xfrm>
        </p:spPr>
        <p:txBody>
          <a:bodyPr/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7939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075" y="-7938"/>
            <a:ext cx="587375" cy="35401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prstClr val="white"/>
                </a:solidFill>
              </a:rPr>
              <a:t>   |   </a:t>
            </a:r>
            <a:fld id="{469EFA9F-B460-40D5-A466-E48747E2A272}" type="slidenum">
              <a:rPr lang="en-US" b="1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198" y="5794654"/>
            <a:ext cx="8238320" cy="370435"/>
          </a:xfrm>
        </p:spPr>
        <p:txBody>
          <a:bodyPr/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457198" y="6165090"/>
            <a:ext cx="8238318" cy="357432"/>
          </a:xfrm>
        </p:spPr>
        <p:txBody>
          <a:bodyPr/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52136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075" y="-7938"/>
            <a:ext cx="587375" cy="35401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prstClr val="white"/>
                </a:solidFill>
              </a:rPr>
              <a:t>   |   </a:t>
            </a:r>
            <a:fld id="{26F3ED9B-7B53-4CB8-B3E5-6CB71EC29BBC}" type="slidenum">
              <a:rPr lang="en-US" b="1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198" y="5794654"/>
            <a:ext cx="8238320" cy="370435"/>
          </a:xfrm>
        </p:spPr>
        <p:txBody>
          <a:bodyPr/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457198" y="6165090"/>
            <a:ext cx="8238318" cy="357432"/>
          </a:xfrm>
        </p:spPr>
        <p:txBody>
          <a:bodyPr/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39130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 txBox="1">
            <a:spLocks/>
          </p:cNvSpPr>
          <p:nvPr userDrawn="1"/>
        </p:nvSpPr>
        <p:spPr>
          <a:xfrm>
            <a:off x="8474075" y="-7938"/>
            <a:ext cx="587375" cy="354013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r" defTabSz="457200" rtl="0" eaLnBrk="1" latinLnBrk="0" hangingPunct="1">
              <a:defRPr sz="7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smtClean="0">
                <a:solidFill>
                  <a:prstClr val="white"/>
                </a:solidFill>
              </a:rPr>
              <a:t>   |   </a:t>
            </a:r>
            <a:fld id="{DB842E5B-AB9C-4722-B0AF-37EB859C07F4}" type="slidenum">
              <a:rPr lang="en-US" b="1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457198" y="1943072"/>
            <a:ext cx="8238320" cy="3765589"/>
          </a:xfrm>
        </p:spPr>
        <p:txBody>
          <a:bodyPr/>
          <a:lstStyle>
            <a:lvl1pPr marL="0" indent="0">
              <a:buNone/>
              <a:defRPr>
                <a:solidFill>
                  <a:srgbClr val="53565A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198" y="5794654"/>
            <a:ext cx="8238320" cy="370435"/>
          </a:xfrm>
        </p:spPr>
        <p:txBody>
          <a:bodyPr/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457198" y="6165090"/>
            <a:ext cx="8238318" cy="357432"/>
          </a:xfrm>
        </p:spPr>
        <p:txBody>
          <a:bodyPr/>
          <a:lstStyle>
            <a:lvl1pPr marL="0" indent="0">
              <a:buNone/>
              <a:defRPr sz="1300">
                <a:solidFill>
                  <a:srgbClr val="A7A8A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34853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Box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="1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198" y="1500110"/>
            <a:ext cx="8238319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26878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14149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1116013" y="6356350"/>
            <a:ext cx="5032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7C7490-60BF-4D83-AD22-09B50846CFC4}" type="slidenum">
              <a:rPr lang="en-GB" sz="1200" b="1">
                <a:solidFill>
                  <a:srgbClr val="53565A"/>
                </a:solidFill>
                <a:latin typeface="Times New Roman" pitchFamily="18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200" b="1">
              <a:solidFill>
                <a:srgbClr val="53565A"/>
              </a:solidFill>
              <a:latin typeface="Times New Roman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045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Box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="1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198" y="1500110"/>
            <a:ext cx="8238319" cy="4898146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687249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248400" y="6607175"/>
            <a:ext cx="27432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D5811-C7C4-44C0-9AC5-F52B133AF5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9014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739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814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 Title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38319" cy="418645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1241714"/>
            <a:ext cx="8238318" cy="35059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57198" y="5794654"/>
            <a:ext cx="8238320" cy="370435"/>
          </a:xfrm>
        </p:spPr>
        <p:txBody>
          <a:bodyPr/>
          <a:lstStyle>
            <a:lvl1pPr marL="0" indent="0">
              <a:buNone/>
              <a:defRPr sz="1300">
                <a:solidFill>
                  <a:srgbClr val="53565A"/>
                </a:solidFill>
              </a:defRPr>
            </a:lvl1pPr>
            <a:lvl2pPr marL="457200" indent="0">
              <a:buNone/>
              <a:defRPr sz="1600"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457198" y="6165090"/>
            <a:ext cx="8238318" cy="357432"/>
          </a:xfrm>
        </p:spPr>
        <p:txBody>
          <a:bodyPr/>
          <a:lstStyle>
            <a:lvl1pPr marL="0" indent="0">
              <a:buNone/>
              <a:defRPr sz="1300">
                <a:solidFill>
                  <a:srgbClr val="53565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7"/>
          </p:nvPr>
        </p:nvSpPr>
        <p:spPr>
          <a:xfrm>
            <a:off x="457198" y="1943072"/>
            <a:ext cx="8238319" cy="3765589"/>
          </a:xfr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38191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on 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90650"/>
            <a:ext cx="2743200" cy="459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11"/>
          <p:cNvSpPr>
            <a:spLocks noGrp="1"/>
          </p:cNvSpPr>
          <p:nvPr>
            <p:ph type="title"/>
          </p:nvPr>
        </p:nvSpPr>
        <p:spPr>
          <a:xfrm>
            <a:off x="292099" y="497304"/>
            <a:ext cx="8514275" cy="593559"/>
          </a:xfrm>
          <a:prstGeom prst="rect">
            <a:avLst/>
          </a:prstGeom>
        </p:spPr>
        <p:txBody>
          <a:bodyPr/>
          <a:lstStyle>
            <a:lvl1pPr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292100" y="1279525"/>
            <a:ext cx="5939888" cy="48821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baseline="0">
                <a:solidFill>
                  <a:srgbClr val="53565A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2195866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ptop 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199" y="705204"/>
            <a:ext cx="8269613" cy="418645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b="1"/>
            </a:lvl1pPr>
          </a:lstStyle>
          <a:p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57199" y="1500110"/>
            <a:ext cx="4012006" cy="48981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3565A"/>
                </a:solidFill>
                <a:latin typeface="Arial"/>
                <a:cs typeface="Arial"/>
              </a:defRPr>
            </a:lvl1pPr>
            <a:lvl2pPr>
              <a:defRPr>
                <a:solidFill>
                  <a:srgbClr val="53565A"/>
                </a:solidFill>
                <a:latin typeface="Arial"/>
                <a:cs typeface="Arial"/>
              </a:defRPr>
            </a:lvl2pPr>
            <a:lvl3pPr>
              <a:defRPr>
                <a:solidFill>
                  <a:srgbClr val="53565A"/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00878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/>
        </p:nvSpPr>
        <p:spPr>
          <a:xfrm>
            <a:off x="0" y="-7938"/>
            <a:ext cx="9144000" cy="39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6924675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/>
          <p:nvPr/>
        </p:nvSpPr>
        <p:spPr>
          <a:xfrm>
            <a:off x="0" y="265906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5" y="2659063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6437313"/>
            <a:ext cx="15748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863" y="223838"/>
            <a:ext cx="6492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873260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/>
        </p:nvSpPr>
        <p:spPr>
          <a:xfrm>
            <a:off x="0" y="-7938"/>
            <a:ext cx="9144000" cy="39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1049338"/>
            <a:ext cx="2303463" cy="509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300038" y="6321425"/>
            <a:ext cx="4089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sz="1400" dirty="0" smtClean="0">
                <a:solidFill>
                  <a:srgbClr val="FF8200"/>
                </a:solidFill>
                <a:latin typeface="NexusSansOT" pitchFamily="-104" charset="0"/>
                <a:cs typeface="Arial" pitchFamily="34" charset="0"/>
              </a:rPr>
              <a:t>www.elsevier.com/research-intelligence</a:t>
            </a:r>
            <a:endParaRPr lang="en-US" sz="1400" dirty="0">
              <a:solidFill>
                <a:srgbClr val="53565A"/>
              </a:solidFill>
              <a:latin typeface="NexusSansOT" pitchFamily="-104" charset="0"/>
              <a:cs typeface="Arial" pitchFamily="34" charset="0"/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6794500" y="1049338"/>
            <a:ext cx="2368550" cy="509428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9063"/>
            <a:ext cx="9144000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8" name="Picture 2" descr="C:\Users\jamesc\Documents\Product Information\ERI General\Artfile Archive\Product Logos\Product Logos\Solution Suite Wordmarks 151 Orange\Ppt and Web\ELS_RI_Wordmark_151_RG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2185988"/>
            <a:ext cx="3452813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77429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/>
        </p:nvSpPr>
        <p:spPr>
          <a:xfrm>
            <a:off x="0" y="-7938"/>
            <a:ext cx="9144000" cy="398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7938"/>
            <a:ext cx="6865938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/>
          <p:nvPr/>
        </p:nvSpPr>
        <p:spPr>
          <a:xfrm>
            <a:off x="-17463" y="2659063"/>
            <a:ext cx="9161463" cy="1714500"/>
          </a:xfrm>
          <a:prstGeom prst="rect">
            <a:avLst/>
          </a:prstGeom>
          <a:solidFill>
            <a:srgbClr val="FF82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10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75" y="2659063"/>
            <a:ext cx="1716088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6437313"/>
            <a:ext cx="1574800" cy="16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jamesc\Documents\Product Information\ERI General\Artfile Archive\Product Logos\Elsevier_Logos_2014\Presentation - Elsevier\Non_Solus_Logo\ELS_NS_Logo_2C_RG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0863" y="223838"/>
            <a:ext cx="649287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300038" y="2768138"/>
            <a:ext cx="6511923" cy="150460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None/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3162089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header.jpg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37538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Title of Slide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idx="1"/>
          </p:nvPr>
        </p:nvSpPr>
        <p:spPr>
          <a:xfrm>
            <a:off x="457200" y="1500188"/>
            <a:ext cx="8237538" cy="4897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</a:p>
          <a:p>
            <a:pPr lvl="8"/>
            <a:endParaRPr lang="en-US" dirty="0" smtClean="0"/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8316913" y="85725"/>
            <a:ext cx="592137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700" smtClean="0">
                <a:solidFill>
                  <a:srgbClr val="FFFFFF"/>
                </a:solidFill>
                <a:latin typeface="Arial" pitchFamily="34" charset="0"/>
              </a:rPr>
              <a:t>|     </a:t>
            </a:r>
            <a:fld id="{3338F200-D38A-4830-BE2A-D1057926C6E9}" type="slidenum">
              <a:rPr lang="en-US" altLang="en-US" sz="700" smtClean="0">
                <a:solidFill>
                  <a:srgbClr val="FFFFFF"/>
                </a:solidFill>
                <a:latin typeface="Arial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700" smtClean="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12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9" r:id="rId15"/>
    <p:sldLayoutId id="2147483682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94" r:id="rId26"/>
    <p:sldLayoutId id="2147483695" r:id="rId27"/>
    <p:sldLayoutId id="2147483696" r:id="rId28"/>
    <p:sldLayoutId id="2147483702" r:id="rId29"/>
    <p:sldLayoutId id="2147483704" r:id="rId30"/>
    <p:sldLayoutId id="2147483705" r:id="rId31"/>
  </p:sldLayoutIdLst>
  <p:transition spd="med">
    <p:fade/>
  </p:transition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accent1"/>
          </a:solidFill>
          <a:latin typeface="Arial Bold"/>
          <a:ea typeface="Arial Bold" pitchFamily="34" charset="0"/>
          <a:cs typeface="Arial Bold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 Bold" pitchFamily="34" charset="0"/>
          <a:ea typeface="Arial Bold" pitchFamily="34" charset="0"/>
          <a:cs typeface="Arial Bold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 Bold" pitchFamily="34" charset="0"/>
          <a:ea typeface="Arial Bold" pitchFamily="34" charset="0"/>
          <a:cs typeface="Arial Bold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 Bold" pitchFamily="34" charset="0"/>
          <a:ea typeface="Arial Bold" pitchFamily="34" charset="0"/>
          <a:cs typeface="Arial Bold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 Bold" pitchFamily="34" charset="0"/>
          <a:ea typeface="Arial Bold" pitchFamily="34" charset="0"/>
          <a:cs typeface="Arial Bold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 Bold" pitchFamily="34" charset="0"/>
          <a:cs typeface="Arial Bold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 Bold" pitchFamily="34" charset="0"/>
          <a:cs typeface="Arial Bold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 Bold" pitchFamily="34" charset="0"/>
          <a:cs typeface="Arial Bold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 Bold" pitchFamily="34" charset="0"/>
          <a:cs typeface="Arial Bold" pitchFamily="34" charset="0"/>
        </a:defRPr>
      </a:lvl9pPr>
    </p:titleStyle>
    <p:bodyStyle>
      <a:lvl1pPr marL="342900" indent="-255588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3565A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SzPct val="80000"/>
        <a:buFont typeface="Arial" pitchFamily="34" charset="0"/>
        <a:buChar char="-"/>
        <a:defRPr kern="1200">
          <a:solidFill>
            <a:srgbClr val="53565A"/>
          </a:solidFill>
          <a:latin typeface="Arial"/>
          <a:ea typeface="+mn-ea"/>
          <a:cs typeface="Arial" pitchFamily="34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SzPct val="90000"/>
        <a:buFont typeface="Courier New" pitchFamily="49" charset="0"/>
        <a:buChar char="o"/>
        <a:defRPr sz="1600" kern="1200">
          <a:solidFill>
            <a:srgbClr val="53565A"/>
          </a:solidFill>
          <a:latin typeface="Arial"/>
          <a:ea typeface="+mn-ea"/>
          <a:cs typeface="Arial" pitchFamily="34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SzPct val="90000"/>
        <a:buFont typeface="Courier New" pitchFamily="49" charset="0"/>
        <a:buChar char="o"/>
        <a:defRPr sz="1600" kern="1200">
          <a:solidFill>
            <a:srgbClr val="53565A"/>
          </a:solidFill>
          <a:latin typeface="Arial"/>
          <a:ea typeface="+mn-ea"/>
          <a:cs typeface="Arial" pitchFamily="34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SzPct val="90000"/>
        <a:buFont typeface="Courier New" pitchFamily="49" charset="0"/>
        <a:buChar char="o"/>
        <a:defRPr sz="1600" kern="1200">
          <a:solidFill>
            <a:srgbClr val="53565A"/>
          </a:solidFill>
          <a:latin typeface="Arial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SzPct val="90000"/>
        <a:buFont typeface="Courier New"/>
        <a:buChar char="o"/>
        <a:defRPr sz="1600" kern="1200">
          <a:solidFill>
            <a:srgbClr val="53565A"/>
          </a:solidFill>
          <a:latin typeface="Arial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400" dirty="0"/>
              <a:t>Scopus - новые метрики, функциональные возможности и содержимое</a:t>
            </a:r>
            <a:endParaRPr lang="ru-RU" sz="2400" b="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257175" y="4581128"/>
            <a:ext cx="6331049" cy="65574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Андрей П. Локтев</a:t>
            </a:r>
          </a:p>
          <a:p>
            <a:r>
              <a:rPr lang="ru-RU" dirty="0" smtClean="0"/>
              <a:t>Консультант по ключевым информационным решениям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/>
          </p:nvPr>
        </p:nvSpPr>
        <p:spPr>
          <a:xfrm>
            <a:off x="257175" y="5303344"/>
            <a:ext cx="5178921" cy="645936"/>
          </a:xfrm>
        </p:spPr>
        <p:txBody>
          <a:bodyPr>
            <a:normAutofit/>
          </a:bodyPr>
          <a:lstStyle/>
          <a:p>
            <a:r>
              <a:rPr lang="ru-RU" b="1" dirty="0" smtClean="0"/>
              <a:t>Южный Федеральный </a:t>
            </a:r>
            <a:r>
              <a:rPr lang="ru-RU" b="1" dirty="0"/>
              <a:t>У</a:t>
            </a:r>
            <a:r>
              <a:rPr lang="ru-RU" b="1" dirty="0" smtClean="0"/>
              <a:t>ниверситет</a:t>
            </a:r>
            <a:endParaRPr lang="en-US" b="1" dirty="0" smtClean="0"/>
          </a:p>
          <a:p>
            <a:r>
              <a:rPr lang="ru-RU" b="1" dirty="0" smtClean="0"/>
              <a:t>26</a:t>
            </a:r>
            <a:r>
              <a:rPr lang="en-US" b="1" dirty="0" smtClean="0"/>
              <a:t> </a:t>
            </a:r>
            <a:r>
              <a:rPr lang="ru-RU" b="1" dirty="0" smtClean="0"/>
              <a:t>апреля 2017г.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167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Ссылки на дополнительные данные исследования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92" y="892109"/>
            <a:ext cx="7588154" cy="596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038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31057" y="423222"/>
            <a:ext cx="4164461" cy="1808257"/>
          </a:xfrm>
        </p:spPr>
        <p:txBody>
          <a:bodyPr/>
          <a:lstStyle/>
          <a:p>
            <a:r>
              <a:rPr lang="ru-RU" sz="2000" dirty="0" smtClean="0"/>
              <a:t>Пример ссылки на внешние данные исследования, например </a:t>
            </a:r>
            <a:r>
              <a:rPr lang="en-GB" sz="2000" dirty="0" smtClean="0"/>
              <a:t>CSD (Cambridge Structural Database) </a:t>
            </a:r>
            <a:endParaRPr lang="en-US" sz="2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30" y="423222"/>
            <a:ext cx="2986489" cy="361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852382" y="1050879"/>
            <a:ext cx="1392072" cy="199257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52" y="3234519"/>
            <a:ext cx="6177329" cy="344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70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14" y="476672"/>
            <a:ext cx="3333333" cy="36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705204"/>
            <a:ext cx="4555566" cy="418645"/>
          </a:xfrm>
        </p:spPr>
        <p:txBody>
          <a:bodyPr/>
          <a:lstStyle/>
          <a:p>
            <a:r>
              <a:rPr lang="ru-RU" dirty="0" smtClean="0"/>
              <a:t>Связанные публикации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14" y="4120274"/>
            <a:ext cx="8964488" cy="38452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3563888" y="1772816"/>
            <a:ext cx="1392072" cy="199257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09066" y="3578065"/>
            <a:ext cx="1905000" cy="374650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9066" y="5652930"/>
            <a:ext cx="3670846" cy="374650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651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56497" y="129667"/>
            <a:ext cx="275590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5100" algn="l"/>
              </a:tabLst>
            </a:pPr>
            <a:r>
              <a:rPr sz="700" b="1" spc="-5" dirty="0">
                <a:solidFill>
                  <a:srgbClr val="FFFFFF"/>
                </a:solidFill>
                <a:latin typeface="Arial"/>
                <a:cs typeface="Arial"/>
              </a:rPr>
              <a:t>|	</a:t>
            </a:r>
            <a:r>
              <a:rPr sz="700" b="1" spc="-10" dirty="0">
                <a:solidFill>
                  <a:srgbClr val="FFFFFF"/>
                </a:solidFill>
                <a:latin typeface="Arial"/>
                <a:cs typeface="Arial"/>
              </a:rPr>
              <a:t>35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643763"/>
            <a:ext cx="5063490" cy="592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/>
              <a:t>CiteScore</a:t>
            </a:r>
          </a:p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1400" spc="-5" dirty="0"/>
              <a:t>На </a:t>
            </a:r>
            <a:r>
              <a:rPr sz="1400" dirty="0"/>
              <a:t>примере </a:t>
            </a:r>
            <a:r>
              <a:rPr sz="1400" spc="-5" dirty="0"/>
              <a:t>показан </a:t>
            </a:r>
            <a:r>
              <a:rPr sz="1400" spc="-10" dirty="0"/>
              <a:t>расчет </a:t>
            </a:r>
            <a:r>
              <a:rPr sz="1400" dirty="0"/>
              <a:t>CiteScore </a:t>
            </a:r>
            <a:r>
              <a:rPr sz="1400" spc="-5" dirty="0"/>
              <a:t>calculated </a:t>
            </a:r>
            <a:r>
              <a:rPr sz="1400" dirty="0"/>
              <a:t>для</a:t>
            </a:r>
            <a:r>
              <a:rPr sz="1400" spc="-150" dirty="0"/>
              <a:t> </a:t>
            </a:r>
            <a:r>
              <a:rPr sz="1400" spc="-5" dirty="0"/>
              <a:t>2015</a:t>
            </a:r>
            <a:endParaRPr sz="14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425950" y="2580398"/>
          <a:ext cx="4185904" cy="3406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4493"/>
                <a:gridCol w="694499"/>
                <a:gridCol w="699261"/>
                <a:gridCol w="699198"/>
                <a:gridCol w="699198"/>
                <a:gridCol w="699255"/>
              </a:tblGrid>
              <a:tr h="340664"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40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2011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DCDCDD"/>
                      </a:solidFill>
                      <a:prstDash val="solid"/>
                    </a:lnL>
                    <a:lnR w="38100">
                      <a:solidFill>
                        <a:srgbClr val="DCDCDD"/>
                      </a:solidFill>
                      <a:prstDash val="solid"/>
                    </a:lnR>
                    <a:lnT w="38100">
                      <a:solidFill>
                        <a:srgbClr val="DCDCDD"/>
                      </a:solidFill>
                      <a:prstDash val="solid"/>
                    </a:lnT>
                    <a:lnB w="38100">
                      <a:solidFill>
                        <a:srgbClr val="DCDCDD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8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2012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DCDCDD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8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2013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2014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8100">
                      <a:solidFill>
                        <a:srgbClr val="FF82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8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2015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FF8200"/>
                      </a:solidFill>
                      <a:prstDash val="solid"/>
                    </a:lnL>
                    <a:lnR w="38100">
                      <a:solidFill>
                        <a:srgbClr val="FF8200"/>
                      </a:solidFill>
                      <a:prstDash val="solid"/>
                    </a:lnR>
                    <a:lnT w="38100">
                      <a:solidFill>
                        <a:srgbClr val="FF8200"/>
                      </a:solidFill>
                      <a:prstDash val="solid"/>
                    </a:lnT>
                    <a:lnB w="38100">
                      <a:solidFill>
                        <a:srgbClr val="FF82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8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2016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8100">
                      <a:solidFill>
                        <a:srgbClr val="FF8200"/>
                      </a:solidFill>
                      <a:prstDash val="solid"/>
                    </a:lnL>
                    <a:lnR w="38100">
                      <a:solidFill>
                        <a:srgbClr val="DCDCDD"/>
                      </a:solidFill>
                      <a:prstDash val="solid"/>
                    </a:lnR>
                    <a:lnT w="38100">
                      <a:solidFill>
                        <a:srgbClr val="DCDCDD"/>
                      </a:solidFill>
                      <a:prstDash val="solid"/>
                    </a:lnT>
                    <a:lnB w="38100">
                      <a:solidFill>
                        <a:srgbClr val="DCDCDD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6839966" y="2182748"/>
            <a:ext cx="767080" cy="378460"/>
          </a:xfrm>
          <a:custGeom>
            <a:avLst/>
            <a:gdLst/>
            <a:ahLst/>
            <a:cxnLst/>
            <a:rect l="l" t="t" r="r" b="b"/>
            <a:pathLst>
              <a:path w="767079" h="378460">
                <a:moveTo>
                  <a:pt x="537892" y="25400"/>
                </a:moveTo>
                <a:lnTo>
                  <a:pt x="404875" y="25400"/>
                </a:lnTo>
                <a:lnTo>
                  <a:pt x="422275" y="25780"/>
                </a:lnTo>
                <a:lnTo>
                  <a:pt x="439292" y="27177"/>
                </a:lnTo>
                <a:lnTo>
                  <a:pt x="489076" y="36067"/>
                </a:lnTo>
                <a:lnTo>
                  <a:pt x="536066" y="51942"/>
                </a:lnTo>
                <a:lnTo>
                  <a:pt x="579501" y="74295"/>
                </a:lnTo>
                <a:lnTo>
                  <a:pt x="619125" y="102488"/>
                </a:lnTo>
                <a:lnTo>
                  <a:pt x="654176" y="135889"/>
                </a:lnTo>
                <a:lnTo>
                  <a:pt x="684149" y="174116"/>
                </a:lnTo>
                <a:lnTo>
                  <a:pt x="708405" y="216535"/>
                </a:lnTo>
                <a:lnTo>
                  <a:pt x="726439" y="262381"/>
                </a:lnTo>
                <a:lnTo>
                  <a:pt x="737615" y="311150"/>
                </a:lnTo>
                <a:lnTo>
                  <a:pt x="741552" y="362585"/>
                </a:lnTo>
                <a:lnTo>
                  <a:pt x="741172" y="377443"/>
                </a:lnTo>
                <a:lnTo>
                  <a:pt x="766572" y="378078"/>
                </a:lnTo>
                <a:lnTo>
                  <a:pt x="765048" y="324738"/>
                </a:lnTo>
                <a:lnTo>
                  <a:pt x="755395" y="271525"/>
                </a:lnTo>
                <a:lnTo>
                  <a:pt x="738251" y="220852"/>
                </a:lnTo>
                <a:lnTo>
                  <a:pt x="714248" y="174116"/>
                </a:lnTo>
                <a:lnTo>
                  <a:pt x="684022" y="131445"/>
                </a:lnTo>
                <a:lnTo>
                  <a:pt x="647953" y="93852"/>
                </a:lnTo>
                <a:lnTo>
                  <a:pt x="606932" y="61722"/>
                </a:lnTo>
                <a:lnTo>
                  <a:pt x="561339" y="35560"/>
                </a:lnTo>
                <a:lnTo>
                  <a:pt x="545337" y="28321"/>
                </a:lnTo>
                <a:lnTo>
                  <a:pt x="537892" y="25400"/>
                </a:lnTo>
                <a:close/>
              </a:path>
              <a:path w="767079" h="378460">
                <a:moveTo>
                  <a:pt x="14858" y="244728"/>
                </a:moveTo>
                <a:lnTo>
                  <a:pt x="8635" y="247903"/>
                </a:lnTo>
                <a:lnTo>
                  <a:pt x="2412" y="251205"/>
                </a:lnTo>
                <a:lnTo>
                  <a:pt x="0" y="258952"/>
                </a:lnTo>
                <a:lnTo>
                  <a:pt x="54863" y="362330"/>
                </a:lnTo>
                <a:lnTo>
                  <a:pt x="70348" y="338074"/>
                </a:lnTo>
                <a:lnTo>
                  <a:pt x="68579" y="338074"/>
                </a:lnTo>
                <a:lnTo>
                  <a:pt x="43179" y="336168"/>
                </a:lnTo>
                <a:lnTo>
                  <a:pt x="44068" y="325500"/>
                </a:lnTo>
                <a:lnTo>
                  <a:pt x="46354" y="307466"/>
                </a:lnTo>
                <a:lnTo>
                  <a:pt x="48401" y="295841"/>
                </a:lnTo>
                <a:lnTo>
                  <a:pt x="22478" y="247014"/>
                </a:lnTo>
                <a:lnTo>
                  <a:pt x="14858" y="244728"/>
                </a:lnTo>
                <a:close/>
              </a:path>
              <a:path w="767079" h="378460">
                <a:moveTo>
                  <a:pt x="48401" y="295841"/>
                </a:moveTo>
                <a:lnTo>
                  <a:pt x="46354" y="307466"/>
                </a:lnTo>
                <a:lnTo>
                  <a:pt x="44068" y="325500"/>
                </a:lnTo>
                <a:lnTo>
                  <a:pt x="43179" y="336168"/>
                </a:lnTo>
                <a:lnTo>
                  <a:pt x="68579" y="338074"/>
                </a:lnTo>
                <a:lnTo>
                  <a:pt x="69075" y="331215"/>
                </a:lnTo>
                <a:lnTo>
                  <a:pt x="67182" y="331215"/>
                </a:lnTo>
                <a:lnTo>
                  <a:pt x="45211" y="330326"/>
                </a:lnTo>
                <a:lnTo>
                  <a:pt x="56948" y="311938"/>
                </a:lnTo>
                <a:lnTo>
                  <a:pt x="48401" y="295841"/>
                </a:lnTo>
                <a:close/>
              </a:path>
              <a:path w="767079" h="378460">
                <a:moveTo>
                  <a:pt x="104266" y="248285"/>
                </a:moveTo>
                <a:lnTo>
                  <a:pt x="78121" y="278763"/>
                </a:lnTo>
                <a:lnTo>
                  <a:pt x="69341" y="327533"/>
                </a:lnTo>
                <a:lnTo>
                  <a:pt x="68579" y="338074"/>
                </a:lnTo>
                <a:lnTo>
                  <a:pt x="70348" y="338074"/>
                </a:lnTo>
                <a:lnTo>
                  <a:pt x="117855" y="263651"/>
                </a:lnTo>
                <a:lnTo>
                  <a:pt x="116077" y="255777"/>
                </a:lnTo>
                <a:lnTo>
                  <a:pt x="104266" y="248285"/>
                </a:lnTo>
                <a:close/>
              </a:path>
              <a:path w="767079" h="378460">
                <a:moveTo>
                  <a:pt x="56948" y="311938"/>
                </a:moveTo>
                <a:lnTo>
                  <a:pt x="45211" y="330326"/>
                </a:lnTo>
                <a:lnTo>
                  <a:pt x="67182" y="331215"/>
                </a:lnTo>
                <a:lnTo>
                  <a:pt x="56948" y="311938"/>
                </a:lnTo>
                <a:close/>
              </a:path>
              <a:path w="767079" h="378460">
                <a:moveTo>
                  <a:pt x="78121" y="278763"/>
                </a:moveTo>
                <a:lnTo>
                  <a:pt x="56948" y="311938"/>
                </a:lnTo>
                <a:lnTo>
                  <a:pt x="67182" y="331215"/>
                </a:lnTo>
                <a:lnTo>
                  <a:pt x="69075" y="331215"/>
                </a:lnTo>
                <a:lnTo>
                  <a:pt x="69341" y="327533"/>
                </a:lnTo>
                <a:lnTo>
                  <a:pt x="71500" y="310514"/>
                </a:lnTo>
                <a:lnTo>
                  <a:pt x="74549" y="294004"/>
                </a:lnTo>
                <a:lnTo>
                  <a:pt x="78121" y="278763"/>
                </a:lnTo>
                <a:close/>
              </a:path>
              <a:path w="767079" h="378460">
                <a:moveTo>
                  <a:pt x="404240" y="0"/>
                </a:moveTo>
                <a:lnTo>
                  <a:pt x="349123" y="4190"/>
                </a:lnTo>
                <a:lnTo>
                  <a:pt x="296417" y="16383"/>
                </a:lnTo>
                <a:lnTo>
                  <a:pt x="247268" y="35813"/>
                </a:lnTo>
                <a:lnTo>
                  <a:pt x="201802" y="61975"/>
                </a:lnTo>
                <a:lnTo>
                  <a:pt x="160654" y="94234"/>
                </a:lnTo>
                <a:lnTo>
                  <a:pt x="124713" y="131952"/>
                </a:lnTo>
                <a:lnTo>
                  <a:pt x="94614" y="174625"/>
                </a:lnTo>
                <a:lnTo>
                  <a:pt x="70611" y="221487"/>
                </a:lnTo>
                <a:lnTo>
                  <a:pt x="53593" y="272034"/>
                </a:lnTo>
                <a:lnTo>
                  <a:pt x="48401" y="295841"/>
                </a:lnTo>
                <a:lnTo>
                  <a:pt x="56948" y="311938"/>
                </a:lnTo>
                <a:lnTo>
                  <a:pt x="78121" y="278763"/>
                </a:lnTo>
                <a:lnTo>
                  <a:pt x="78358" y="277749"/>
                </a:lnTo>
                <a:lnTo>
                  <a:pt x="82803" y="261747"/>
                </a:lnTo>
                <a:lnTo>
                  <a:pt x="100964" y="215900"/>
                </a:lnTo>
                <a:lnTo>
                  <a:pt x="125349" y="173609"/>
                </a:lnTo>
                <a:lnTo>
                  <a:pt x="155320" y="135509"/>
                </a:lnTo>
                <a:lnTo>
                  <a:pt x="190500" y="102108"/>
                </a:lnTo>
                <a:lnTo>
                  <a:pt x="230124" y="73913"/>
                </a:lnTo>
                <a:lnTo>
                  <a:pt x="273684" y="51688"/>
                </a:lnTo>
                <a:lnTo>
                  <a:pt x="320675" y="35813"/>
                </a:lnTo>
                <a:lnTo>
                  <a:pt x="370331" y="27050"/>
                </a:lnTo>
                <a:lnTo>
                  <a:pt x="404875" y="25400"/>
                </a:lnTo>
                <a:lnTo>
                  <a:pt x="537892" y="25400"/>
                </a:lnTo>
                <a:lnTo>
                  <a:pt x="528827" y="21843"/>
                </a:lnTo>
                <a:lnTo>
                  <a:pt x="477265" y="7365"/>
                </a:lnTo>
                <a:lnTo>
                  <a:pt x="422909" y="508"/>
                </a:lnTo>
                <a:lnTo>
                  <a:pt x="404240" y="0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14160" y="2074798"/>
            <a:ext cx="1480820" cy="514350"/>
          </a:xfrm>
          <a:custGeom>
            <a:avLst/>
            <a:gdLst/>
            <a:ahLst/>
            <a:cxnLst/>
            <a:rect l="l" t="t" r="r" b="b"/>
            <a:pathLst>
              <a:path w="1480820" h="514350">
                <a:moveTo>
                  <a:pt x="10922" y="409701"/>
                </a:moveTo>
                <a:lnTo>
                  <a:pt x="5714" y="414400"/>
                </a:lnTo>
                <a:lnTo>
                  <a:pt x="380" y="419100"/>
                </a:lnTo>
                <a:lnTo>
                  <a:pt x="0" y="427100"/>
                </a:lnTo>
                <a:lnTo>
                  <a:pt x="78231" y="514096"/>
                </a:lnTo>
                <a:lnTo>
                  <a:pt x="85959" y="491109"/>
                </a:lnTo>
                <a:lnTo>
                  <a:pt x="60578" y="491109"/>
                </a:lnTo>
                <a:lnTo>
                  <a:pt x="57912" y="471677"/>
                </a:lnTo>
                <a:lnTo>
                  <a:pt x="56839" y="452364"/>
                </a:lnTo>
                <a:lnTo>
                  <a:pt x="18923" y="410210"/>
                </a:lnTo>
                <a:lnTo>
                  <a:pt x="10922" y="409701"/>
                </a:lnTo>
                <a:close/>
              </a:path>
              <a:path w="1480820" h="514350">
                <a:moveTo>
                  <a:pt x="56839" y="452364"/>
                </a:moveTo>
                <a:lnTo>
                  <a:pt x="57912" y="471677"/>
                </a:lnTo>
                <a:lnTo>
                  <a:pt x="60578" y="491109"/>
                </a:lnTo>
                <a:lnTo>
                  <a:pt x="85725" y="487806"/>
                </a:lnTo>
                <a:lnTo>
                  <a:pt x="85395" y="485393"/>
                </a:lnTo>
                <a:lnTo>
                  <a:pt x="61087" y="485393"/>
                </a:lnTo>
                <a:lnTo>
                  <a:pt x="68009" y="464783"/>
                </a:lnTo>
                <a:lnTo>
                  <a:pt x="56839" y="452364"/>
                </a:lnTo>
                <a:close/>
              </a:path>
              <a:path w="1480820" h="514350">
                <a:moveTo>
                  <a:pt x="98551" y="391540"/>
                </a:moveTo>
                <a:lnTo>
                  <a:pt x="82645" y="427989"/>
                </a:lnTo>
                <a:lnTo>
                  <a:pt x="82041" y="447548"/>
                </a:lnTo>
                <a:lnTo>
                  <a:pt x="83058" y="468249"/>
                </a:lnTo>
                <a:lnTo>
                  <a:pt x="85725" y="487806"/>
                </a:lnTo>
                <a:lnTo>
                  <a:pt x="60578" y="491109"/>
                </a:lnTo>
                <a:lnTo>
                  <a:pt x="85959" y="491109"/>
                </a:lnTo>
                <a:lnTo>
                  <a:pt x="113325" y="409701"/>
                </a:lnTo>
                <a:lnTo>
                  <a:pt x="115442" y="403225"/>
                </a:lnTo>
                <a:lnTo>
                  <a:pt x="111887" y="395986"/>
                </a:lnTo>
                <a:lnTo>
                  <a:pt x="105283" y="393826"/>
                </a:lnTo>
                <a:lnTo>
                  <a:pt x="98551" y="391540"/>
                </a:lnTo>
                <a:close/>
              </a:path>
              <a:path w="1480820" h="514350">
                <a:moveTo>
                  <a:pt x="68009" y="464783"/>
                </a:moveTo>
                <a:lnTo>
                  <a:pt x="61087" y="485393"/>
                </a:lnTo>
                <a:lnTo>
                  <a:pt x="82550" y="480949"/>
                </a:lnTo>
                <a:lnTo>
                  <a:pt x="68009" y="464783"/>
                </a:lnTo>
                <a:close/>
              </a:path>
              <a:path w="1480820" h="514350">
                <a:moveTo>
                  <a:pt x="83743" y="417937"/>
                </a:moveTo>
                <a:lnTo>
                  <a:pt x="68009" y="464783"/>
                </a:lnTo>
                <a:lnTo>
                  <a:pt x="82550" y="480949"/>
                </a:lnTo>
                <a:lnTo>
                  <a:pt x="61087" y="485393"/>
                </a:lnTo>
                <a:lnTo>
                  <a:pt x="85395" y="485393"/>
                </a:lnTo>
                <a:lnTo>
                  <a:pt x="83058" y="468249"/>
                </a:lnTo>
                <a:lnTo>
                  <a:pt x="82041" y="447548"/>
                </a:lnTo>
                <a:lnTo>
                  <a:pt x="82645" y="427989"/>
                </a:lnTo>
                <a:lnTo>
                  <a:pt x="82766" y="426212"/>
                </a:lnTo>
                <a:lnTo>
                  <a:pt x="83743" y="417937"/>
                </a:lnTo>
                <a:close/>
              </a:path>
              <a:path w="1480820" h="514350">
                <a:moveTo>
                  <a:pt x="1005885" y="25400"/>
                </a:moveTo>
                <a:lnTo>
                  <a:pt x="764793" y="25400"/>
                </a:lnTo>
                <a:lnTo>
                  <a:pt x="799464" y="25780"/>
                </a:lnTo>
                <a:lnTo>
                  <a:pt x="833755" y="27177"/>
                </a:lnTo>
                <a:lnTo>
                  <a:pt x="901064" y="33274"/>
                </a:lnTo>
                <a:lnTo>
                  <a:pt x="966342" y="43179"/>
                </a:lnTo>
                <a:lnTo>
                  <a:pt x="1029335" y="57023"/>
                </a:lnTo>
                <a:lnTo>
                  <a:pt x="1089533" y="74295"/>
                </a:lnTo>
                <a:lnTo>
                  <a:pt x="1146556" y="95123"/>
                </a:lnTo>
                <a:lnTo>
                  <a:pt x="1200149" y="118999"/>
                </a:lnTo>
                <a:lnTo>
                  <a:pt x="1249553" y="146176"/>
                </a:lnTo>
                <a:lnTo>
                  <a:pt x="1294638" y="175895"/>
                </a:lnTo>
                <a:lnTo>
                  <a:pt x="1335023" y="208279"/>
                </a:lnTo>
                <a:lnTo>
                  <a:pt x="1370075" y="243204"/>
                </a:lnTo>
                <a:lnTo>
                  <a:pt x="1399666" y="280162"/>
                </a:lnTo>
                <a:lnTo>
                  <a:pt x="1423289" y="319150"/>
                </a:lnTo>
                <a:lnTo>
                  <a:pt x="1440688" y="359917"/>
                </a:lnTo>
                <a:lnTo>
                  <a:pt x="1451990" y="404367"/>
                </a:lnTo>
                <a:lnTo>
                  <a:pt x="1455138" y="452364"/>
                </a:lnTo>
                <a:lnTo>
                  <a:pt x="1454531" y="463550"/>
                </a:lnTo>
                <a:lnTo>
                  <a:pt x="1453514" y="475488"/>
                </a:lnTo>
                <a:lnTo>
                  <a:pt x="1478788" y="477774"/>
                </a:lnTo>
                <a:lnTo>
                  <a:pt x="1479931" y="464820"/>
                </a:lnTo>
                <a:lnTo>
                  <a:pt x="1480541" y="452364"/>
                </a:lnTo>
                <a:lnTo>
                  <a:pt x="1480565" y="438785"/>
                </a:lnTo>
                <a:lnTo>
                  <a:pt x="1479931" y="425703"/>
                </a:lnTo>
                <a:lnTo>
                  <a:pt x="1474342" y="386714"/>
                </a:lnTo>
                <a:lnTo>
                  <a:pt x="1455800" y="328422"/>
                </a:lnTo>
                <a:lnTo>
                  <a:pt x="1433448" y="285496"/>
                </a:lnTo>
                <a:lnTo>
                  <a:pt x="1404873" y="244983"/>
                </a:lnTo>
                <a:lnTo>
                  <a:pt x="1370584" y="207010"/>
                </a:lnTo>
                <a:lnTo>
                  <a:pt x="1330833" y="171703"/>
                </a:lnTo>
                <a:lnTo>
                  <a:pt x="1286256" y="139191"/>
                </a:lnTo>
                <a:lnTo>
                  <a:pt x="1237107" y="109727"/>
                </a:lnTo>
                <a:lnTo>
                  <a:pt x="1183766" y="83312"/>
                </a:lnTo>
                <a:lnTo>
                  <a:pt x="1126870" y="60325"/>
                </a:lnTo>
                <a:lnTo>
                  <a:pt x="1066418" y="40639"/>
                </a:lnTo>
                <a:lnTo>
                  <a:pt x="1035177" y="32258"/>
                </a:lnTo>
                <a:lnTo>
                  <a:pt x="1005885" y="25400"/>
                </a:lnTo>
                <a:close/>
              </a:path>
              <a:path w="1480820" h="514350">
                <a:moveTo>
                  <a:pt x="764413" y="0"/>
                </a:moveTo>
                <a:lnTo>
                  <a:pt x="692912" y="2539"/>
                </a:lnTo>
                <a:lnTo>
                  <a:pt x="620903" y="9651"/>
                </a:lnTo>
                <a:lnTo>
                  <a:pt x="551561" y="21081"/>
                </a:lnTo>
                <a:lnTo>
                  <a:pt x="485647" y="36449"/>
                </a:lnTo>
                <a:lnTo>
                  <a:pt x="423163" y="55625"/>
                </a:lnTo>
                <a:lnTo>
                  <a:pt x="364489" y="78359"/>
                </a:lnTo>
                <a:lnTo>
                  <a:pt x="310006" y="104393"/>
                </a:lnTo>
                <a:lnTo>
                  <a:pt x="260096" y="133476"/>
                </a:lnTo>
                <a:lnTo>
                  <a:pt x="214756" y="165353"/>
                </a:lnTo>
                <a:lnTo>
                  <a:pt x="174371" y="199898"/>
                </a:lnTo>
                <a:lnTo>
                  <a:pt x="139318" y="236854"/>
                </a:lnTo>
                <a:lnTo>
                  <a:pt x="110109" y="275843"/>
                </a:lnTo>
                <a:lnTo>
                  <a:pt x="86867" y="316864"/>
                </a:lnTo>
                <a:lnTo>
                  <a:pt x="69850" y="359537"/>
                </a:lnTo>
                <a:lnTo>
                  <a:pt x="59816" y="403733"/>
                </a:lnTo>
                <a:lnTo>
                  <a:pt x="56641" y="448817"/>
                </a:lnTo>
                <a:lnTo>
                  <a:pt x="56839" y="452364"/>
                </a:lnTo>
                <a:lnTo>
                  <a:pt x="68009" y="464783"/>
                </a:lnTo>
                <a:lnTo>
                  <a:pt x="83743" y="417937"/>
                </a:lnTo>
                <a:lnTo>
                  <a:pt x="85089" y="406526"/>
                </a:lnTo>
                <a:lnTo>
                  <a:pt x="88900" y="386206"/>
                </a:lnTo>
                <a:lnTo>
                  <a:pt x="101473" y="346455"/>
                </a:lnTo>
                <a:lnTo>
                  <a:pt x="120141" y="307975"/>
                </a:lnTo>
                <a:lnTo>
                  <a:pt x="144779" y="270763"/>
                </a:lnTo>
                <a:lnTo>
                  <a:pt x="175133" y="235076"/>
                </a:lnTo>
                <a:lnTo>
                  <a:pt x="210819" y="201167"/>
                </a:lnTo>
                <a:lnTo>
                  <a:pt x="251840" y="169545"/>
                </a:lnTo>
                <a:lnTo>
                  <a:pt x="297688" y="140208"/>
                </a:lnTo>
                <a:lnTo>
                  <a:pt x="348106" y="113664"/>
                </a:lnTo>
                <a:lnTo>
                  <a:pt x="402970" y="90042"/>
                </a:lnTo>
                <a:lnTo>
                  <a:pt x="461771" y="69850"/>
                </a:lnTo>
                <a:lnTo>
                  <a:pt x="524383" y="52959"/>
                </a:lnTo>
                <a:lnTo>
                  <a:pt x="590422" y="39877"/>
                </a:lnTo>
                <a:lnTo>
                  <a:pt x="659638" y="30734"/>
                </a:lnTo>
                <a:lnTo>
                  <a:pt x="729995" y="26035"/>
                </a:lnTo>
                <a:lnTo>
                  <a:pt x="764793" y="25400"/>
                </a:lnTo>
                <a:lnTo>
                  <a:pt x="1005885" y="25400"/>
                </a:lnTo>
                <a:lnTo>
                  <a:pt x="1003172" y="24764"/>
                </a:lnTo>
                <a:lnTo>
                  <a:pt x="937387" y="12573"/>
                </a:lnTo>
                <a:lnTo>
                  <a:pt x="869441" y="4445"/>
                </a:lnTo>
                <a:lnTo>
                  <a:pt x="799845" y="380"/>
                </a:lnTo>
                <a:lnTo>
                  <a:pt x="764413" y="0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01817" y="1966848"/>
            <a:ext cx="2190115" cy="612140"/>
          </a:xfrm>
          <a:custGeom>
            <a:avLst/>
            <a:gdLst/>
            <a:ahLst/>
            <a:cxnLst/>
            <a:rect l="l" t="t" r="r" b="b"/>
            <a:pathLst>
              <a:path w="2190115" h="612139">
                <a:moveTo>
                  <a:pt x="17907" y="511810"/>
                </a:moveTo>
                <a:lnTo>
                  <a:pt x="9779" y="511937"/>
                </a:lnTo>
                <a:lnTo>
                  <a:pt x="4953" y="517016"/>
                </a:lnTo>
                <a:lnTo>
                  <a:pt x="0" y="521970"/>
                </a:lnTo>
                <a:lnTo>
                  <a:pt x="127" y="530098"/>
                </a:lnTo>
                <a:lnTo>
                  <a:pt x="5207" y="534924"/>
                </a:lnTo>
                <a:lnTo>
                  <a:pt x="83947" y="611759"/>
                </a:lnTo>
                <a:lnTo>
                  <a:pt x="89573" y="590423"/>
                </a:lnTo>
                <a:lnTo>
                  <a:pt x="64897" y="590423"/>
                </a:lnTo>
                <a:lnTo>
                  <a:pt x="64389" y="588263"/>
                </a:lnTo>
                <a:lnTo>
                  <a:pt x="61595" y="574548"/>
                </a:lnTo>
                <a:lnTo>
                  <a:pt x="59690" y="560959"/>
                </a:lnTo>
                <a:lnTo>
                  <a:pt x="58748" y="551714"/>
                </a:lnTo>
                <a:lnTo>
                  <a:pt x="22860" y="516763"/>
                </a:lnTo>
                <a:lnTo>
                  <a:pt x="17907" y="511810"/>
                </a:lnTo>
                <a:close/>
              </a:path>
              <a:path w="2190115" h="612139">
                <a:moveTo>
                  <a:pt x="58748" y="551714"/>
                </a:moveTo>
                <a:lnTo>
                  <a:pt x="59725" y="561213"/>
                </a:lnTo>
                <a:lnTo>
                  <a:pt x="61595" y="574548"/>
                </a:lnTo>
                <a:lnTo>
                  <a:pt x="64389" y="588263"/>
                </a:lnTo>
                <a:lnTo>
                  <a:pt x="64897" y="590423"/>
                </a:lnTo>
                <a:lnTo>
                  <a:pt x="89535" y="584453"/>
                </a:lnTo>
                <a:lnTo>
                  <a:pt x="89475" y="584200"/>
                </a:lnTo>
                <a:lnTo>
                  <a:pt x="64897" y="584200"/>
                </a:lnTo>
                <a:lnTo>
                  <a:pt x="70451" y="563112"/>
                </a:lnTo>
                <a:lnTo>
                  <a:pt x="58748" y="551714"/>
                </a:lnTo>
                <a:close/>
              </a:path>
              <a:path w="2190115" h="612139">
                <a:moveTo>
                  <a:pt x="96139" y="488061"/>
                </a:moveTo>
                <a:lnTo>
                  <a:pt x="83161" y="534924"/>
                </a:lnTo>
                <a:lnTo>
                  <a:pt x="83566" y="544829"/>
                </a:lnTo>
                <a:lnTo>
                  <a:pt x="84709" y="557276"/>
                </a:lnTo>
                <a:lnTo>
                  <a:pt x="86614" y="569722"/>
                </a:lnTo>
                <a:lnTo>
                  <a:pt x="89027" y="582295"/>
                </a:lnTo>
                <a:lnTo>
                  <a:pt x="89535" y="584453"/>
                </a:lnTo>
                <a:lnTo>
                  <a:pt x="64897" y="590423"/>
                </a:lnTo>
                <a:lnTo>
                  <a:pt x="89573" y="590423"/>
                </a:lnTo>
                <a:lnTo>
                  <a:pt x="113792" y="498601"/>
                </a:lnTo>
                <a:lnTo>
                  <a:pt x="109728" y="491616"/>
                </a:lnTo>
                <a:lnTo>
                  <a:pt x="96139" y="488061"/>
                </a:lnTo>
                <a:close/>
              </a:path>
              <a:path w="2190115" h="612139">
                <a:moveTo>
                  <a:pt x="70451" y="563112"/>
                </a:moveTo>
                <a:lnTo>
                  <a:pt x="64897" y="584200"/>
                </a:lnTo>
                <a:lnTo>
                  <a:pt x="86106" y="578358"/>
                </a:lnTo>
                <a:lnTo>
                  <a:pt x="70451" y="563112"/>
                </a:lnTo>
                <a:close/>
              </a:path>
              <a:path w="2190115" h="612139">
                <a:moveTo>
                  <a:pt x="83619" y="513119"/>
                </a:moveTo>
                <a:lnTo>
                  <a:pt x="70451" y="563112"/>
                </a:lnTo>
                <a:lnTo>
                  <a:pt x="86106" y="578358"/>
                </a:lnTo>
                <a:lnTo>
                  <a:pt x="64897" y="584200"/>
                </a:lnTo>
                <a:lnTo>
                  <a:pt x="89475" y="584200"/>
                </a:lnTo>
                <a:lnTo>
                  <a:pt x="89027" y="582295"/>
                </a:lnTo>
                <a:lnTo>
                  <a:pt x="86614" y="569722"/>
                </a:lnTo>
                <a:lnTo>
                  <a:pt x="84709" y="557276"/>
                </a:lnTo>
                <a:lnTo>
                  <a:pt x="83566" y="544829"/>
                </a:lnTo>
                <a:lnTo>
                  <a:pt x="83161" y="534924"/>
                </a:lnTo>
                <a:lnTo>
                  <a:pt x="83192" y="519938"/>
                </a:lnTo>
                <a:lnTo>
                  <a:pt x="83619" y="513119"/>
                </a:lnTo>
                <a:close/>
              </a:path>
              <a:path w="2190115" h="612139">
                <a:moveTo>
                  <a:pt x="1449895" y="25273"/>
                </a:moveTo>
                <a:lnTo>
                  <a:pt x="1116964" y="25273"/>
                </a:lnTo>
                <a:lnTo>
                  <a:pt x="1169289" y="25780"/>
                </a:lnTo>
                <a:lnTo>
                  <a:pt x="1221105" y="27559"/>
                </a:lnTo>
                <a:lnTo>
                  <a:pt x="1272539" y="30479"/>
                </a:lnTo>
                <a:lnTo>
                  <a:pt x="1323086" y="34671"/>
                </a:lnTo>
                <a:lnTo>
                  <a:pt x="1372997" y="40004"/>
                </a:lnTo>
                <a:lnTo>
                  <a:pt x="1422146" y="46609"/>
                </a:lnTo>
                <a:lnTo>
                  <a:pt x="1470279" y="54355"/>
                </a:lnTo>
                <a:lnTo>
                  <a:pt x="1517650" y="62991"/>
                </a:lnTo>
                <a:lnTo>
                  <a:pt x="1563751" y="73025"/>
                </a:lnTo>
                <a:lnTo>
                  <a:pt x="1608963" y="83820"/>
                </a:lnTo>
                <a:lnTo>
                  <a:pt x="1652778" y="95885"/>
                </a:lnTo>
                <a:lnTo>
                  <a:pt x="1695450" y="108838"/>
                </a:lnTo>
                <a:lnTo>
                  <a:pt x="1736725" y="122681"/>
                </a:lnTo>
                <a:lnTo>
                  <a:pt x="1776603" y="137540"/>
                </a:lnTo>
                <a:lnTo>
                  <a:pt x="1815084" y="153415"/>
                </a:lnTo>
                <a:lnTo>
                  <a:pt x="1851787" y="170052"/>
                </a:lnTo>
                <a:lnTo>
                  <a:pt x="1886839" y="187578"/>
                </a:lnTo>
                <a:lnTo>
                  <a:pt x="1920366" y="205866"/>
                </a:lnTo>
                <a:lnTo>
                  <a:pt x="1981581" y="244855"/>
                </a:lnTo>
                <a:lnTo>
                  <a:pt x="2035048" y="286765"/>
                </a:lnTo>
                <a:lnTo>
                  <a:pt x="2080006" y="331215"/>
                </a:lnTo>
                <a:lnTo>
                  <a:pt x="2107691" y="365887"/>
                </a:lnTo>
                <a:lnTo>
                  <a:pt x="2130298" y="401954"/>
                </a:lnTo>
                <a:lnTo>
                  <a:pt x="2147442" y="439038"/>
                </a:lnTo>
                <a:lnTo>
                  <a:pt x="2159889" y="482218"/>
                </a:lnTo>
                <a:lnTo>
                  <a:pt x="2164540" y="527176"/>
                </a:lnTo>
                <a:lnTo>
                  <a:pt x="2164543" y="530098"/>
                </a:lnTo>
                <a:lnTo>
                  <a:pt x="2164207" y="543560"/>
                </a:lnTo>
                <a:lnTo>
                  <a:pt x="2162810" y="558926"/>
                </a:lnTo>
                <a:lnTo>
                  <a:pt x="2160397" y="574166"/>
                </a:lnTo>
                <a:lnTo>
                  <a:pt x="2185542" y="578103"/>
                </a:lnTo>
                <a:lnTo>
                  <a:pt x="2188083" y="561213"/>
                </a:lnTo>
                <a:lnTo>
                  <a:pt x="2189427" y="544829"/>
                </a:lnTo>
                <a:lnTo>
                  <a:pt x="2189494" y="543560"/>
                </a:lnTo>
                <a:lnTo>
                  <a:pt x="2189861" y="527176"/>
                </a:lnTo>
                <a:lnTo>
                  <a:pt x="2189226" y="510413"/>
                </a:lnTo>
                <a:lnTo>
                  <a:pt x="2180679" y="459613"/>
                </a:lnTo>
                <a:lnTo>
                  <a:pt x="2165350" y="416051"/>
                </a:lnTo>
                <a:lnTo>
                  <a:pt x="2144903" y="376300"/>
                </a:lnTo>
                <a:lnTo>
                  <a:pt x="2118867" y="338200"/>
                </a:lnTo>
                <a:lnTo>
                  <a:pt x="2075814" y="290067"/>
                </a:lnTo>
                <a:lnTo>
                  <a:pt x="2024507" y="244983"/>
                </a:lnTo>
                <a:lnTo>
                  <a:pt x="1964943" y="203200"/>
                </a:lnTo>
                <a:lnTo>
                  <a:pt x="1898141" y="164846"/>
                </a:lnTo>
                <a:lnTo>
                  <a:pt x="1862201" y="146938"/>
                </a:lnTo>
                <a:lnTo>
                  <a:pt x="1824609" y="129793"/>
                </a:lnTo>
                <a:lnTo>
                  <a:pt x="1785492" y="113791"/>
                </a:lnTo>
                <a:lnTo>
                  <a:pt x="1744853" y="98551"/>
                </a:lnTo>
                <a:lnTo>
                  <a:pt x="1702815" y="84454"/>
                </a:lnTo>
                <a:lnTo>
                  <a:pt x="1659509" y="71374"/>
                </a:lnTo>
                <a:lnTo>
                  <a:pt x="1614932" y="59181"/>
                </a:lnTo>
                <a:lnTo>
                  <a:pt x="1569085" y="48133"/>
                </a:lnTo>
                <a:lnTo>
                  <a:pt x="1522222" y="38100"/>
                </a:lnTo>
                <a:lnTo>
                  <a:pt x="1474342" y="29210"/>
                </a:lnTo>
                <a:lnTo>
                  <a:pt x="1449895" y="25273"/>
                </a:lnTo>
                <a:close/>
              </a:path>
              <a:path w="2190115" h="612139">
                <a:moveTo>
                  <a:pt x="1116457" y="0"/>
                </a:moveTo>
                <a:lnTo>
                  <a:pt x="1062990" y="888"/>
                </a:lnTo>
                <a:lnTo>
                  <a:pt x="1009396" y="3048"/>
                </a:lnTo>
                <a:lnTo>
                  <a:pt x="954786" y="6223"/>
                </a:lnTo>
                <a:lnTo>
                  <a:pt x="901319" y="11175"/>
                </a:lnTo>
                <a:lnTo>
                  <a:pt x="848868" y="17399"/>
                </a:lnTo>
                <a:lnTo>
                  <a:pt x="797560" y="24891"/>
                </a:lnTo>
                <a:lnTo>
                  <a:pt x="747522" y="33527"/>
                </a:lnTo>
                <a:lnTo>
                  <a:pt x="698754" y="43179"/>
                </a:lnTo>
                <a:lnTo>
                  <a:pt x="651256" y="54101"/>
                </a:lnTo>
                <a:lnTo>
                  <a:pt x="605282" y="66166"/>
                </a:lnTo>
                <a:lnTo>
                  <a:pt x="560705" y="79121"/>
                </a:lnTo>
                <a:lnTo>
                  <a:pt x="517652" y="93217"/>
                </a:lnTo>
                <a:lnTo>
                  <a:pt x="476123" y="108076"/>
                </a:lnTo>
                <a:lnTo>
                  <a:pt x="436245" y="124078"/>
                </a:lnTo>
                <a:lnTo>
                  <a:pt x="397891" y="140842"/>
                </a:lnTo>
                <a:lnTo>
                  <a:pt x="361442" y="158623"/>
                </a:lnTo>
                <a:lnTo>
                  <a:pt x="326644" y="177037"/>
                </a:lnTo>
                <a:lnTo>
                  <a:pt x="293751" y="196341"/>
                </a:lnTo>
                <a:lnTo>
                  <a:pt x="233553" y="237236"/>
                </a:lnTo>
                <a:lnTo>
                  <a:pt x="181356" y="281050"/>
                </a:lnTo>
                <a:lnTo>
                  <a:pt x="137541" y="327533"/>
                </a:lnTo>
                <a:lnTo>
                  <a:pt x="110744" y="363600"/>
                </a:lnTo>
                <a:lnTo>
                  <a:pt x="89027" y="401192"/>
                </a:lnTo>
                <a:lnTo>
                  <a:pt x="72771" y="439927"/>
                </a:lnTo>
                <a:lnTo>
                  <a:pt x="62230" y="479551"/>
                </a:lnTo>
                <a:lnTo>
                  <a:pt x="57785" y="519938"/>
                </a:lnTo>
                <a:lnTo>
                  <a:pt x="57722" y="534924"/>
                </a:lnTo>
                <a:lnTo>
                  <a:pt x="58293" y="547242"/>
                </a:lnTo>
                <a:lnTo>
                  <a:pt x="58748" y="551714"/>
                </a:lnTo>
                <a:lnTo>
                  <a:pt x="70451" y="563112"/>
                </a:lnTo>
                <a:lnTo>
                  <a:pt x="83619" y="513119"/>
                </a:lnTo>
                <a:lnTo>
                  <a:pt x="83947" y="507873"/>
                </a:lnTo>
                <a:lnTo>
                  <a:pt x="85344" y="495808"/>
                </a:lnTo>
                <a:lnTo>
                  <a:pt x="97028" y="447548"/>
                </a:lnTo>
                <a:lnTo>
                  <a:pt x="112014" y="411988"/>
                </a:lnTo>
                <a:lnTo>
                  <a:pt x="132207" y="377189"/>
                </a:lnTo>
                <a:lnTo>
                  <a:pt x="157734" y="343026"/>
                </a:lnTo>
                <a:lnTo>
                  <a:pt x="199262" y="299085"/>
                </a:lnTo>
                <a:lnTo>
                  <a:pt x="249428" y="257175"/>
                </a:lnTo>
                <a:lnTo>
                  <a:pt x="307467" y="217677"/>
                </a:lnTo>
                <a:lnTo>
                  <a:pt x="373380" y="180975"/>
                </a:lnTo>
                <a:lnTo>
                  <a:pt x="409067" y="163702"/>
                </a:lnTo>
                <a:lnTo>
                  <a:pt x="446405" y="147320"/>
                </a:lnTo>
                <a:lnTo>
                  <a:pt x="485521" y="131699"/>
                </a:lnTo>
                <a:lnTo>
                  <a:pt x="526288" y="117093"/>
                </a:lnTo>
                <a:lnTo>
                  <a:pt x="568579" y="103250"/>
                </a:lnTo>
                <a:lnTo>
                  <a:pt x="612394" y="90550"/>
                </a:lnTo>
                <a:lnTo>
                  <a:pt x="657606" y="78739"/>
                </a:lnTo>
                <a:lnTo>
                  <a:pt x="704469" y="67945"/>
                </a:lnTo>
                <a:lnTo>
                  <a:pt x="752475" y="58420"/>
                </a:lnTo>
                <a:lnTo>
                  <a:pt x="801878" y="49911"/>
                </a:lnTo>
                <a:lnTo>
                  <a:pt x="852551" y="42545"/>
                </a:lnTo>
                <a:lnTo>
                  <a:pt x="904240" y="36449"/>
                </a:lnTo>
                <a:lnTo>
                  <a:pt x="957199" y="31496"/>
                </a:lnTo>
                <a:lnTo>
                  <a:pt x="1010793" y="28448"/>
                </a:lnTo>
                <a:lnTo>
                  <a:pt x="1064133" y="26288"/>
                </a:lnTo>
                <a:lnTo>
                  <a:pt x="1116964" y="25273"/>
                </a:lnTo>
                <a:lnTo>
                  <a:pt x="1449895" y="25273"/>
                </a:lnTo>
                <a:lnTo>
                  <a:pt x="1425448" y="21336"/>
                </a:lnTo>
                <a:lnTo>
                  <a:pt x="1375664" y="14731"/>
                </a:lnTo>
                <a:lnTo>
                  <a:pt x="1325245" y="9398"/>
                </a:lnTo>
                <a:lnTo>
                  <a:pt x="1273937" y="5079"/>
                </a:lnTo>
                <a:lnTo>
                  <a:pt x="1221993" y="2159"/>
                </a:lnTo>
                <a:lnTo>
                  <a:pt x="1169542" y="380"/>
                </a:lnTo>
                <a:lnTo>
                  <a:pt x="1116457" y="0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34736" y="2995167"/>
            <a:ext cx="2098040" cy="306705"/>
          </a:xfrm>
          <a:custGeom>
            <a:avLst/>
            <a:gdLst/>
            <a:ahLst/>
            <a:cxnLst/>
            <a:rect l="l" t="t" r="r" b="b"/>
            <a:pathLst>
              <a:path w="2098040" h="306704">
                <a:moveTo>
                  <a:pt x="2097659" y="0"/>
                </a:moveTo>
                <a:lnTo>
                  <a:pt x="2089645" y="48395"/>
                </a:lnTo>
                <a:lnTo>
                  <a:pt x="2067325" y="90407"/>
                </a:lnTo>
                <a:lnTo>
                  <a:pt x="2033276" y="123526"/>
                </a:lnTo>
                <a:lnTo>
                  <a:pt x="1990076" y="145239"/>
                </a:lnTo>
                <a:lnTo>
                  <a:pt x="1940306" y="153035"/>
                </a:lnTo>
                <a:lnTo>
                  <a:pt x="1188339" y="153035"/>
                </a:lnTo>
                <a:lnTo>
                  <a:pt x="1138568" y="160843"/>
                </a:lnTo>
                <a:lnTo>
                  <a:pt x="1095368" y="182588"/>
                </a:lnTo>
                <a:lnTo>
                  <a:pt x="1061319" y="215744"/>
                </a:lnTo>
                <a:lnTo>
                  <a:pt x="1038999" y="257788"/>
                </a:lnTo>
                <a:lnTo>
                  <a:pt x="1030986" y="306197"/>
                </a:lnTo>
                <a:lnTo>
                  <a:pt x="1022959" y="257788"/>
                </a:lnTo>
                <a:lnTo>
                  <a:pt x="1000607" y="215744"/>
                </a:lnTo>
                <a:lnTo>
                  <a:pt x="966520" y="182588"/>
                </a:lnTo>
                <a:lnTo>
                  <a:pt x="923289" y="160843"/>
                </a:lnTo>
                <a:lnTo>
                  <a:pt x="873505" y="153035"/>
                </a:lnTo>
                <a:lnTo>
                  <a:pt x="157352" y="153035"/>
                </a:lnTo>
                <a:lnTo>
                  <a:pt x="107630" y="145239"/>
                </a:lnTo>
                <a:lnTo>
                  <a:pt x="64437" y="123526"/>
                </a:lnTo>
                <a:lnTo>
                  <a:pt x="30370" y="90407"/>
                </a:lnTo>
                <a:lnTo>
                  <a:pt x="8025" y="48395"/>
                </a:lnTo>
                <a:lnTo>
                  <a:pt x="0" y="0"/>
                </a:lnTo>
              </a:path>
            </a:pathLst>
          </a:custGeom>
          <a:ln w="25400">
            <a:solidFill>
              <a:srgbClr val="5255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976111" y="3364979"/>
            <a:ext cx="360680" cy="369570"/>
          </a:xfrm>
          <a:prstGeom prst="rect">
            <a:avLst/>
          </a:prstGeom>
          <a:solidFill>
            <a:srgbClr val="52555A"/>
          </a:solidFill>
        </p:spPr>
        <p:txBody>
          <a:bodyPr vert="horz" wrap="square" lIns="0" tIns="40005" rIns="0" bIns="0" rtlCol="0">
            <a:spAutoFit/>
          </a:bodyPr>
          <a:lstStyle/>
          <a:p>
            <a:pPr marL="99060">
              <a:lnSpc>
                <a:spcPct val="100000"/>
              </a:lnSpc>
              <a:spcBef>
                <a:spcPts val="31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570596" y="1888985"/>
            <a:ext cx="326390" cy="369570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40005" rIns="0" bIns="0" rtlCol="0">
            <a:spAutoFit/>
          </a:bodyPr>
          <a:lstStyle/>
          <a:p>
            <a:pPr marL="81280">
              <a:lnSpc>
                <a:spcPct val="100000"/>
              </a:lnSpc>
              <a:spcBef>
                <a:spcPts val="31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0163" y="2649473"/>
            <a:ext cx="142494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52555A"/>
                </a:solidFill>
                <a:latin typeface="Arial"/>
                <a:cs typeface="Arial"/>
              </a:rPr>
              <a:t>CiteScore</a:t>
            </a:r>
            <a:r>
              <a:rPr sz="1600" spc="-75" dirty="0">
                <a:solidFill>
                  <a:srgbClr val="52555A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52555A"/>
                </a:solidFill>
                <a:latin typeface="Arial"/>
                <a:cs typeface="Arial"/>
              </a:rPr>
              <a:t>2015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26765" y="2904604"/>
            <a:ext cx="360680" cy="369570"/>
          </a:xfrm>
          <a:prstGeom prst="rect">
            <a:avLst/>
          </a:prstGeom>
          <a:solidFill>
            <a:srgbClr val="52555A"/>
          </a:solidFill>
        </p:spPr>
        <p:txBody>
          <a:bodyPr vert="horz" wrap="square" lIns="0" tIns="40005" rIns="0" bIns="0" rtlCol="0">
            <a:spAutoFit/>
          </a:bodyPr>
          <a:lstStyle/>
          <a:p>
            <a:pPr marL="98425">
              <a:lnSpc>
                <a:spcPct val="100000"/>
              </a:lnSpc>
              <a:spcBef>
                <a:spcPts val="31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B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344036" y="2349360"/>
            <a:ext cx="326390" cy="369570"/>
          </a:xfrm>
          <a:prstGeom prst="rect">
            <a:avLst/>
          </a:prstGeom>
          <a:solidFill>
            <a:srgbClr val="FF8200"/>
          </a:solidFill>
        </p:spPr>
        <p:txBody>
          <a:bodyPr vert="horz" wrap="square" lIns="0" tIns="40005" rIns="0" bIns="0" rtlCol="0">
            <a:spAutoFit/>
          </a:bodyPr>
          <a:lstStyle/>
          <a:p>
            <a:pPr marL="80645">
              <a:lnSpc>
                <a:spcPct val="100000"/>
              </a:lnSpc>
              <a:spcBef>
                <a:spcPts val="315"/>
              </a:spcBef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74440" y="2804795"/>
            <a:ext cx="475615" cy="0"/>
          </a:xfrm>
          <a:custGeom>
            <a:avLst/>
            <a:gdLst/>
            <a:ahLst/>
            <a:cxnLst/>
            <a:rect l="l" t="t" r="r" b="b"/>
            <a:pathLst>
              <a:path w="475614">
                <a:moveTo>
                  <a:pt x="475488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52555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894202" y="2634741"/>
            <a:ext cx="15938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52555A"/>
                </a:solidFill>
                <a:latin typeface="Arial"/>
                <a:cs typeface="Arial"/>
              </a:rPr>
              <a:t>=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768692" y="4710810"/>
          <a:ext cx="7855877" cy="13207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55877"/>
              </a:tblGrid>
              <a:tr h="3708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CiteScore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8200"/>
                    </a:solidFill>
                  </a:tcPr>
                </a:tc>
              </a:tr>
              <a:tr h="57906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75"/>
                        </a:spcBef>
                      </a:pPr>
                      <a:r>
                        <a:rPr sz="16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A = Ссылки, </a:t>
                      </a:r>
                      <a:r>
                        <a:rPr sz="1600" spc="-10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сделанные </a:t>
                      </a:r>
                      <a:r>
                        <a:rPr sz="16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в </a:t>
                      </a:r>
                      <a:r>
                        <a:rPr sz="1600" spc="-1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определенный </a:t>
                      </a:r>
                      <a:r>
                        <a:rPr sz="1600" spc="-30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год </a:t>
                      </a:r>
                      <a:r>
                        <a:rPr sz="16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на </a:t>
                      </a:r>
                      <a:r>
                        <a:rPr sz="1600" spc="-10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документы опубликованные</a:t>
                      </a:r>
                      <a:r>
                        <a:rPr sz="1600" spc="240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в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600" spc="-10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предыдущие </a:t>
                      </a:r>
                      <a:r>
                        <a:rPr sz="16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600" spc="-20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 года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4D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6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B = </a:t>
                      </a:r>
                      <a:r>
                        <a:rPr sz="1600" spc="-10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Документы (такого </a:t>
                      </a:r>
                      <a:r>
                        <a:rPr sz="16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же типа </a:t>
                      </a:r>
                      <a:r>
                        <a:rPr sz="1600" spc="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как </a:t>
                      </a:r>
                      <a:r>
                        <a:rPr sz="16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и A), </a:t>
                      </a:r>
                      <a:r>
                        <a:rPr sz="1600" spc="-10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опубликованные </a:t>
                      </a:r>
                      <a:r>
                        <a:rPr sz="16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в </a:t>
                      </a:r>
                      <a:r>
                        <a:rPr sz="1600" spc="-10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предыдущие </a:t>
                      </a:r>
                      <a:r>
                        <a:rPr sz="1600" spc="-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600" spc="300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25" dirty="0">
                          <a:solidFill>
                            <a:srgbClr val="52555A"/>
                          </a:solidFill>
                          <a:latin typeface="Arial"/>
                          <a:cs typeface="Arial"/>
                        </a:rPr>
                        <a:t>года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B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35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56497" y="129667"/>
            <a:ext cx="275590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5100" algn="l"/>
              </a:tabLst>
            </a:pPr>
            <a:r>
              <a:rPr sz="700" b="1" spc="-5" dirty="0">
                <a:solidFill>
                  <a:srgbClr val="FFFFFF"/>
                </a:solidFill>
                <a:latin typeface="Arial"/>
                <a:cs typeface="Arial"/>
              </a:rPr>
              <a:t>|	</a:t>
            </a:r>
            <a:r>
              <a:rPr sz="700" b="1" spc="-10" dirty="0">
                <a:solidFill>
                  <a:srgbClr val="FFFFFF"/>
                </a:solidFill>
                <a:latin typeface="Arial"/>
                <a:cs typeface="Arial"/>
              </a:rPr>
              <a:t>36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3215" y="1531366"/>
            <a:ext cx="8970772" cy="46813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59740" y="601058"/>
            <a:ext cx="803529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 err="1"/>
              <a:t>CiteScore</a:t>
            </a:r>
            <a:r>
              <a:rPr spc="-5" dirty="0"/>
              <a:t> </a:t>
            </a:r>
            <a:r>
              <a:rPr spc="-10" dirty="0" err="1" smtClean="0"/>
              <a:t>дополн</a:t>
            </a:r>
            <a:r>
              <a:rPr lang="ru-RU" spc="-10" dirty="0" smtClean="0"/>
              <a:t>яе</a:t>
            </a:r>
            <a:r>
              <a:rPr spc="-10" dirty="0" smtClean="0"/>
              <a:t>т </a:t>
            </a:r>
            <a:r>
              <a:rPr spc="-15" dirty="0"/>
              <a:t>уже существующие </a:t>
            </a:r>
            <a:r>
              <a:rPr spc="-10" dirty="0" err="1"/>
              <a:t>метрики</a:t>
            </a:r>
            <a:r>
              <a:rPr spc="120" dirty="0"/>
              <a:t> </a:t>
            </a:r>
            <a:r>
              <a:rPr spc="-5" dirty="0" smtClean="0"/>
              <a:t>SJR</a:t>
            </a:r>
            <a:r>
              <a:rPr lang="ru-RU" spc="-5" dirty="0" smtClean="0"/>
              <a:t> </a:t>
            </a:r>
            <a:r>
              <a:rPr dirty="0" smtClean="0"/>
              <a:t>и</a:t>
            </a:r>
            <a:r>
              <a:rPr spc="-100" dirty="0" smtClean="0"/>
              <a:t> </a:t>
            </a:r>
            <a:r>
              <a:rPr spc="-5" dirty="0"/>
              <a:t>SNIP</a:t>
            </a:r>
          </a:p>
        </p:txBody>
      </p:sp>
      <p:sp>
        <p:nvSpPr>
          <p:cNvPr id="5" name="object 5"/>
          <p:cNvSpPr/>
          <p:nvPr/>
        </p:nvSpPr>
        <p:spPr>
          <a:xfrm>
            <a:off x="5779770" y="2738627"/>
            <a:ext cx="1743075" cy="1143000"/>
          </a:xfrm>
          <a:custGeom>
            <a:avLst/>
            <a:gdLst/>
            <a:ahLst/>
            <a:cxnLst/>
            <a:rect l="l" t="t" r="r" b="b"/>
            <a:pathLst>
              <a:path w="1743075" h="1143000">
                <a:moveTo>
                  <a:pt x="1171575" y="0"/>
                </a:moveTo>
                <a:lnTo>
                  <a:pt x="1171575" y="285750"/>
                </a:lnTo>
                <a:lnTo>
                  <a:pt x="0" y="285750"/>
                </a:lnTo>
                <a:lnTo>
                  <a:pt x="0" y="857250"/>
                </a:lnTo>
                <a:lnTo>
                  <a:pt x="1171575" y="857250"/>
                </a:lnTo>
                <a:lnTo>
                  <a:pt x="1171575" y="1143000"/>
                </a:lnTo>
                <a:lnTo>
                  <a:pt x="1743075" y="571500"/>
                </a:lnTo>
                <a:lnTo>
                  <a:pt x="1171575" y="0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863209" y="3091815"/>
            <a:ext cx="1289050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7515" marR="5080" indent="-425450">
              <a:lnSpc>
                <a:spcPct val="100000"/>
              </a:lnSpc>
            </a:pPr>
            <a:r>
              <a:rPr sz="1400" spc="-5" dirty="0">
                <a:solidFill>
                  <a:srgbClr val="292B2C"/>
                </a:solidFill>
                <a:latin typeface="Arial"/>
                <a:cs typeface="Arial"/>
              </a:rPr>
              <a:t>CiteScore,</a:t>
            </a:r>
            <a:r>
              <a:rPr sz="1400" spc="-85" dirty="0">
                <a:solidFill>
                  <a:srgbClr val="292B2C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92B2C"/>
                </a:solidFill>
                <a:latin typeface="Arial"/>
                <a:cs typeface="Arial"/>
              </a:rPr>
              <a:t>SJR,  SNIP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524000" y="1905000"/>
            <a:ext cx="1295400" cy="533400"/>
          </a:xfrm>
          <a:custGeom>
            <a:avLst/>
            <a:gdLst/>
            <a:ahLst/>
            <a:cxnLst/>
            <a:rect l="l" t="t" r="r" b="b"/>
            <a:pathLst>
              <a:path w="1295400" h="533400">
                <a:moveTo>
                  <a:pt x="0" y="88900"/>
                </a:moveTo>
                <a:lnTo>
                  <a:pt x="6979" y="54274"/>
                </a:lnTo>
                <a:lnTo>
                  <a:pt x="26019" y="26019"/>
                </a:lnTo>
                <a:lnTo>
                  <a:pt x="54274" y="6979"/>
                </a:lnTo>
                <a:lnTo>
                  <a:pt x="88900" y="0"/>
                </a:lnTo>
                <a:lnTo>
                  <a:pt x="1206500" y="0"/>
                </a:lnTo>
                <a:lnTo>
                  <a:pt x="1241125" y="6979"/>
                </a:lnTo>
                <a:lnTo>
                  <a:pt x="1269380" y="26019"/>
                </a:lnTo>
                <a:lnTo>
                  <a:pt x="1288420" y="54274"/>
                </a:lnTo>
                <a:lnTo>
                  <a:pt x="1295400" y="88900"/>
                </a:lnTo>
                <a:lnTo>
                  <a:pt x="1295400" y="444500"/>
                </a:lnTo>
                <a:lnTo>
                  <a:pt x="1288420" y="479125"/>
                </a:lnTo>
                <a:lnTo>
                  <a:pt x="1269380" y="507380"/>
                </a:lnTo>
                <a:lnTo>
                  <a:pt x="1241125" y="526420"/>
                </a:lnTo>
                <a:lnTo>
                  <a:pt x="1206500" y="533400"/>
                </a:lnTo>
                <a:lnTo>
                  <a:pt x="88900" y="533400"/>
                </a:lnTo>
                <a:lnTo>
                  <a:pt x="54274" y="526420"/>
                </a:lnTo>
                <a:lnTo>
                  <a:pt x="26019" y="507380"/>
                </a:lnTo>
                <a:lnTo>
                  <a:pt x="6979" y="479125"/>
                </a:lnTo>
                <a:lnTo>
                  <a:pt x="0" y="444500"/>
                </a:lnTo>
                <a:lnTo>
                  <a:pt x="0" y="88900"/>
                </a:lnTo>
                <a:close/>
              </a:path>
            </a:pathLst>
          </a:custGeom>
          <a:ln w="38100">
            <a:solidFill>
              <a:srgbClr val="FF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24200" y="5105400"/>
            <a:ext cx="4398645" cy="990600"/>
          </a:xfrm>
          <a:custGeom>
            <a:avLst/>
            <a:gdLst/>
            <a:ahLst/>
            <a:cxnLst/>
            <a:rect l="l" t="t" r="r" b="b"/>
            <a:pathLst>
              <a:path w="4398645" h="990600">
                <a:moveTo>
                  <a:pt x="0" y="165100"/>
                </a:moveTo>
                <a:lnTo>
                  <a:pt x="5897" y="121208"/>
                </a:lnTo>
                <a:lnTo>
                  <a:pt x="22540" y="81769"/>
                </a:lnTo>
                <a:lnTo>
                  <a:pt x="48355" y="48355"/>
                </a:lnTo>
                <a:lnTo>
                  <a:pt x="81769" y="22540"/>
                </a:lnTo>
                <a:lnTo>
                  <a:pt x="121208" y="5897"/>
                </a:lnTo>
                <a:lnTo>
                  <a:pt x="165100" y="0"/>
                </a:lnTo>
                <a:lnTo>
                  <a:pt x="4233418" y="0"/>
                </a:lnTo>
                <a:lnTo>
                  <a:pt x="4277318" y="5897"/>
                </a:lnTo>
                <a:lnTo>
                  <a:pt x="4316781" y="22540"/>
                </a:lnTo>
                <a:lnTo>
                  <a:pt x="4350226" y="48355"/>
                </a:lnTo>
                <a:lnTo>
                  <a:pt x="4376071" y="81769"/>
                </a:lnTo>
                <a:lnTo>
                  <a:pt x="4392738" y="121208"/>
                </a:lnTo>
                <a:lnTo>
                  <a:pt x="4398645" y="165100"/>
                </a:lnTo>
                <a:lnTo>
                  <a:pt x="4398645" y="825500"/>
                </a:lnTo>
                <a:lnTo>
                  <a:pt x="4392738" y="869391"/>
                </a:lnTo>
                <a:lnTo>
                  <a:pt x="4376071" y="908830"/>
                </a:lnTo>
                <a:lnTo>
                  <a:pt x="4350226" y="942244"/>
                </a:lnTo>
                <a:lnTo>
                  <a:pt x="4316781" y="968059"/>
                </a:lnTo>
                <a:lnTo>
                  <a:pt x="4277318" y="984702"/>
                </a:lnTo>
                <a:lnTo>
                  <a:pt x="4233418" y="990600"/>
                </a:lnTo>
                <a:lnTo>
                  <a:pt x="165100" y="990600"/>
                </a:lnTo>
                <a:lnTo>
                  <a:pt x="121208" y="984702"/>
                </a:lnTo>
                <a:lnTo>
                  <a:pt x="81769" y="968059"/>
                </a:lnTo>
                <a:lnTo>
                  <a:pt x="48355" y="942244"/>
                </a:lnTo>
                <a:lnTo>
                  <a:pt x="22540" y="908830"/>
                </a:lnTo>
                <a:lnTo>
                  <a:pt x="5897" y="869391"/>
                </a:lnTo>
                <a:lnTo>
                  <a:pt x="0" y="825500"/>
                </a:lnTo>
                <a:lnTo>
                  <a:pt x="0" y="165100"/>
                </a:lnTo>
                <a:close/>
              </a:path>
            </a:pathLst>
          </a:custGeom>
          <a:ln w="38100">
            <a:solidFill>
              <a:srgbClr val="FF82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3962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56497" y="129667"/>
            <a:ext cx="275590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5100" algn="l"/>
              </a:tabLst>
            </a:pPr>
            <a:r>
              <a:rPr sz="700" b="1" spc="-5" dirty="0">
                <a:solidFill>
                  <a:srgbClr val="FFFFFF"/>
                </a:solidFill>
                <a:latin typeface="Arial"/>
                <a:cs typeface="Arial"/>
              </a:rPr>
              <a:t>|	</a:t>
            </a:r>
            <a:r>
              <a:rPr sz="700" b="1" spc="-10" dirty="0">
                <a:solidFill>
                  <a:srgbClr val="FFFFFF"/>
                </a:solidFill>
                <a:latin typeface="Arial"/>
                <a:cs typeface="Arial"/>
              </a:rPr>
              <a:t>37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7969" y="1786801"/>
            <a:ext cx="8948039" cy="46795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46291" y="858900"/>
            <a:ext cx="2997835" cy="2506345"/>
          </a:xfrm>
          <a:custGeom>
            <a:avLst/>
            <a:gdLst/>
            <a:ahLst/>
            <a:cxnLst/>
            <a:rect l="l" t="t" r="r" b="b"/>
            <a:pathLst>
              <a:path w="2997834" h="2506345">
                <a:moveTo>
                  <a:pt x="143510" y="1509268"/>
                </a:moveTo>
                <a:lnTo>
                  <a:pt x="0" y="2362962"/>
                </a:lnTo>
                <a:lnTo>
                  <a:pt x="853693" y="2506345"/>
                </a:lnTo>
                <a:lnTo>
                  <a:pt x="676148" y="2257044"/>
                </a:lnTo>
                <a:lnTo>
                  <a:pt x="1376014" y="1758569"/>
                </a:lnTo>
                <a:lnTo>
                  <a:pt x="321056" y="1758569"/>
                </a:lnTo>
                <a:lnTo>
                  <a:pt x="143510" y="1509268"/>
                </a:lnTo>
                <a:close/>
              </a:path>
              <a:path w="2997834" h="2506345">
                <a:moveTo>
                  <a:pt x="2789936" y="0"/>
                </a:moveTo>
                <a:lnTo>
                  <a:pt x="321056" y="1758569"/>
                </a:lnTo>
                <a:lnTo>
                  <a:pt x="1376014" y="1758569"/>
                </a:lnTo>
                <a:lnTo>
                  <a:pt x="2997708" y="603529"/>
                </a:lnTo>
                <a:lnTo>
                  <a:pt x="2997708" y="291742"/>
                </a:lnTo>
                <a:lnTo>
                  <a:pt x="2789936" y="0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10477" y="1273810"/>
            <a:ext cx="2287270" cy="16451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18360" y="4877561"/>
            <a:ext cx="1632585" cy="1893570"/>
          </a:xfrm>
          <a:custGeom>
            <a:avLst/>
            <a:gdLst/>
            <a:ahLst/>
            <a:cxnLst/>
            <a:rect l="l" t="t" r="r" b="b"/>
            <a:pathLst>
              <a:path w="1632585" h="1893570">
                <a:moveTo>
                  <a:pt x="1005528" y="674751"/>
                </a:moveTo>
                <a:lnTo>
                  <a:pt x="247141" y="674751"/>
                </a:lnTo>
                <a:lnTo>
                  <a:pt x="1138301" y="1893126"/>
                </a:lnTo>
                <a:lnTo>
                  <a:pt x="1632330" y="1531747"/>
                </a:lnTo>
                <a:lnTo>
                  <a:pt x="1005528" y="674751"/>
                </a:lnTo>
                <a:close/>
              </a:path>
              <a:path w="1632585" h="1893570">
                <a:moveTo>
                  <a:pt x="132714" y="0"/>
                </a:moveTo>
                <a:lnTo>
                  <a:pt x="0" y="855395"/>
                </a:lnTo>
                <a:lnTo>
                  <a:pt x="247141" y="674751"/>
                </a:lnTo>
                <a:lnTo>
                  <a:pt x="1005528" y="674751"/>
                </a:lnTo>
                <a:lnTo>
                  <a:pt x="741171" y="313308"/>
                </a:lnTo>
                <a:lnTo>
                  <a:pt x="988187" y="132587"/>
                </a:lnTo>
                <a:lnTo>
                  <a:pt x="132714" y="0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29102" y="5566790"/>
            <a:ext cx="146685" cy="108585"/>
          </a:xfrm>
          <a:custGeom>
            <a:avLst/>
            <a:gdLst/>
            <a:ahLst/>
            <a:cxnLst/>
            <a:rect l="l" t="t" r="r" b="b"/>
            <a:pathLst>
              <a:path w="146685" h="108585">
                <a:moveTo>
                  <a:pt x="70536" y="58305"/>
                </a:moveTo>
                <a:lnTo>
                  <a:pt x="51943" y="58305"/>
                </a:lnTo>
                <a:lnTo>
                  <a:pt x="71351" y="84848"/>
                </a:lnTo>
                <a:lnTo>
                  <a:pt x="102489" y="108280"/>
                </a:lnTo>
                <a:lnTo>
                  <a:pt x="109914" y="108428"/>
                </a:lnTo>
                <a:lnTo>
                  <a:pt x="117125" y="107159"/>
                </a:lnTo>
                <a:lnTo>
                  <a:pt x="124098" y="104476"/>
                </a:lnTo>
                <a:lnTo>
                  <a:pt x="130810" y="100380"/>
                </a:lnTo>
                <a:lnTo>
                  <a:pt x="135890" y="96647"/>
                </a:lnTo>
                <a:lnTo>
                  <a:pt x="139536" y="92506"/>
                </a:lnTo>
                <a:lnTo>
                  <a:pt x="108204" y="92506"/>
                </a:lnTo>
                <a:lnTo>
                  <a:pt x="96139" y="89903"/>
                </a:lnTo>
                <a:lnTo>
                  <a:pt x="89916" y="84848"/>
                </a:lnTo>
                <a:lnTo>
                  <a:pt x="82997" y="75272"/>
                </a:lnTo>
                <a:lnTo>
                  <a:pt x="70536" y="58305"/>
                </a:lnTo>
                <a:close/>
              </a:path>
              <a:path w="146685" h="108585">
                <a:moveTo>
                  <a:pt x="119527" y="22479"/>
                </a:moveTo>
                <a:lnTo>
                  <a:pt x="100838" y="22479"/>
                </a:lnTo>
                <a:lnTo>
                  <a:pt x="120142" y="48831"/>
                </a:lnTo>
                <a:lnTo>
                  <a:pt x="124714" y="55016"/>
                </a:lnTo>
                <a:lnTo>
                  <a:pt x="127508" y="59474"/>
                </a:lnTo>
                <a:lnTo>
                  <a:pt x="128524" y="62217"/>
                </a:lnTo>
                <a:lnTo>
                  <a:pt x="130096" y="66294"/>
                </a:lnTo>
                <a:lnTo>
                  <a:pt x="130175" y="70853"/>
                </a:lnTo>
                <a:lnTo>
                  <a:pt x="108204" y="92506"/>
                </a:lnTo>
                <a:lnTo>
                  <a:pt x="139536" y="92506"/>
                </a:lnTo>
                <a:lnTo>
                  <a:pt x="139827" y="92176"/>
                </a:lnTo>
                <a:lnTo>
                  <a:pt x="142494" y="86969"/>
                </a:lnTo>
                <a:lnTo>
                  <a:pt x="145288" y="81775"/>
                </a:lnTo>
                <a:lnTo>
                  <a:pt x="146558" y="76593"/>
                </a:lnTo>
                <a:lnTo>
                  <a:pt x="146304" y="66294"/>
                </a:lnTo>
                <a:lnTo>
                  <a:pt x="144780" y="60883"/>
                </a:lnTo>
                <a:lnTo>
                  <a:pt x="139954" y="51117"/>
                </a:lnTo>
                <a:lnTo>
                  <a:pt x="136525" y="45656"/>
                </a:lnTo>
                <a:lnTo>
                  <a:pt x="131445" y="38811"/>
                </a:lnTo>
                <a:lnTo>
                  <a:pt x="119527" y="22479"/>
                </a:lnTo>
                <a:close/>
              </a:path>
              <a:path w="146685" h="108585">
                <a:moveTo>
                  <a:pt x="103124" y="0"/>
                </a:moveTo>
                <a:lnTo>
                  <a:pt x="0" y="75311"/>
                </a:lnTo>
                <a:lnTo>
                  <a:pt x="10033" y="88938"/>
                </a:lnTo>
                <a:lnTo>
                  <a:pt x="51943" y="58305"/>
                </a:lnTo>
                <a:lnTo>
                  <a:pt x="70536" y="58305"/>
                </a:lnTo>
                <a:lnTo>
                  <a:pt x="64008" y="49415"/>
                </a:lnTo>
                <a:lnTo>
                  <a:pt x="100838" y="22479"/>
                </a:lnTo>
                <a:lnTo>
                  <a:pt x="119527" y="22479"/>
                </a:lnTo>
                <a:lnTo>
                  <a:pt x="103124" y="0"/>
                </a:lnTo>
                <a:close/>
              </a:path>
            </a:pathLst>
          </a:custGeom>
          <a:solidFill>
            <a:srgbClr val="292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05362" y="5687487"/>
            <a:ext cx="377190" cy="441959"/>
          </a:xfrm>
          <a:custGeom>
            <a:avLst/>
            <a:gdLst/>
            <a:ahLst/>
            <a:cxnLst/>
            <a:rect l="l" t="t" r="r" b="b"/>
            <a:pathLst>
              <a:path w="377189" h="441960">
                <a:moveTo>
                  <a:pt x="345507" y="374501"/>
                </a:moveTo>
                <a:lnTo>
                  <a:pt x="270831" y="429086"/>
                </a:lnTo>
                <a:lnTo>
                  <a:pt x="280102" y="441735"/>
                </a:lnTo>
                <a:lnTo>
                  <a:pt x="344237" y="394809"/>
                </a:lnTo>
                <a:lnTo>
                  <a:pt x="360343" y="394809"/>
                </a:lnTo>
                <a:lnTo>
                  <a:pt x="345507" y="374501"/>
                </a:lnTo>
                <a:close/>
              </a:path>
              <a:path w="377189" h="441960">
                <a:moveTo>
                  <a:pt x="360343" y="394809"/>
                </a:moveTo>
                <a:lnTo>
                  <a:pt x="344237" y="394809"/>
                </a:lnTo>
                <a:lnTo>
                  <a:pt x="366462" y="425098"/>
                </a:lnTo>
                <a:lnTo>
                  <a:pt x="376876" y="417440"/>
                </a:lnTo>
                <a:lnTo>
                  <a:pt x="360343" y="394809"/>
                </a:lnTo>
                <a:close/>
              </a:path>
              <a:path w="377189" h="441960">
                <a:moveTo>
                  <a:pt x="270846" y="337582"/>
                </a:moveTo>
                <a:lnTo>
                  <a:pt x="254702" y="337582"/>
                </a:lnTo>
                <a:lnTo>
                  <a:pt x="280356" y="372647"/>
                </a:lnTo>
                <a:lnTo>
                  <a:pt x="247336" y="396853"/>
                </a:lnTo>
                <a:lnTo>
                  <a:pt x="256480" y="409502"/>
                </a:lnTo>
                <a:lnTo>
                  <a:pt x="317378" y="364989"/>
                </a:lnTo>
                <a:lnTo>
                  <a:pt x="290897" y="364989"/>
                </a:lnTo>
                <a:lnTo>
                  <a:pt x="270846" y="337582"/>
                </a:lnTo>
                <a:close/>
              </a:path>
              <a:path w="377189" h="441960">
                <a:moveTo>
                  <a:pt x="321885" y="342269"/>
                </a:moveTo>
                <a:lnTo>
                  <a:pt x="290897" y="364989"/>
                </a:lnTo>
                <a:lnTo>
                  <a:pt x="317378" y="364989"/>
                </a:lnTo>
                <a:lnTo>
                  <a:pt x="331156" y="354918"/>
                </a:lnTo>
                <a:lnTo>
                  <a:pt x="321885" y="342269"/>
                </a:lnTo>
                <a:close/>
              </a:path>
              <a:path w="377189" h="441960">
                <a:moveTo>
                  <a:pt x="286960" y="294555"/>
                </a:moveTo>
                <a:lnTo>
                  <a:pt x="212411" y="349139"/>
                </a:lnTo>
                <a:lnTo>
                  <a:pt x="221682" y="361789"/>
                </a:lnTo>
                <a:lnTo>
                  <a:pt x="254702" y="337582"/>
                </a:lnTo>
                <a:lnTo>
                  <a:pt x="270846" y="337582"/>
                </a:lnTo>
                <a:lnTo>
                  <a:pt x="265243" y="329924"/>
                </a:lnTo>
                <a:lnTo>
                  <a:pt x="296231" y="307204"/>
                </a:lnTo>
                <a:lnTo>
                  <a:pt x="286960" y="294555"/>
                </a:lnTo>
                <a:close/>
              </a:path>
              <a:path w="377189" h="441960">
                <a:moveTo>
                  <a:pt x="272606" y="276432"/>
                </a:moveTo>
                <a:lnTo>
                  <a:pt x="246066" y="276432"/>
                </a:lnTo>
                <a:lnTo>
                  <a:pt x="189424" y="317808"/>
                </a:lnTo>
                <a:lnTo>
                  <a:pt x="198695" y="330458"/>
                </a:lnTo>
                <a:lnTo>
                  <a:pt x="272606" y="276432"/>
                </a:lnTo>
                <a:close/>
              </a:path>
              <a:path w="377189" h="441960">
                <a:moveTo>
                  <a:pt x="228413" y="214532"/>
                </a:moveTo>
                <a:lnTo>
                  <a:pt x="153864" y="269117"/>
                </a:lnTo>
                <a:lnTo>
                  <a:pt x="163770" y="282744"/>
                </a:lnTo>
                <a:lnTo>
                  <a:pt x="246066" y="276432"/>
                </a:lnTo>
                <a:lnTo>
                  <a:pt x="272606" y="276432"/>
                </a:lnTo>
                <a:lnTo>
                  <a:pt x="273371" y="275873"/>
                </a:lnTo>
                <a:lnTo>
                  <a:pt x="268172" y="268812"/>
                </a:lnTo>
                <a:lnTo>
                  <a:pt x="180788" y="268812"/>
                </a:lnTo>
                <a:lnTo>
                  <a:pt x="237684" y="227181"/>
                </a:lnTo>
                <a:lnTo>
                  <a:pt x="228413" y="214532"/>
                </a:lnTo>
                <a:close/>
              </a:path>
              <a:path w="377189" h="441960">
                <a:moveTo>
                  <a:pt x="263338" y="262246"/>
                </a:moveTo>
                <a:lnTo>
                  <a:pt x="180788" y="268812"/>
                </a:lnTo>
                <a:lnTo>
                  <a:pt x="268172" y="268812"/>
                </a:lnTo>
                <a:lnTo>
                  <a:pt x="263338" y="262246"/>
                </a:lnTo>
                <a:close/>
              </a:path>
              <a:path w="377189" h="441960">
                <a:moveTo>
                  <a:pt x="174946" y="141291"/>
                </a:moveTo>
                <a:lnTo>
                  <a:pt x="164405" y="148949"/>
                </a:lnTo>
                <a:lnTo>
                  <a:pt x="182058" y="172978"/>
                </a:lnTo>
                <a:lnTo>
                  <a:pt x="117796" y="219904"/>
                </a:lnTo>
                <a:lnTo>
                  <a:pt x="127067" y="232490"/>
                </a:lnTo>
                <a:lnTo>
                  <a:pt x="191202" y="185563"/>
                </a:lnTo>
                <a:lnTo>
                  <a:pt x="207304" y="185563"/>
                </a:lnTo>
                <a:lnTo>
                  <a:pt x="174946" y="141291"/>
                </a:lnTo>
                <a:close/>
              </a:path>
              <a:path w="377189" h="441960">
                <a:moveTo>
                  <a:pt x="207304" y="185563"/>
                </a:moveTo>
                <a:lnTo>
                  <a:pt x="191202" y="185563"/>
                </a:lnTo>
                <a:lnTo>
                  <a:pt x="208728" y="209592"/>
                </a:lnTo>
                <a:lnTo>
                  <a:pt x="219269" y="201934"/>
                </a:lnTo>
                <a:lnTo>
                  <a:pt x="207304" y="185563"/>
                </a:lnTo>
                <a:close/>
              </a:path>
              <a:path w="377189" h="441960">
                <a:moveTo>
                  <a:pt x="165528" y="130064"/>
                </a:moveTo>
                <a:lnTo>
                  <a:pt x="139005" y="130064"/>
                </a:lnTo>
                <a:lnTo>
                  <a:pt x="82363" y="171441"/>
                </a:lnTo>
                <a:lnTo>
                  <a:pt x="91634" y="184090"/>
                </a:lnTo>
                <a:lnTo>
                  <a:pt x="165528" y="130064"/>
                </a:lnTo>
                <a:close/>
              </a:path>
              <a:path w="377189" h="441960">
                <a:moveTo>
                  <a:pt x="121352" y="68152"/>
                </a:moveTo>
                <a:lnTo>
                  <a:pt x="46803" y="122736"/>
                </a:lnTo>
                <a:lnTo>
                  <a:pt x="56709" y="136376"/>
                </a:lnTo>
                <a:lnTo>
                  <a:pt x="139005" y="130064"/>
                </a:lnTo>
                <a:lnTo>
                  <a:pt x="165528" y="130064"/>
                </a:lnTo>
                <a:lnTo>
                  <a:pt x="166310" y="129493"/>
                </a:lnTo>
                <a:lnTo>
                  <a:pt x="161111" y="122432"/>
                </a:lnTo>
                <a:lnTo>
                  <a:pt x="73727" y="122432"/>
                </a:lnTo>
                <a:lnTo>
                  <a:pt x="130623" y="80801"/>
                </a:lnTo>
                <a:lnTo>
                  <a:pt x="121352" y="68152"/>
                </a:lnTo>
                <a:close/>
              </a:path>
              <a:path w="377189" h="441960">
                <a:moveTo>
                  <a:pt x="156277" y="115866"/>
                </a:moveTo>
                <a:lnTo>
                  <a:pt x="73727" y="122432"/>
                </a:lnTo>
                <a:lnTo>
                  <a:pt x="161111" y="122432"/>
                </a:lnTo>
                <a:lnTo>
                  <a:pt x="156277" y="115866"/>
                </a:lnTo>
                <a:close/>
              </a:path>
              <a:path w="377189" h="441960">
                <a:moveTo>
                  <a:pt x="157674" y="58525"/>
                </a:moveTo>
                <a:lnTo>
                  <a:pt x="152340" y="63542"/>
                </a:lnTo>
                <a:lnTo>
                  <a:pt x="149419" y="68977"/>
                </a:lnTo>
                <a:lnTo>
                  <a:pt x="148518" y="79379"/>
                </a:lnTo>
                <a:lnTo>
                  <a:pt x="148432" y="80801"/>
                </a:lnTo>
                <a:lnTo>
                  <a:pt x="150308" y="86643"/>
                </a:lnTo>
                <a:lnTo>
                  <a:pt x="155454" y="93603"/>
                </a:lnTo>
                <a:lnTo>
                  <a:pt x="159071" y="98581"/>
                </a:lnTo>
                <a:lnTo>
                  <a:pt x="164151" y="102201"/>
                </a:lnTo>
                <a:lnTo>
                  <a:pt x="175708" y="104779"/>
                </a:lnTo>
                <a:lnTo>
                  <a:pt x="181677" y="103636"/>
                </a:lnTo>
                <a:lnTo>
                  <a:pt x="188154" y="100054"/>
                </a:lnTo>
                <a:lnTo>
                  <a:pt x="183417" y="93603"/>
                </a:lnTo>
                <a:lnTo>
                  <a:pt x="174692" y="93603"/>
                </a:lnTo>
                <a:lnTo>
                  <a:pt x="168723" y="91939"/>
                </a:lnTo>
                <a:lnTo>
                  <a:pt x="165929" y="89628"/>
                </a:lnTo>
                <a:lnTo>
                  <a:pt x="160722" y="82554"/>
                </a:lnTo>
                <a:lnTo>
                  <a:pt x="159579" y="79379"/>
                </a:lnTo>
                <a:lnTo>
                  <a:pt x="159706" y="76280"/>
                </a:lnTo>
                <a:lnTo>
                  <a:pt x="159960" y="73194"/>
                </a:lnTo>
                <a:lnTo>
                  <a:pt x="161357" y="70146"/>
                </a:lnTo>
                <a:lnTo>
                  <a:pt x="164024" y="67161"/>
                </a:lnTo>
                <a:lnTo>
                  <a:pt x="157674" y="58525"/>
                </a:lnTo>
                <a:close/>
              </a:path>
              <a:path w="377189" h="441960">
                <a:moveTo>
                  <a:pt x="181804" y="91406"/>
                </a:moveTo>
                <a:lnTo>
                  <a:pt x="177994" y="93145"/>
                </a:lnTo>
                <a:lnTo>
                  <a:pt x="174692" y="93603"/>
                </a:lnTo>
                <a:lnTo>
                  <a:pt x="183417" y="93603"/>
                </a:lnTo>
                <a:lnTo>
                  <a:pt x="181804" y="91406"/>
                </a:lnTo>
                <a:close/>
              </a:path>
              <a:path w="377189" h="441960">
                <a:moveTo>
                  <a:pt x="49397" y="0"/>
                </a:moveTo>
                <a:lnTo>
                  <a:pt x="13719" y="18625"/>
                </a:lnTo>
                <a:lnTo>
                  <a:pt x="0" y="50464"/>
                </a:lnTo>
                <a:lnTo>
                  <a:pt x="1305" y="58838"/>
                </a:lnTo>
                <a:lnTo>
                  <a:pt x="25413" y="89651"/>
                </a:lnTo>
                <a:lnTo>
                  <a:pt x="44231" y="93580"/>
                </a:lnTo>
                <a:lnTo>
                  <a:pt x="50831" y="92626"/>
                </a:lnTo>
                <a:lnTo>
                  <a:pt x="57598" y="90542"/>
                </a:lnTo>
                <a:lnTo>
                  <a:pt x="50959" y="78528"/>
                </a:lnTo>
                <a:lnTo>
                  <a:pt x="37151" y="78528"/>
                </a:lnTo>
                <a:lnTo>
                  <a:pt x="27499" y="75531"/>
                </a:lnTo>
                <a:lnTo>
                  <a:pt x="23308" y="72457"/>
                </a:lnTo>
                <a:lnTo>
                  <a:pt x="19504" y="67138"/>
                </a:lnTo>
                <a:lnTo>
                  <a:pt x="15434" y="61599"/>
                </a:lnTo>
                <a:lnTo>
                  <a:pt x="13783" y="54804"/>
                </a:lnTo>
                <a:lnTo>
                  <a:pt x="15053" y="47438"/>
                </a:lnTo>
                <a:lnTo>
                  <a:pt x="16450" y="40085"/>
                </a:lnTo>
                <a:lnTo>
                  <a:pt x="21022" y="33176"/>
                </a:lnTo>
                <a:lnTo>
                  <a:pt x="28896" y="26712"/>
                </a:lnTo>
                <a:lnTo>
                  <a:pt x="44872" y="26712"/>
                </a:lnTo>
                <a:lnTo>
                  <a:pt x="39818" y="19803"/>
                </a:lnTo>
                <a:lnTo>
                  <a:pt x="46549" y="15460"/>
                </a:lnTo>
                <a:lnTo>
                  <a:pt x="53407" y="13847"/>
                </a:lnTo>
                <a:lnTo>
                  <a:pt x="83750" y="13847"/>
                </a:lnTo>
                <a:lnTo>
                  <a:pt x="80986" y="10709"/>
                </a:lnTo>
                <a:lnTo>
                  <a:pt x="74171" y="5487"/>
                </a:lnTo>
                <a:lnTo>
                  <a:pt x="66565" y="1929"/>
                </a:lnTo>
                <a:lnTo>
                  <a:pt x="58233" y="54"/>
                </a:lnTo>
                <a:lnTo>
                  <a:pt x="49397" y="0"/>
                </a:lnTo>
                <a:close/>
              </a:path>
              <a:path w="377189" h="441960">
                <a:moveTo>
                  <a:pt x="44872" y="26712"/>
                </a:moveTo>
                <a:lnTo>
                  <a:pt x="28896" y="26712"/>
                </a:lnTo>
                <a:lnTo>
                  <a:pt x="69536" y="82363"/>
                </a:lnTo>
                <a:lnTo>
                  <a:pt x="72965" y="79963"/>
                </a:lnTo>
                <a:lnTo>
                  <a:pt x="81252" y="72993"/>
                </a:lnTo>
                <a:lnTo>
                  <a:pt x="87633" y="65593"/>
                </a:lnTo>
                <a:lnTo>
                  <a:pt x="89990" y="61472"/>
                </a:lnTo>
                <a:lnTo>
                  <a:pt x="70298" y="61472"/>
                </a:lnTo>
                <a:lnTo>
                  <a:pt x="44872" y="26712"/>
                </a:lnTo>
                <a:close/>
              </a:path>
              <a:path w="377189" h="441960">
                <a:moveTo>
                  <a:pt x="49724" y="76293"/>
                </a:moveTo>
                <a:lnTo>
                  <a:pt x="42993" y="78286"/>
                </a:lnTo>
                <a:lnTo>
                  <a:pt x="37151" y="78528"/>
                </a:lnTo>
                <a:lnTo>
                  <a:pt x="50959" y="78528"/>
                </a:lnTo>
                <a:lnTo>
                  <a:pt x="49724" y="76293"/>
                </a:lnTo>
                <a:close/>
              </a:path>
              <a:path w="377189" h="441960">
                <a:moveTo>
                  <a:pt x="83750" y="13847"/>
                </a:moveTo>
                <a:lnTo>
                  <a:pt x="53407" y="13847"/>
                </a:lnTo>
                <a:lnTo>
                  <a:pt x="66996" y="16082"/>
                </a:lnTo>
                <a:lnTo>
                  <a:pt x="72457" y="19536"/>
                </a:lnTo>
                <a:lnTo>
                  <a:pt x="76775" y="25353"/>
                </a:lnTo>
                <a:lnTo>
                  <a:pt x="81347" y="31766"/>
                </a:lnTo>
                <a:lnTo>
                  <a:pt x="82744" y="38777"/>
                </a:lnTo>
                <a:lnTo>
                  <a:pt x="80839" y="46371"/>
                </a:lnTo>
                <a:lnTo>
                  <a:pt x="79696" y="51286"/>
                </a:lnTo>
                <a:lnTo>
                  <a:pt x="76140" y="56328"/>
                </a:lnTo>
                <a:lnTo>
                  <a:pt x="70298" y="61472"/>
                </a:lnTo>
                <a:lnTo>
                  <a:pt x="89990" y="61472"/>
                </a:lnTo>
                <a:lnTo>
                  <a:pt x="92110" y="57764"/>
                </a:lnTo>
                <a:lnTo>
                  <a:pt x="94682" y="49508"/>
                </a:lnTo>
                <a:lnTo>
                  <a:pt x="95420" y="41162"/>
                </a:lnTo>
                <a:lnTo>
                  <a:pt x="94396" y="33062"/>
                </a:lnTo>
                <a:lnTo>
                  <a:pt x="91610" y="25209"/>
                </a:lnTo>
                <a:lnTo>
                  <a:pt x="87062" y="17606"/>
                </a:lnTo>
                <a:lnTo>
                  <a:pt x="83750" y="13847"/>
                </a:lnTo>
                <a:close/>
              </a:path>
            </a:pathLst>
          </a:custGeom>
          <a:solidFill>
            <a:srgbClr val="292B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883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20" dirty="0"/>
              <a:t>Прозрачность </a:t>
            </a:r>
            <a:r>
              <a:rPr dirty="0"/>
              <a:t>в </a:t>
            </a:r>
            <a:r>
              <a:rPr spc="-20" dirty="0"/>
              <a:t>расчете</a:t>
            </a:r>
            <a:r>
              <a:rPr spc="30" dirty="0"/>
              <a:t> </a:t>
            </a:r>
            <a:r>
              <a:rPr spc="-5" dirty="0"/>
              <a:t>CiteScore</a:t>
            </a:r>
          </a:p>
        </p:txBody>
      </p:sp>
    </p:spTree>
    <p:extLst>
      <p:ext uri="{BB962C8B-B14F-4D97-AF65-F5344CB8AC3E}">
        <p14:creationId xmlns:p14="http://schemas.microsoft.com/office/powerpoint/2010/main" val="177470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940" y="773668"/>
            <a:ext cx="8072119" cy="369332"/>
          </a:xfrm>
        </p:spPr>
        <p:txBody>
          <a:bodyPr/>
          <a:lstStyle/>
          <a:p>
            <a:r>
              <a:rPr lang="en-US" dirty="0" err="1" smtClean="0"/>
              <a:t>CiteScore</a:t>
            </a:r>
            <a:r>
              <a:rPr lang="en-US" dirty="0" smtClean="0"/>
              <a:t> Tracker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313895"/>
            <a:ext cx="8991600" cy="324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ject 4"/>
          <p:cNvSpPr/>
          <p:nvPr/>
        </p:nvSpPr>
        <p:spPr>
          <a:xfrm>
            <a:off x="1752600" y="1981200"/>
            <a:ext cx="2997835" cy="2506345"/>
          </a:xfrm>
          <a:custGeom>
            <a:avLst/>
            <a:gdLst/>
            <a:ahLst/>
            <a:cxnLst/>
            <a:rect l="l" t="t" r="r" b="b"/>
            <a:pathLst>
              <a:path w="2997834" h="2506345">
                <a:moveTo>
                  <a:pt x="143510" y="1509268"/>
                </a:moveTo>
                <a:lnTo>
                  <a:pt x="0" y="2362962"/>
                </a:lnTo>
                <a:lnTo>
                  <a:pt x="853693" y="2506345"/>
                </a:lnTo>
                <a:lnTo>
                  <a:pt x="676148" y="2257044"/>
                </a:lnTo>
                <a:lnTo>
                  <a:pt x="1376014" y="1758569"/>
                </a:lnTo>
                <a:lnTo>
                  <a:pt x="321056" y="1758569"/>
                </a:lnTo>
                <a:lnTo>
                  <a:pt x="143510" y="1509268"/>
                </a:lnTo>
                <a:close/>
              </a:path>
              <a:path w="2997834" h="2506345">
                <a:moveTo>
                  <a:pt x="2789936" y="0"/>
                </a:moveTo>
                <a:lnTo>
                  <a:pt x="321056" y="1758569"/>
                </a:lnTo>
                <a:lnTo>
                  <a:pt x="1376014" y="1758569"/>
                </a:lnTo>
                <a:lnTo>
                  <a:pt x="2997708" y="603529"/>
                </a:lnTo>
                <a:lnTo>
                  <a:pt x="2997708" y="291742"/>
                </a:lnTo>
                <a:lnTo>
                  <a:pt x="2789936" y="0"/>
                </a:lnTo>
                <a:close/>
              </a:path>
            </a:pathLst>
          </a:custGeom>
          <a:solidFill>
            <a:srgbClr val="FF82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01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Title 1"/>
          <p:cNvSpPr>
            <a:spLocks noGrp="1"/>
          </p:cNvSpPr>
          <p:nvPr>
            <p:ph type="title"/>
          </p:nvPr>
        </p:nvSpPr>
        <p:spPr>
          <a:xfrm>
            <a:off x="862013" y="285750"/>
            <a:ext cx="8281987" cy="685800"/>
          </a:xfrm>
        </p:spPr>
        <p:txBody>
          <a:bodyPr/>
          <a:lstStyle/>
          <a:p>
            <a:pPr eaLnBrk="1" hangingPunct="1"/>
            <a:r>
              <a:rPr lang="ru-RU" altLang="en-US" sz="2800" dirty="0" smtClean="0">
                <a:latin typeface="Arial" pitchFamily="34" charset="0"/>
                <a:cs typeface="Arial" pitchFamily="34" charset="0"/>
              </a:rPr>
              <a:t>Подбор журнала по рейтингу</a:t>
            </a:r>
            <a:endParaRPr lang="en-US" altLang="en-US" sz="2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59" y="936242"/>
            <a:ext cx="8424041" cy="594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0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66" y="457200"/>
            <a:ext cx="8598434" cy="111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4191000" y="1600200"/>
            <a:ext cx="457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6843713" cy="4419372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583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613203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43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807" y="381000"/>
            <a:ext cx="4561193" cy="285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457200" y="1371600"/>
            <a:ext cx="44005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ru-RU" altLang="en-US" sz="2200" dirty="0" smtClean="0">
                <a:solidFill>
                  <a:srgbClr val="036635"/>
                </a:solidFill>
              </a:rPr>
              <a:t>крупнейшая </a:t>
            </a:r>
            <a:r>
              <a:rPr lang="ru-RU" altLang="en-US" sz="2200" dirty="0">
                <a:solidFill>
                  <a:srgbClr val="036635"/>
                </a:solidFill>
              </a:rPr>
              <a:t>в мире </a:t>
            </a:r>
            <a:r>
              <a:rPr lang="ru-RU" altLang="en-US" sz="2200" dirty="0" smtClean="0">
                <a:solidFill>
                  <a:srgbClr val="036635"/>
                </a:solidFill>
              </a:rPr>
              <a:t>реферативная и </a:t>
            </a:r>
            <a:r>
              <a:rPr lang="ru-RU" altLang="en-US" sz="2200" dirty="0">
                <a:solidFill>
                  <a:srgbClr val="036635"/>
                </a:solidFill>
              </a:rPr>
              <a:t>аналитическая база научных публикаций и </a:t>
            </a:r>
            <a:r>
              <a:rPr lang="ru-RU" altLang="en-US" sz="2200" dirty="0" smtClean="0">
                <a:solidFill>
                  <a:srgbClr val="036635"/>
                </a:solidFill>
              </a:rPr>
              <a:t>цитирований </a:t>
            </a:r>
            <a:endParaRPr lang="ru-RU" altLang="en-US" sz="2200" dirty="0">
              <a:solidFill>
                <a:srgbClr val="036635"/>
              </a:solidFill>
            </a:endParaRPr>
          </a:p>
        </p:txBody>
      </p:sp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460375" y="2819400"/>
            <a:ext cx="837882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altLang="en-US" b="1" dirty="0" smtClean="0">
                <a:solidFill>
                  <a:srgbClr val="2201AF"/>
                </a:solidFill>
              </a:rPr>
              <a:t>2</a:t>
            </a:r>
            <a:r>
              <a:rPr lang="ru-RU" altLang="en-US" b="1" dirty="0" smtClean="0">
                <a:solidFill>
                  <a:srgbClr val="2201AF"/>
                </a:solidFill>
              </a:rPr>
              <a:t>2</a:t>
            </a:r>
            <a:r>
              <a:rPr lang="en-GB" altLang="en-US" b="1" dirty="0" smtClean="0">
                <a:solidFill>
                  <a:srgbClr val="2201AF"/>
                </a:solidFill>
              </a:rPr>
              <a:t> </a:t>
            </a:r>
            <a:r>
              <a:rPr lang="ru-RU" altLang="en-US" b="1" dirty="0" smtClean="0">
                <a:solidFill>
                  <a:srgbClr val="2201AF"/>
                </a:solidFill>
              </a:rPr>
              <a:t>245</a:t>
            </a:r>
            <a:r>
              <a:rPr lang="en-GB" altLang="en-US" dirty="0" smtClean="0"/>
              <a:t> </a:t>
            </a:r>
            <a:r>
              <a:rPr lang="ru-RU" altLang="en-US" dirty="0"/>
              <a:t>академических журналов </a:t>
            </a:r>
            <a:endParaRPr lang="ru-RU" altLang="en-US" dirty="0" smtClean="0"/>
          </a:p>
          <a:p>
            <a:pPr eaLnBrk="1" hangingPunct="1"/>
            <a:r>
              <a:rPr lang="ru-RU" altLang="en-US" dirty="0" smtClean="0"/>
              <a:t>от </a:t>
            </a:r>
            <a:r>
              <a:rPr lang="ru-RU" altLang="en-US" b="1" dirty="0">
                <a:solidFill>
                  <a:srgbClr val="2201AF"/>
                </a:solidFill>
              </a:rPr>
              <a:t>5</a:t>
            </a:r>
            <a:r>
              <a:rPr lang="en-GB" altLang="en-US" b="1" dirty="0">
                <a:solidFill>
                  <a:srgbClr val="2201AF"/>
                </a:solidFill>
              </a:rPr>
              <a:t> 000</a:t>
            </a:r>
            <a:r>
              <a:rPr lang="en-GB" altLang="en-US" dirty="0"/>
              <a:t> </a:t>
            </a:r>
            <a:r>
              <a:rPr lang="ru-RU" altLang="en-US" dirty="0"/>
              <a:t>различных </a:t>
            </a:r>
            <a:r>
              <a:rPr lang="ru-RU" altLang="en-US" dirty="0" smtClean="0"/>
              <a:t>издательств</a:t>
            </a:r>
            <a:endParaRPr lang="en-US" altLang="en-US" dirty="0" smtClean="0"/>
          </a:p>
          <a:p>
            <a:pPr eaLnBrk="1" hangingPunct="1"/>
            <a:endParaRPr lang="ru-RU" altLang="en-US" dirty="0"/>
          </a:p>
          <a:p>
            <a:pPr eaLnBrk="1" hangingPunct="1"/>
            <a:r>
              <a:rPr lang="ru-RU" altLang="en-US" b="1" dirty="0" smtClean="0">
                <a:solidFill>
                  <a:srgbClr val="2201AF"/>
                </a:solidFill>
              </a:rPr>
              <a:t>65 </a:t>
            </a:r>
            <a:r>
              <a:rPr lang="ru-RU" altLang="en-US" dirty="0" smtClean="0"/>
              <a:t>миллионов </a:t>
            </a:r>
            <a:r>
              <a:rPr lang="ru-RU" altLang="en-US" dirty="0"/>
              <a:t>рефератов</a:t>
            </a:r>
            <a:r>
              <a:rPr lang="en-GB" altLang="en-US" dirty="0"/>
              <a:t> </a:t>
            </a:r>
            <a:endParaRPr lang="ru-RU" altLang="en-US" dirty="0" smtClean="0"/>
          </a:p>
          <a:p>
            <a:pPr eaLnBrk="1" hangingPunct="1"/>
            <a:r>
              <a:rPr lang="ru-RU" altLang="en-US" dirty="0" smtClean="0"/>
              <a:t>Более </a:t>
            </a:r>
            <a:r>
              <a:rPr lang="ru-RU" altLang="en-US" b="1" dirty="0">
                <a:solidFill>
                  <a:srgbClr val="2201AF"/>
                </a:solidFill>
              </a:rPr>
              <a:t>120</a:t>
            </a:r>
            <a:r>
              <a:rPr lang="ru-RU" altLang="en-US" dirty="0" smtClean="0"/>
              <a:t> тысяч книг (в рамках программы расширения книжного контента)</a:t>
            </a:r>
            <a:endParaRPr lang="ru-RU" altLang="en-US" dirty="0"/>
          </a:p>
          <a:p>
            <a:pPr eaLnBrk="1" hangingPunct="1"/>
            <a:r>
              <a:rPr lang="ru-RU" altLang="en-US" dirty="0" smtClean="0"/>
              <a:t>Более </a:t>
            </a:r>
            <a:r>
              <a:rPr lang="ru-RU" altLang="en-US" b="1" dirty="0">
                <a:solidFill>
                  <a:srgbClr val="2201AF"/>
                </a:solidFill>
              </a:rPr>
              <a:t>100 </a:t>
            </a:r>
            <a:r>
              <a:rPr lang="ru-RU" altLang="en-US" dirty="0" smtClean="0"/>
              <a:t>стран мира</a:t>
            </a:r>
          </a:p>
          <a:p>
            <a:pPr eaLnBrk="1" hangingPunct="1"/>
            <a:endParaRPr lang="ru-RU" altLang="en-US" dirty="0"/>
          </a:p>
          <a:p>
            <a:pPr eaLnBrk="1" hangingPunct="1"/>
            <a:r>
              <a:rPr lang="en-GB" altLang="en-US" b="1" dirty="0">
                <a:solidFill>
                  <a:srgbClr val="2201AF"/>
                </a:solidFill>
              </a:rPr>
              <a:t>5</a:t>
            </a:r>
            <a:r>
              <a:rPr lang="ru-RU" altLang="en-US" b="1" dirty="0">
                <a:solidFill>
                  <a:srgbClr val="2201AF"/>
                </a:solidFill>
              </a:rPr>
              <a:t>,</a:t>
            </a:r>
            <a:r>
              <a:rPr lang="en-GB" altLang="en-US" b="1" dirty="0">
                <a:solidFill>
                  <a:srgbClr val="2201AF"/>
                </a:solidFill>
              </a:rPr>
              <a:t>5</a:t>
            </a:r>
            <a:r>
              <a:rPr lang="ru-RU" altLang="en-US" b="1" dirty="0">
                <a:solidFill>
                  <a:srgbClr val="2201AF"/>
                </a:solidFill>
              </a:rPr>
              <a:t> </a:t>
            </a:r>
            <a:r>
              <a:rPr lang="ru-RU" altLang="en-US" dirty="0" smtClean="0"/>
              <a:t>млн </a:t>
            </a:r>
            <a:r>
              <a:rPr lang="ru-RU" altLang="en-US" dirty="0"/>
              <a:t>материалов научных конференций</a:t>
            </a:r>
          </a:p>
          <a:p>
            <a:pPr eaLnBrk="1" hangingPunct="1"/>
            <a:r>
              <a:rPr lang="en-GB" altLang="en-US" b="1" dirty="0" smtClean="0">
                <a:solidFill>
                  <a:srgbClr val="2201AF"/>
                </a:solidFill>
              </a:rPr>
              <a:t>390</a:t>
            </a:r>
            <a:r>
              <a:rPr lang="en-GB" altLang="en-US" dirty="0" smtClean="0"/>
              <a:t> </a:t>
            </a:r>
            <a:r>
              <a:rPr lang="ru-RU" altLang="en-US" dirty="0"/>
              <a:t>отраслевых изданий</a:t>
            </a:r>
          </a:p>
          <a:p>
            <a:pPr eaLnBrk="1" hangingPunct="1"/>
            <a:r>
              <a:rPr lang="ru-RU" altLang="en-US" b="1" dirty="0">
                <a:solidFill>
                  <a:srgbClr val="2201AF"/>
                </a:solidFill>
              </a:rPr>
              <a:t>2</a:t>
            </a:r>
            <a:r>
              <a:rPr lang="en-GB" altLang="en-US" b="1" dirty="0">
                <a:solidFill>
                  <a:srgbClr val="2201AF"/>
                </a:solidFill>
              </a:rPr>
              <a:t>5,2 </a:t>
            </a:r>
            <a:r>
              <a:rPr lang="ru-RU" altLang="en-US" dirty="0"/>
              <a:t>миллиона патентных записей</a:t>
            </a:r>
          </a:p>
        </p:txBody>
      </p:sp>
      <p:sp>
        <p:nvSpPr>
          <p:cNvPr id="2" name="AutoShape 2" descr="data:image/jpeg;base64,/9j/4AAQSkZJRgABAQAAAQABAAD/2wCEAAkGBxQSEhUUExQWFBQWGRsbFhgXFR8YGBkaGh4YGBwZHxgdHSggGB0lHR0cITMhKikrLjIuHB8zODUtNygtLysBCgoKDg0OGxAQGywkICQvLCw0MjQsLCw0LC8sLCwsLCwsLCwsLCwsLCwsLCwsLCwsLCwsLCwsLCwsLCwsLCwsLP/AABEIAFQBFQMBEQACEQEDEQH/xAAcAAACAgMBAQAAAAAAAAAAAAAABwUGAQQIAwL/xABDEAACAQMABwUEBggFBAMAAAABAgMABBEFBgcSITFRE0FhcYEikaGxMkJScpKyIzQ1YnOCosEUM0PR4URTY/AVJCX/xAAaAQEAAwEBAQAAAAAAAAAAAAAAAwQFAgEG/8QALBEAAgIBAwMCBgMBAQEAAAAAAAECAxEEEjEhMkEFMxMiUWFxgRRCUpGxFf/aAAwDAQACEQMRAD8Ab2sGnIrOIyzHA5KB9Jm+yB1rqMXJ4RHbbGuO6QnNP7Qru5JCN/h4+5Yz7Xq/MnyxVuNMV9zHt1tk+OiKpLKzHLMWPUkk+81LjBUbb5Pez0jLEcxSyR/dcr8jXjinydRslHteC86qbS5kdY7siSMkDtMYdM95xwYde+oZ0LGYl6jXSTxPqhwCqhrmaAKAKAKAKAKAKAKAKAKAKAKAKAKAKAKAKAKAKAKAKAKAKAKAKAKAKAKAKAQu0jTZubxxn9HCTGg7sg4Y+pHwFXqY7YmFrLd9jXhdCq1IVC6aM2aXkqB23IsjIVyd71AHCoXfFF2GhsksvoaWltQr6AZ7Iyr1i9v+ke18K6jbFnFmjth4z+DS0DqzcXUyxrG6jI33ZCFQd5JI547uZr2U1FZOKtPOyWMHREaAAAcgMD0qgfQo+qAKAwTQADQGaAKAKAwTQADQGaAKAKAKAKAwTQADQGaAKAKAKAKAKAKAKAKAKAxvDrQGaAKA5ivc9o+ee+2fPJzWkuD5mfc8n3oq5EU0UjLvKjqxXqFIJFeSWVg9rltkm/DOidEacgul3oJVfqAfaXwK81NUJRceT6Gu2E1mLJGuSQKAKA8rm4WNWd2CooyzE4AA7yaJZPG0llij1q2myyMUtP0UY/1CPbbxGfoD41bhQl3GTfr5N4r4KJdXskpzJI7nqzE/M1MklwUJTlLlmbXSEsRzHK6H91yPkaNJ8nsZyjwy/ak7RJu2SG6PaI7BQ5GHUk4GSOBXNQWUrGUX9NrZblGfkblVTWFrrptK7NjDZ7rMODSniAeijkT4nh51Yrpz1kZup1217YC00hpiec5lmkfzY493IVZUUuEZs7Zz7ma9tdyRnMbsh6qxX5V60nycxk48PBd9V9pU8LBLn9NF3t/qL45+sPA8fGoJ0J8F2nXSi8T6ob9hepNGskbB0YZUj/3n4VVaaeGa8ZKSyiM1z0w1pZyzJxcABM8t5iFB9M59K6rjulgj1Fvw63JCIfT90X7Q3Eu/nOe0I+GcY8Ku7I8YMJ32N53Mtl5tOuGtY40ws+CJZcdDgFRyBI4k9eVRKhbs+C3LXz2JLnyyk3d9JKd6SR3J72Yn51MklwUZTlLueTY0bpq4tyDFM6Y7gx3fwngaOKfJ1C2cO1jZ1C19F2RBcbqT/VI4LJjoO5sd3f3dKqW1beq4NbS6v4nyy5/9L3UJeEntF1qnkupIUkaOKJt0BCVLEfSLEc+OfDGKuVVrbkxdXqJuxxTwkbWzDWmYXSW8sjSRy5A3ySVYAsCCeODjGPEV5dWtuUd6LUT37JPKY4qqGuamlr0QQyyniI0ZvwgmvUsvBzOW2Ll9DnzSGsl1NIZHnkBJyArlVXwABwKvqEUsYPn56iyTy2xtbL9YZLuB1mO88RA3u9lIyCfHmKq3QUX0NbR3OyHzcoldcdZ47CHfYb0jcI06nqeijvNcVwc2S6i9VRy+RLaZ1tu7okyTMB9hCUUeGAePrmrka4xMWzU2T5ZDLIQcgkHrnj767ICd0PrleWxG5MzKPqSEup8OJyPQiuJVRkWK9VbDhjo1Q1jS/g7RRusDuyLnO63ge8HmKpzg4vBtUXK2O5Co2latvbXLSqpMMzFg3crHiynoc8R4HwNWqZ7lgydZQ4T3LhlOqUpn3FIVIZSVYciDgj1FOT1Np5RZdFa/X0GMS9ov2ZRvD38G+NRypiyzDWWx85GLqttHguSI5h2Ep4DJyjHoG7j4Gq86XHqjRo1sLOkujLvUJdFNte1iJcWiHCqA0uO9jxVfIDj5kdKtUQ/szK197z8NfsWlWTML5q7synnQSTOIFbiqlcvjqR9Xy51Xnek8Iv06CU1mTwe+ldlM6DMEqS/ut7Deh5fKkdQvJ1Z6fJdYvJ46o7P7o3Mb3EfZRRsHOWUlipyFAUnmRxPSll0dvQ80+jnvTmsJFv2q6wm2txDGcST5GRzVB9I+Gc499RUw3PLLetu2Q2rliTq4YhbtU9Qp71e1JEUPczDJbHPdXp41FO1R6FyjRytW59ESumtlc0aF4JBMQMlCu6x8uOCfCuY3pvqS2enySzF5F6wwcHgRzBqczi/7JdYjFP8A4Vz+jlzuZ+rJjP8AUBjzx1qC+GVuNDQX4lsfDLptW/Z0n3k/MKho7y5rvZf6EXV0wzc0ToyW5lWKFd527u4DvJPcB1ryUlFZZ3XXKyW2IwodkbbntXID9AmVz55zVf8AkfY0V6d06y6lH1k1emspezmHPijj6LjqD16ip4TUllFG6mVUsSI2CZkZXUlWUgqRzBHEGun1Ik2nlHRWqulxd2sU/ew9odGU7rD3g+mKz5x2ywfRU2fEgpCK1y/X7r+M/wAzV2vtRh6r3pfk2dn37Rtvvn8rV5b2M90nvROgqon0BDa5/qF1/Bk/Ka6h3Iiv9uX4ZzpWgfODV2J/RufNPk1VtR4NX07iRW9q960mkHQnhEqKB5qHJ/q+FSULEclfXzbtx9CtaH0ebieOFSAZGCgnkM99SSltWSrXBzkoryMufZGm77Fy2/8AvIN0nyByPjVZah/Q036dHHSRS9L6j3tu2DC0i9zRAuD6DiPUVNG2L8lKzSWwfGfwMzZhq7Ja27mYFXlYNud6qBgZ6HmcVXumpPoaejpdcPm5Zb7q1SVCkih0bgVYZB9KhTwW3FNYYv8ATWymFyWtpDEfsN7a+h+kPeasR1D8mfZ6fB9jwUrSmz6+g49l2q/aibe/p4N8KmV0WU56K2PjJWZIypIYFSOYIwR6VIVWmujPih4O3ZXrC1zbtHIcyQEDJ5sh+iT1IwR7utU7obXlG3ornZDD5Qo9Ybsy3U8h+tI3uyQPhirUFiKRk3S3WN/clNnmjFuL+JWGVTMjDrucQPLexXNssRJNHXvtWfHUf9UTfCgCgEXtWui+kHHdGiIPdvH4sau0LETD10s2lY0ba9rNFH/3HRPxMF/vUknhZK1cd0kvqdLWtusaKiDCqAFHQDhWc3k+kSSWEetD0RW1PRohv2KjAlRZMDqSyt8Vz61dpeYmHroKNvTz1KxYXBjljcHBR1YHyINSNZWCrB7ZJjq2ovvaMc9WjPvYVUp7za1rzQ/0I2rhhjc2L6OUQyz49pn3AegUAn4n4VV1D64Nf0+GIOQyKrmiVLaho0TWEjY9uLDqemCN7+nPwqWmWJFXWQ3VP7CIq6YI4Ni9yTbzIeSSZH8wGflVTULqbHp0swa+4uNcv1+6/jP8zVivtRnar3pfk2dn37Rtvvn8rV5b2M90nvROgqon0BDa5/qF1/Bk/Ka6h3Iiv9uX4ZzpWgfODV2J/RufNPk1VtR4NX03iRG7XtBMk4ulBMcgAc/ZdRgZ6ZAHurqifTaR6+lqW9cMX0blSCpIIOQRwIPWpzPTaeUX3QO1G4iAW4UTqPrfRk9Tyb3DzqCVCfBfq1849J9Riava5Wt57Mcm7Jj/AC3G63p3N6Gq8q5R5NCrU12dE+pYa4LAUAUAUBSNquiYXs3mZQJY8br8ickDdPUGpqZNSwUtbXF1uT5QkquGIMPYux/xMw7jFx/EKg1HCNH07uZR9LQlJ5VPNZHB9GNTReUijYsTa+5Ytl16ItIR73ASBkHmeI+Ix61HcswLGhmo2rPnoPeqRuhQBQCF2nQldIzZ+sFYeRUVepfyGFrVi5kFoS5EVzBIeSSxsfJWVj8q7ksxaIKpbZxf3OllbIyOIPKs4+kM0Ak9r92Hvgo/04lVvvEs/wAmFXKF8pi+oSTt/CKVBHvMqjmSB7zipn0KUVl4HbtOTd0Ww6GIe4gVTp7za1vsf8EfVwxBxbGbwNayxfWSTex4MB/cGqmoXzZNn0+Wa2vuMKoC+VvaJeiLR9wTzddweJc7vyJPpUlSzNFfVT21NnP9Xj58bexSM9jcN3F1A9B/zVXUco1/Tl8j/Ivdcv1+6/jP8zU9fajP1XvS/Js7Pv2jbffP5Wpb2M90nvROgqoH0BDa5/qF1/Bk/Ka6h3Iiv9uX4ZzpWgfODV2J/RufNPk1VtR4NX03iQyrm3WRSjqGRhhlIyCPKqyeDSaTWGLnWDZUjZa0fcP/AG5CSvkG4keuasR1D/sZ1vp6fWDwLzTWrV1af58TKv2h7SH+YcKsRnGXBn2UWV9yItWIIIOCORHAiuiFdBx7PNdBNAyXLjtIsDfPN1OcE9SMYPpVS2vD6GzpNVujib6ooun9fLueZmjmeKME9mqHd9nuJI4knxqaNMUupRt1lkpfK8I2tEbTLyLhIVnX98brfiXHxBryVEXwdV6+yPd1LPHtchx7VvIG8GUj31H/AB39S1/9GH0ZTdctdpb/AAm72UKnO4Dkse4se/HSpq6lAp6nVSt6cIqtSFQbexnRJSKW4YY7QhU8VXJJ8iTj+U1V1EsvBr+n1tRc35K1tW0KYLvtgP0c/EHu3xwYfI+tSUSzHBW11TjZu8MpcblSCCQQQQRzBHEGpiknh5Q2dXNqURQLdhlkHAuq7yt4kDiD5A1VnQ8/Ka1Wvi1ifJsaV2rW6DEEbyt1Ybi/H2vhXkaJPk6n6hBdqyaurG04zTrFcRqgkYKrITwY8ACD3E8M+Nezowso4p1+6W2S5PjbJoMsI7tRndHZyfdySp95I9RXunl/U89QqylNCpqyZQy9S9pKwxLDdhiE4JIoyd3uDDmcdRn+9V7KMvMTT0+uUY7bP+kzpnalbIh/w4eWQj2cqVQHxzxPkBXEaJPkms19aXy9WKG8unldpJDvO5JYnvJq2lhYRkSk5PLLLs20Gbm8RiP0cJDue7I+ivq3wBqO6W2JZ0dW+zPhDJ2rfs6T7yfmFVqO80dd7L/Qi6umGTGq2sEljOJU4g8HTuZenge8H/muZwUlgmoudUtyGtDtQsSm8xkVvsdmSc+Y9n41V+BI1Vr6msi7151xa/cKoKQJxVTzJ+03+1WK69hn6nVO54XBVgKkKh0DqDoY2tlGjDEjZd/Bm449BgehqjbLdLJ9Bpa/h1pPkUe0exMOkJ8jg5EinqGGT/VvD0q1U8wRk6yO25kHou+aCaOZPpRsGHp3evKu5LKwQVzcJKS8Dy0Pr7ZToGMywtj2kkO6QfAngw8RVKVUk+Dcr1dU1nOPyVbaJr3DJA1tbN2hfhI4HsheZAP1ieWeWM1LVU08sq6vVxcXCArKsmUOPY1YlLaSUj/Mf2fJRj55qpe/mwbPp8MVt/UretG0e6M7rbOIokYqPYVi2OG8d4HGegqSFMcdStfrrN7UOiRI6ubVSMLeJn/yRj8yf7e6uZ6f/JJT6h4sX7LPe6+6OMTb0okBB9js2JbwwV4etRqqeSzLV045yIuVgWJAwCTgdB3CrqMNtN9CW1d0LNc7/Y59jd3seO9j5GuJyUeSamqc87SZ1x1EntpGeJDLASSpQZZB9ll58Otc12prryTajRzg8xWUU2pSkFAFAXXVDZ/NcsHmUwwczng7+Cju8zUNlyXBd0+jlN5l0Q6rW2WNFRFCooAUDkAKpt5NqKUVhGlp/Q0d5C0Mo4HkRzVu5h4iuoycXlHFtUbI7ZCM1m1SuLJj2i70fdKoypHj9k+B+NXYWKRh3aadXPH1ICuyuFeguOoWqE1zPHKylIEZWLMMb26QwVeueHHpUNtiSx5Lml00pyUnwO26tlkRkdQyMCGU8iDzFUk8G20msMSmuOoM1qzPCplt+YI4sngw7wOvvxVyu1S6PkxdRo5VvMeqKZUxSCgJnV3Vi4vWAiT2c+1I3BF9e8+AridijyT06edr6IemrGgI7KERR8Tzdzzdup/sKpTm5PLNymmNUdqIbav+zpPvJ+YV3T3kGu9l/oRdXTDN7/4mbsBcBCYclSw4gEYzn7PPnXm5ZwSfClt346GjXpGfSKSQACSeAA4knoB30CWeBnbPdQWDrc3a4C8Y4jzJ7mYd2OYFVrbvETU0mjae+f8AwalVjUKtr5qmL+IFSFnj/wAtjyI70Pgevcakrs2MranTq6P3QkNKaLltn3Jo2jbxHA+IPIjyq7GSl1RhzrlB4kjTr04CgLPqnqXPesp3THB9aRhjI/dH1j8KjnaolqjSzteeEPXR9kkEaRRjdRAFUeA+Z781SbbeWbkYqKUUKLXnUGaKV5rdTJCxLFV4uhPEjd716EVartTWGZOp0clJyh1RQWGCQeBHMHmKnM/GDFAb2iNETXT9nAhdu/HIeJPICvJSUV1JK6pWPEUPfUzVtbG3EeQ0je1Iw5Fug8ByFUbJ7nk3dPQqoY8k/XBOR99oS2mOZYIpD1aNSffjNeqUlwyOVUJcpEc2pFgf+mT0yPka6+LP6nH8Wr/KN2w1dtYDmK3iRh9YIN78R4/GvHOT5Z1GmuPCRKVyShQBQGGUEYIyKAhLnU+xkOWtYs/uruflxXfxJfUhenqf9UellqtZxHKW0QI5EoGI8i2SKOcn5EaK48RRMCuCYKAKAib/AFZtJjvSW8TMebbgDHzIwTXSnJcMilRXLq4o17fU2xQ5FrF/Mu/8GzXvxJfU5WmqX9UTkcYUAKAAOQAwB6VwTJYPqh6U/av+zpPvJ+YVLT3lPXey/wBCLq6YY7NkIzo8g8R2r/Jap395t6D2v2Td1qfYyHLWsWf3V3Py4rhWSXknenqfVxRt6N0BbW5zDBHG32gg3vxc68c5PlnUKoQ7USVckgUAUB43Vqkq7siLIp5q6hh7jwom1weSipLDWSFl1KsGOTax+gK/AEV38Sf1If41X+UbFnqrZxHKW0QI5EoGI8ic4rxzk/J7GiuPEUS4FckxmgCgI7SGgrafjNBFIerIC34uddKTXDI51Qn3JGgmpNgDkWsfrkj3E4r34k/qcfxqv8omrW1SJd2NFjUclRQoHoOFctt8kyiorCR7V4ehQBQBQBQBQBQBQBQBQBQBQBQBQBQBQBQBQFQ2rD/86TwZPzCpae8p672X+hFVeMMd2yEf/Q85Xx/SKpX95t6D2v2XaoS6FAFAFAFAFAFAFAFAFAFAFAFAFAFAFAFAFAFAFAFAFAFAFAFAFAFAFAFAFAFAFAa9/ZpNG8Ug3kcEMPA16nh5RzKKksMRE+gIxpEWoL9mXC5yN7B8cY+FXVN7NxhOmPxtngeui7CO3iSKJd1EGFHxJ8STknzqk228s3YQUIqMeDarw6CgCgCgCgCgCgCgCgCgCgCgCgCgCg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38" y="533400"/>
            <a:ext cx="27640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75031" y="5855732"/>
            <a:ext cx="1955530" cy="849868"/>
            <a:chOff x="188714" y="1607403"/>
            <a:chExt cx="1487686" cy="533400"/>
          </a:xfrm>
        </p:grpSpPr>
        <p:sp>
          <p:nvSpPr>
            <p:cNvPr id="9" name="Rounded Rectangle 8"/>
            <p:cNvSpPr/>
            <p:nvPr/>
          </p:nvSpPr>
          <p:spPr>
            <a:xfrm>
              <a:off x="188714" y="1607403"/>
              <a:ext cx="1487686" cy="533400"/>
            </a:xfrm>
            <a:prstGeom prst="roundRect">
              <a:avLst>
                <a:gd name="adj" fmla="val 19294"/>
              </a:avLst>
            </a:prstGeom>
            <a:solidFill>
              <a:schemeClr val="accent4"/>
            </a:solidFill>
            <a:ln w="2540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" name="TextBox 173"/>
            <p:cNvSpPr txBox="1"/>
            <p:nvPr/>
          </p:nvSpPr>
          <p:spPr>
            <a:xfrm>
              <a:off x="188714" y="1637210"/>
              <a:ext cx="1487686" cy="46360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Естественно-технические</a:t>
              </a:r>
              <a:r>
                <a:rPr kumimoji="0" lang="ru-RU" sz="1400" b="1" i="0" u="none" strike="noStrike" kern="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науки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kern="0" baseline="0" dirty="0" smtClean="0">
                  <a:solidFill>
                    <a:schemeClr val="bg1"/>
                  </a:solidFill>
                </a:rPr>
                <a:t>6600</a:t>
              </a:r>
              <a:endPara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482962" y="5855732"/>
            <a:ext cx="1904999" cy="849868"/>
            <a:chOff x="188714" y="1607403"/>
            <a:chExt cx="1487686" cy="533400"/>
          </a:xfrm>
        </p:grpSpPr>
        <p:sp>
          <p:nvSpPr>
            <p:cNvPr id="12" name="Rounded Rectangle 11"/>
            <p:cNvSpPr/>
            <p:nvPr/>
          </p:nvSpPr>
          <p:spPr>
            <a:xfrm>
              <a:off x="188714" y="1607403"/>
              <a:ext cx="1487686" cy="533400"/>
            </a:xfrm>
            <a:prstGeom prst="roundRect">
              <a:avLst>
                <a:gd name="adj" fmla="val 19294"/>
              </a:avLst>
            </a:prstGeom>
            <a:solidFill>
              <a:schemeClr val="accent4"/>
            </a:solidFill>
            <a:ln w="2540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3" name="TextBox 176"/>
            <p:cNvSpPr txBox="1"/>
            <p:nvPr/>
          </p:nvSpPr>
          <p:spPr>
            <a:xfrm>
              <a:off x="188714" y="1607403"/>
              <a:ext cx="1487686" cy="463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kern="0" dirty="0" smtClean="0">
                  <a:solidFill>
                    <a:schemeClr val="bg1"/>
                  </a:solidFill>
                </a:rPr>
                <a:t>Медицина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kern="0" dirty="0" smtClean="0">
                  <a:solidFill>
                    <a:schemeClr val="bg1"/>
                  </a:solidFill>
                </a:rPr>
                <a:t>6300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40686" y="5855732"/>
            <a:ext cx="1955529" cy="849868"/>
            <a:chOff x="188714" y="1607403"/>
            <a:chExt cx="1487686" cy="533400"/>
          </a:xfrm>
        </p:grpSpPr>
        <p:sp>
          <p:nvSpPr>
            <p:cNvPr id="15" name="Rounded Rectangle 14"/>
            <p:cNvSpPr/>
            <p:nvPr/>
          </p:nvSpPr>
          <p:spPr>
            <a:xfrm>
              <a:off x="188714" y="1607403"/>
              <a:ext cx="1487686" cy="533400"/>
            </a:xfrm>
            <a:prstGeom prst="roundRect">
              <a:avLst>
                <a:gd name="adj" fmla="val 19294"/>
              </a:avLst>
            </a:prstGeom>
            <a:solidFill>
              <a:schemeClr val="accent4"/>
            </a:solidFill>
            <a:ln w="2540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6" name="TextBox 179"/>
            <p:cNvSpPr txBox="1"/>
            <p:nvPr/>
          </p:nvSpPr>
          <p:spPr>
            <a:xfrm>
              <a:off x="188714" y="1607403"/>
              <a:ext cx="1487686" cy="463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Биология и смежные науки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kern="0" dirty="0" smtClean="0">
                  <a:solidFill>
                    <a:schemeClr val="bg1"/>
                  </a:solidFill>
                </a:rPr>
                <a:t>4050</a:t>
              </a:r>
              <a:endPara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609557" y="5855732"/>
            <a:ext cx="1877410" cy="849868"/>
            <a:chOff x="188714" y="1607403"/>
            <a:chExt cx="1487686" cy="533400"/>
          </a:xfrm>
        </p:grpSpPr>
        <p:sp>
          <p:nvSpPr>
            <p:cNvPr id="18" name="Rounded Rectangle 17"/>
            <p:cNvSpPr/>
            <p:nvPr/>
          </p:nvSpPr>
          <p:spPr>
            <a:xfrm>
              <a:off x="188714" y="1607403"/>
              <a:ext cx="1487686" cy="533400"/>
            </a:xfrm>
            <a:prstGeom prst="roundRect">
              <a:avLst>
                <a:gd name="adj" fmla="val 19294"/>
              </a:avLst>
            </a:prstGeom>
            <a:solidFill>
              <a:schemeClr val="accent4"/>
            </a:solidFill>
            <a:ln w="25400" cap="flat" cmpd="sng" algn="ctr">
              <a:solidFill>
                <a:schemeClr val="accent4"/>
              </a:solidFill>
              <a:prstDash val="solid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9" name="TextBox 182"/>
            <p:cNvSpPr txBox="1"/>
            <p:nvPr/>
          </p:nvSpPr>
          <p:spPr>
            <a:xfrm>
              <a:off x="188714" y="1607403"/>
              <a:ext cx="1487686" cy="463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b="1" kern="0" dirty="0" smtClean="0">
                  <a:solidFill>
                    <a:schemeClr val="bg1"/>
                  </a:solidFill>
                </a:rPr>
                <a:t>Гуманитарные науки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6350</a:t>
              </a:r>
              <a:endPara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40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3950"/>
            <a:ext cx="9184058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199" y="606117"/>
            <a:ext cx="8238319" cy="41864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ru-RU" dirty="0" smtClean="0"/>
              <a:t>Рейтинг журнала подробно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057400" y="3733800"/>
            <a:ext cx="1905000" cy="374650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6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5143" y="43286"/>
            <a:ext cx="11714286" cy="677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453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3" y="1041332"/>
            <a:ext cx="7210097" cy="5892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199" y="606117"/>
            <a:ext cx="8238319" cy="418645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ru-RU" dirty="0" smtClean="0"/>
              <a:t>Содержимое журнала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2667000"/>
            <a:ext cx="1905000" cy="374650"/>
          </a:xfrm>
          <a:prstGeom prst="rect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8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Заголовок 1"/>
          <p:cNvSpPr>
            <a:spLocks noGrp="1"/>
          </p:cNvSpPr>
          <p:nvPr>
            <p:ph type="title"/>
          </p:nvPr>
        </p:nvSpPr>
        <p:spPr>
          <a:xfrm>
            <a:off x="755650" y="215900"/>
            <a:ext cx="8064500" cy="927100"/>
          </a:xfrm>
        </p:spPr>
        <p:txBody>
          <a:bodyPr/>
          <a:lstStyle/>
          <a:p>
            <a:pPr eaLnBrk="1" hangingPunct="1"/>
            <a:r>
              <a:rPr lang="ru-RU" altLang="en-US" dirty="0" smtClean="0"/>
              <a:t>Персональные настройки, регистрация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-108520" y="1593291"/>
            <a:ext cx="9252520" cy="4534554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28402" y="1590200"/>
            <a:ext cx="9272402" cy="453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000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/>
              <a:t>Спасибо!</a:t>
            </a:r>
            <a:endParaRPr lang="ru-RU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32661" y="4419600"/>
            <a:ext cx="8886825" cy="163835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256032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53565A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SzPct val="80000"/>
              <a:buFont typeface="Arial" pitchFamily="34" charset="0"/>
              <a:buChar char="-"/>
              <a:defRPr sz="18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90000"/>
              <a:buFont typeface="Courier New" pitchFamily="49" charset="0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SzPct val="90000"/>
              <a:buFont typeface="Courier New"/>
              <a:buChar char="o"/>
              <a:defRPr sz="1600" kern="1200">
                <a:solidFill>
                  <a:srgbClr val="53565A"/>
                </a:solidFill>
                <a:latin typeface="Arial"/>
                <a:ea typeface="+mn-ea"/>
                <a:cs typeface="+mn-cs"/>
              </a:defRPr>
            </a:lvl9pPr>
          </a:lstStyle>
          <a:p>
            <a:pPr marL="86868" indent="0">
              <a:buNone/>
            </a:pPr>
            <a:r>
              <a:rPr lang="pt-BR" sz="1800" b="1" dirty="0" smtClean="0"/>
              <a:t>a.loktev@elsevier.com</a:t>
            </a:r>
            <a:endParaRPr lang="ru-RU" sz="1800" b="1" dirty="0" smtClean="0"/>
          </a:p>
          <a:p>
            <a:pPr marL="86868" indent="0">
              <a:buNone/>
            </a:pPr>
            <a:r>
              <a:rPr lang="pt-BR" sz="1800" b="1" dirty="0" smtClean="0"/>
              <a:t>www.facebook.com/ElsevierRussia</a:t>
            </a:r>
          </a:p>
          <a:p>
            <a:pPr marL="86868" indent="0">
              <a:buNone/>
            </a:pPr>
            <a:r>
              <a:rPr lang="pt-BR" sz="1800" b="1" dirty="0" smtClean="0"/>
              <a:t>elsevierscience.ru</a:t>
            </a:r>
            <a:endParaRPr lang="ru-RU" sz="1800" b="1" dirty="0" smtClean="0"/>
          </a:p>
          <a:p>
            <a:pPr marL="86868" indent="0">
              <a:buNone/>
            </a:pPr>
            <a:r>
              <a:rPr lang="pt-BR" sz="1800" b="1" dirty="0" smtClean="0"/>
              <a:t>www.elsevier.</a:t>
            </a:r>
            <a:r>
              <a:rPr lang="en-GB" sz="1800" b="1" dirty="0" smtClean="0"/>
              <a:t>com</a:t>
            </a:r>
            <a:r>
              <a:rPr lang="pt-BR" sz="1800" b="1" dirty="0" smtClean="0"/>
              <a:t>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48532781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7" y="1371601"/>
            <a:ext cx="8977043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55650" y="520700"/>
            <a:ext cx="8229600" cy="850900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i="0" kern="1200">
                <a:solidFill>
                  <a:schemeClr val="accent1"/>
                </a:solidFill>
                <a:latin typeface="Arial Bold"/>
                <a:ea typeface="+mj-ea"/>
                <a:cs typeface="Arial Bold"/>
              </a:defRPr>
            </a:lvl1pPr>
          </a:lstStyle>
          <a:p>
            <a:pPr>
              <a:defRPr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Новый интерфейс </a:t>
            </a:r>
            <a:r>
              <a:rPr lang="en-GB" sz="3200" dirty="0" smtClean="0">
                <a:latin typeface="Arial" pitchFamily="34" charset="0"/>
                <a:cs typeface="Arial" pitchFamily="34" charset="0"/>
              </a:rPr>
              <a:t>Scopus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53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4" name="Picture 4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108"/>
            <a:ext cx="9144000" cy="5213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ular Callout 12"/>
          <p:cNvSpPr/>
          <p:nvPr/>
        </p:nvSpPr>
        <p:spPr>
          <a:xfrm>
            <a:off x="7315200" y="1713186"/>
            <a:ext cx="1619250" cy="950117"/>
          </a:xfrm>
          <a:prstGeom prst="wedgeRoundRectCallout">
            <a:avLst>
              <a:gd name="adj1" fmla="val 651"/>
              <a:gd name="adj2" fmla="val 89536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 smtClean="0">
                <a:solidFill>
                  <a:srgbClr val="FF0000"/>
                </a:solidFill>
              </a:rPr>
              <a:t>Различные варианты сортировки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4724400" y="539750"/>
            <a:ext cx="2447925" cy="1136650"/>
          </a:xfrm>
          <a:prstGeom prst="wedgeRoundRectCallout">
            <a:avLst>
              <a:gd name="adj1" fmla="val -112509"/>
              <a:gd name="adj2" fmla="val 68561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rgbClr val="FF0000"/>
                </a:solidFill>
              </a:rPr>
              <a:t>Отображение поискового запроса (в том числе применных фильтров) и возможность его редактирования</a:t>
            </a:r>
            <a:endParaRPr lang="en-US" sz="1300" dirty="0">
              <a:solidFill>
                <a:srgbClr val="FF0000"/>
              </a:solidFill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524000" y="4800600"/>
            <a:ext cx="2773892" cy="838200"/>
          </a:xfrm>
          <a:prstGeom prst="wedgeRoundRectCallout">
            <a:avLst>
              <a:gd name="adj1" fmla="val -89796"/>
              <a:gd name="adj2" fmla="val -95908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rgbClr val="FF0000"/>
                </a:solidFill>
              </a:rPr>
              <a:t>Возможность фильтрации (ограничение/исключение) по нескольким фильтрам сразу</a:t>
            </a:r>
            <a:endParaRPr lang="en-US" sz="1300" dirty="0">
              <a:solidFill>
                <a:srgbClr val="FF00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2575454" y="2802839"/>
            <a:ext cx="1524000" cy="891381"/>
          </a:xfrm>
          <a:prstGeom prst="wedgeRoundRectCallout">
            <a:avLst>
              <a:gd name="adj1" fmla="val -78835"/>
              <a:gd name="adj2" fmla="val -20918"/>
              <a:gd name="adj3" fmla="val 16667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300" dirty="0" smtClean="0">
                <a:solidFill>
                  <a:srgbClr val="FF0000"/>
                </a:solidFill>
              </a:rPr>
              <a:t>Возможность поиска внутри полученных результатов </a:t>
            </a:r>
            <a:endParaRPr lang="en-US" sz="1300" dirty="0">
              <a:solidFill>
                <a:srgbClr val="FF0000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1" y="838200"/>
            <a:ext cx="8396288" cy="457200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en-US" sz="2800" dirty="0"/>
              <a:t/>
            </a:r>
            <a:br>
              <a:rPr lang="ru-RU" altLang="en-US" sz="2800" dirty="0"/>
            </a:br>
            <a:r>
              <a:rPr lang="ru-RU" altLang="en-US" sz="2800" dirty="0" smtClean="0"/>
              <a:t>Поиск статей и обзор </a:t>
            </a:r>
            <a:br>
              <a:rPr lang="ru-RU" altLang="en-US" sz="2800" dirty="0" smtClean="0"/>
            </a:br>
            <a:r>
              <a:rPr lang="ru-RU" altLang="en-US" sz="2800" dirty="0" smtClean="0"/>
              <a:t>научных направлений</a:t>
            </a:r>
            <a:endParaRPr lang="en-GB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19674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1829"/>
            <a:ext cx="9105900" cy="51913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85800"/>
            <a:ext cx="8238319" cy="418645"/>
          </a:xfrm>
        </p:spPr>
        <p:txBody>
          <a:bodyPr/>
          <a:lstStyle/>
          <a:p>
            <a:r>
              <a:rPr lang="ru-RU" dirty="0" smtClean="0"/>
              <a:t>Дополнительные возможности работы с поисковым запросом</a:t>
            </a:r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0" y="2927268"/>
            <a:ext cx="1676400" cy="755815"/>
          </a:xfrm>
          <a:prstGeom prst="wedgeRoundRectCallout">
            <a:avLst>
              <a:gd name="adj1" fmla="val -24488"/>
              <a:gd name="adj2" fmla="val -104839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Редактирование поискового запроса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2057400" y="2927267"/>
            <a:ext cx="1295400" cy="755815"/>
          </a:xfrm>
          <a:prstGeom prst="wedgeRoundRectCallout">
            <a:avLst>
              <a:gd name="adj1" fmla="val -126287"/>
              <a:gd name="adj2" fmla="val -10965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Сохранение результатов поиска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697013" y="1988276"/>
            <a:ext cx="2438400" cy="933736"/>
          </a:xfrm>
          <a:prstGeom prst="wedgeRoundRectCallout">
            <a:avLst>
              <a:gd name="adj1" fmla="val -119758"/>
              <a:gd name="adj2" fmla="val 9743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</a:rPr>
              <a:t>Установка оповещений на новые результаты поиска (нужна персональная регистрация)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8458200" y="-63437"/>
            <a:ext cx="6477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781800" y="1476376"/>
            <a:ext cx="1371600" cy="288925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2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9" y="705204"/>
            <a:ext cx="8820472" cy="418645"/>
          </a:xfrm>
        </p:spPr>
        <p:txBody>
          <a:bodyPr/>
          <a:lstStyle/>
          <a:p>
            <a:r>
              <a:rPr lang="ru-RU" dirty="0" smtClean="0"/>
              <a:t>Скоро - обновление поиска по авторам и организациям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3" y="1137657"/>
            <a:ext cx="6408712" cy="43795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Content Placeholder 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3573016"/>
            <a:ext cx="6780429" cy="409072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534270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Данные патентов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1" y="914400"/>
            <a:ext cx="9049608" cy="5105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334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47018"/>
            <a:ext cx="4038192" cy="53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4909773" y="174080"/>
            <a:ext cx="4111264" cy="21171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Модуль с Метриками статьи дает исследователю оперативную информацию о значимости статьи (на основе цитирования) и заинтересованности научного сообщества  в статье.</a:t>
            </a:r>
          </a:p>
          <a:p>
            <a:endParaRPr lang="ru-RU" sz="1400" dirty="0"/>
          </a:p>
          <a:p>
            <a:r>
              <a:rPr lang="ru-RU" sz="1400" dirty="0" smtClean="0"/>
              <a:t>Это помогает принять решение о необходимости обращения к полному тексту</a:t>
            </a:r>
            <a:endParaRPr lang="en-US" sz="14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347" y="2484437"/>
            <a:ext cx="3468688" cy="3459163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4267200" y="2484438"/>
            <a:ext cx="1285147" cy="29638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267200" y="5943600"/>
            <a:ext cx="1285147" cy="876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2895600" y="5448300"/>
            <a:ext cx="1524000" cy="1371600"/>
          </a:xfrm>
          <a:prstGeom prst="roundRect">
            <a:avLst/>
          </a:prstGeom>
          <a:noFill/>
          <a:ln w="38100"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07578" y="397929"/>
            <a:ext cx="8727703" cy="793749"/>
          </a:xfrm>
          <a:prstGeom prst="rect">
            <a:avLst/>
          </a:prstGeom>
          <a:noFill/>
          <a:ln>
            <a:noFill/>
          </a:ln>
        </p:spPr>
        <p:txBody>
          <a:bodyPr vert="horz" lIns="91425" tIns="91425" rIns="91425" bIns="91425" rtlCol="0" anchor="ctr" anchorCtr="0">
            <a:noAutofit/>
          </a:bodyPr>
          <a:lstStyle>
            <a:lvl1pPr algn="l" defTabSz="4572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2800" b="1" i="0" kern="12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280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dirty="0">
                <a:solidFill>
                  <a:schemeClr val="accent1"/>
                </a:solidFill>
                <a:latin typeface="Arial Bold"/>
                <a:ea typeface="+mj-ea"/>
                <a:cs typeface="Arial Bold"/>
              </a:rPr>
              <a:t>Метрики статьи в </a:t>
            </a:r>
            <a:r>
              <a:rPr lang="en-GB" sz="2400" dirty="0">
                <a:solidFill>
                  <a:schemeClr val="accent1"/>
                </a:solidFill>
                <a:latin typeface="Arial Bold"/>
                <a:ea typeface="+mj-ea"/>
                <a:cs typeface="Arial Bold"/>
              </a:rPr>
              <a:t>Scopus</a:t>
            </a:r>
            <a:endParaRPr lang="en-US" sz="2400" dirty="0">
              <a:solidFill>
                <a:schemeClr val="accent1"/>
              </a:solidFill>
              <a:latin typeface="Arial Bold"/>
              <a:ea typeface="+mj-ea"/>
              <a:cs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123407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56497" y="129667"/>
            <a:ext cx="275590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5100" algn="l"/>
              </a:tabLst>
            </a:pPr>
            <a:r>
              <a:rPr sz="700" b="1" spc="-5" dirty="0">
                <a:solidFill>
                  <a:srgbClr val="FFFFFF"/>
                </a:solidFill>
                <a:latin typeface="Arial"/>
                <a:cs typeface="Arial"/>
              </a:rPr>
              <a:t>|	</a:t>
            </a:r>
            <a:r>
              <a:rPr sz="700" b="1" spc="-10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7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666875"/>
            <a:ext cx="9144000" cy="5010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84875" y="1992376"/>
            <a:ext cx="1560830" cy="368300"/>
          </a:xfrm>
          <a:custGeom>
            <a:avLst/>
            <a:gdLst/>
            <a:ahLst/>
            <a:cxnLst/>
            <a:rect l="l" t="t" r="r" b="b"/>
            <a:pathLst>
              <a:path w="1560829" h="368300">
                <a:moveTo>
                  <a:pt x="0" y="368300"/>
                </a:moveTo>
                <a:lnTo>
                  <a:pt x="1560576" y="368300"/>
                </a:lnTo>
                <a:lnTo>
                  <a:pt x="1560576" y="0"/>
                </a:lnTo>
                <a:lnTo>
                  <a:pt x="0" y="0"/>
                </a:lnTo>
                <a:lnTo>
                  <a:pt x="0" y="368300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84875" y="4171950"/>
            <a:ext cx="3159125" cy="2505075"/>
          </a:xfrm>
          <a:custGeom>
            <a:avLst/>
            <a:gdLst/>
            <a:ahLst/>
            <a:cxnLst/>
            <a:rect l="l" t="t" r="r" b="b"/>
            <a:pathLst>
              <a:path w="3159125" h="2505075">
                <a:moveTo>
                  <a:pt x="0" y="2505075"/>
                </a:moveTo>
                <a:lnTo>
                  <a:pt x="3159125" y="2505075"/>
                </a:lnTo>
                <a:lnTo>
                  <a:pt x="3159125" y="0"/>
                </a:lnTo>
                <a:lnTo>
                  <a:pt x="0" y="0"/>
                </a:lnTo>
                <a:lnTo>
                  <a:pt x="0" y="2505075"/>
                </a:lnTo>
                <a:close/>
              </a:path>
            </a:pathLst>
          </a:custGeom>
          <a:ln w="5715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0" y="656590"/>
            <a:ext cx="836866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spc="-30" dirty="0"/>
              <a:t>Альтметрики </a:t>
            </a:r>
            <a:r>
              <a:rPr sz="2100" spc="-20" dirty="0"/>
              <a:t>позволяют </a:t>
            </a:r>
            <a:r>
              <a:rPr sz="2100" spc="-10" dirty="0"/>
              <a:t>оценить </a:t>
            </a:r>
            <a:r>
              <a:rPr sz="2100" dirty="0"/>
              <a:t>импакт </a:t>
            </a:r>
            <a:r>
              <a:rPr sz="2100" spc="-20" dirty="0"/>
              <a:t>нецитируемой</a:t>
            </a:r>
            <a:r>
              <a:rPr sz="2100" spc="165" dirty="0"/>
              <a:t> </a:t>
            </a:r>
            <a:r>
              <a:rPr sz="2100" spc="-15" dirty="0"/>
              <a:t>статьи</a:t>
            </a:r>
            <a:endParaRPr sz="2100"/>
          </a:p>
        </p:txBody>
      </p:sp>
      <p:sp>
        <p:nvSpPr>
          <p:cNvPr id="7" name="object 7"/>
          <p:cNvSpPr/>
          <p:nvPr/>
        </p:nvSpPr>
        <p:spPr>
          <a:xfrm>
            <a:off x="0" y="1065212"/>
            <a:ext cx="9144000" cy="5651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285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sevier Content Slides">
  <a:themeElements>
    <a:clrScheme name="Elsevier Colours">
      <a:dk1>
        <a:srgbClr val="53565A"/>
      </a:dk1>
      <a:lt1>
        <a:sysClr val="window" lastClr="FFFFFF"/>
      </a:lt1>
      <a:dk2>
        <a:srgbClr val="FF8200"/>
      </a:dk2>
      <a:lt2>
        <a:srgbClr val="A7A8AA"/>
      </a:lt2>
      <a:accent1>
        <a:srgbClr val="007398"/>
      </a:accent1>
      <a:accent2>
        <a:srgbClr val="FF8200"/>
      </a:accent2>
      <a:accent3>
        <a:srgbClr val="53565A"/>
      </a:accent3>
      <a:accent4>
        <a:srgbClr val="00966C"/>
      </a:accent4>
      <a:accent5>
        <a:srgbClr val="41B6E6"/>
      </a:accent5>
      <a:accent6>
        <a:srgbClr val="CBC793"/>
      </a:accent6>
      <a:hlink>
        <a:srgbClr val="007398"/>
      </a:hlink>
      <a:folHlink>
        <a:srgbClr val="FF82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</Words>
  <Application>Microsoft Office PowerPoint</Application>
  <PresentationFormat>On-screen Show (4:3)</PresentationFormat>
  <Paragraphs>80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ＭＳ Ｐゴシック</vt:lpstr>
      <vt:lpstr>NexusSansOT</vt:lpstr>
      <vt:lpstr>Arial</vt:lpstr>
      <vt:lpstr>Arial Bold</vt:lpstr>
      <vt:lpstr>Calibri</vt:lpstr>
      <vt:lpstr>Courier New</vt:lpstr>
      <vt:lpstr>Times New Roman</vt:lpstr>
      <vt:lpstr>Elsevier Content Slides</vt:lpstr>
      <vt:lpstr>Scopus - новые метрики, функциональные возможности и содержимое</vt:lpstr>
      <vt:lpstr>PowerPoint Presentation</vt:lpstr>
      <vt:lpstr>PowerPoint Presentation</vt:lpstr>
      <vt:lpstr> Поиск статей и обзор  научных направлений</vt:lpstr>
      <vt:lpstr>Дополнительные возможности работы с поисковым запросом</vt:lpstr>
      <vt:lpstr>Скоро - обновление поиска по авторам и организациям</vt:lpstr>
      <vt:lpstr>Данные патентов</vt:lpstr>
      <vt:lpstr>PowerPoint Presentation</vt:lpstr>
      <vt:lpstr>Альтметрики позволяют оценить импакт нецитируемой статьи</vt:lpstr>
      <vt:lpstr>Ссылки на дополнительные данные исследования</vt:lpstr>
      <vt:lpstr>Пример ссылки на внешние данные исследования, например CSD (Cambridge Structural Database) </vt:lpstr>
      <vt:lpstr>Связанные публикации</vt:lpstr>
      <vt:lpstr>CiteScore На примере показан расчет CiteScore calculated для 2015</vt:lpstr>
      <vt:lpstr>CiteScore дополняет уже существующие метрики SJR и SNIP</vt:lpstr>
      <vt:lpstr>Прозрачность в расчете CiteScore</vt:lpstr>
      <vt:lpstr>CiteScore Tracker</vt:lpstr>
      <vt:lpstr>Подбор журнала по рейтингу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Персональные настройки, регистрация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Финальная проверка</dc:title>
  <dc:creator>Home</dc:creator>
  <cp:lastModifiedBy>Loktev, Andrey (ELS)</cp:lastModifiedBy>
  <cp:revision>47</cp:revision>
  <dcterms:created xsi:type="dcterms:W3CDTF">2017-03-27T16:06:16Z</dcterms:created>
  <dcterms:modified xsi:type="dcterms:W3CDTF">2017-04-26T07:35:30Z</dcterms:modified>
</cp:coreProperties>
</file>