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9" r:id="rId1"/>
  </p:sldMasterIdLst>
  <p:notesMasterIdLst>
    <p:notesMasterId r:id="rId73"/>
  </p:notesMasterIdLst>
  <p:handoutMasterIdLst>
    <p:handoutMasterId r:id="rId74"/>
  </p:handoutMasterIdLst>
  <p:sldIdLst>
    <p:sldId id="256" r:id="rId2"/>
    <p:sldId id="660" r:id="rId3"/>
    <p:sldId id="551" r:id="rId4"/>
    <p:sldId id="523" r:id="rId5"/>
    <p:sldId id="524" r:id="rId6"/>
    <p:sldId id="631" r:id="rId7"/>
    <p:sldId id="632" r:id="rId8"/>
    <p:sldId id="584" r:id="rId9"/>
    <p:sldId id="585" r:id="rId10"/>
    <p:sldId id="586" r:id="rId11"/>
    <p:sldId id="590" r:id="rId12"/>
    <p:sldId id="634" r:id="rId13"/>
    <p:sldId id="633" r:id="rId14"/>
    <p:sldId id="635" r:id="rId15"/>
    <p:sldId id="672" r:id="rId16"/>
    <p:sldId id="673" r:id="rId17"/>
    <p:sldId id="697" r:id="rId18"/>
    <p:sldId id="587" r:id="rId19"/>
    <p:sldId id="588" r:id="rId20"/>
    <p:sldId id="638" r:id="rId21"/>
    <p:sldId id="639" r:id="rId22"/>
    <p:sldId id="591" r:id="rId23"/>
    <p:sldId id="641" r:id="rId24"/>
    <p:sldId id="593" r:id="rId25"/>
    <p:sldId id="459" r:id="rId26"/>
    <p:sldId id="424" r:id="rId27"/>
    <p:sldId id="677" r:id="rId28"/>
    <p:sldId id="552" r:id="rId29"/>
    <p:sldId id="698" r:id="rId30"/>
    <p:sldId id="699" r:id="rId31"/>
    <p:sldId id="553" r:id="rId32"/>
    <p:sldId id="667" r:id="rId33"/>
    <p:sldId id="561" r:id="rId34"/>
    <p:sldId id="594" r:id="rId35"/>
    <p:sldId id="671" r:id="rId36"/>
    <p:sldId id="554" r:id="rId37"/>
    <p:sldId id="675" r:id="rId38"/>
    <p:sldId id="596" r:id="rId39"/>
    <p:sldId id="678" r:id="rId40"/>
    <p:sldId id="689" r:id="rId41"/>
    <p:sldId id="690" r:id="rId42"/>
    <p:sldId id="691" r:id="rId43"/>
    <p:sldId id="692" r:id="rId44"/>
    <p:sldId id="693" r:id="rId45"/>
    <p:sldId id="694" r:id="rId46"/>
    <p:sldId id="695" r:id="rId47"/>
    <p:sldId id="701" r:id="rId48"/>
    <p:sldId id="662" r:id="rId49"/>
    <p:sldId id="568" r:id="rId50"/>
    <p:sldId id="645" r:id="rId51"/>
    <p:sldId id="646" r:id="rId52"/>
    <p:sldId id="648" r:id="rId53"/>
    <p:sldId id="696" r:id="rId54"/>
    <p:sldId id="655" r:id="rId55"/>
    <p:sldId id="659" r:id="rId56"/>
    <p:sldId id="665" r:id="rId57"/>
    <p:sldId id="657" r:id="rId58"/>
    <p:sldId id="658" r:id="rId59"/>
    <p:sldId id="654" r:id="rId60"/>
    <p:sldId id="613" r:id="rId61"/>
    <p:sldId id="702" r:id="rId62"/>
    <p:sldId id="686" r:id="rId63"/>
    <p:sldId id="687" r:id="rId64"/>
    <p:sldId id="688" r:id="rId65"/>
    <p:sldId id="703" r:id="rId66"/>
    <p:sldId id="460" r:id="rId67"/>
    <p:sldId id="621" r:id="rId68"/>
    <p:sldId id="622" r:id="rId69"/>
    <p:sldId id="623" r:id="rId70"/>
    <p:sldId id="629" r:id="rId71"/>
    <p:sldId id="519" r:id="rId72"/>
  </p:sldIdLst>
  <p:sldSz cx="9144000" cy="6858000" type="screen4x3"/>
  <p:notesSz cx="6742113" cy="98726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 Warden" initials="JMW" lastIdx="19" clrIdx="0"/>
  <p:cmAuthor id="1" name="Reed Elsevier" initials="RE" lastIdx="7" clrIdx="1"/>
  <p:cmAuthor id="2" name="Oba, Ikuko" initials="IO"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98"/>
    <a:srgbClr val="006699"/>
    <a:srgbClr val="363636"/>
    <a:srgbClr val="FDFDFD"/>
    <a:srgbClr val="2FA7BF"/>
    <a:srgbClr val="FF9933"/>
    <a:srgbClr val="003399"/>
    <a:srgbClr val="000066"/>
    <a:srgbClr val="67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40" autoAdjust="0"/>
    <p:restoredTop sz="98401" autoAdjust="0"/>
  </p:normalViewPr>
  <p:slideViewPr>
    <p:cSldViewPr>
      <p:cViewPr>
        <p:scale>
          <a:sx n="70" d="100"/>
          <a:sy n="70" d="100"/>
        </p:scale>
        <p:origin x="-1356"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
    </p:cViewPr>
  </p:sorterViewPr>
  <p:notesViewPr>
    <p:cSldViewPr>
      <p:cViewPr varScale="1">
        <p:scale>
          <a:sx n="53" d="100"/>
          <a:sy n="53" d="100"/>
        </p:scale>
        <p:origin x="-2820" y="-102"/>
      </p:cViewPr>
      <p:guideLst>
        <p:guide orient="horz" pos="3110"/>
        <p:guide pos="21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18971" y="0"/>
            <a:ext cx="2921582" cy="493633"/>
          </a:xfrm>
          <a:prstGeom prst="rect">
            <a:avLst/>
          </a:prstGeom>
        </p:spPr>
        <p:txBody>
          <a:bodyPr vert="horz" lIns="91440" tIns="45720" rIns="91440" bIns="45720" rtlCol="0"/>
          <a:lstStyle>
            <a:lvl1pPr algn="r">
              <a:defRPr sz="1200"/>
            </a:lvl1pPr>
          </a:lstStyle>
          <a:p>
            <a:pPr>
              <a:defRPr/>
            </a:pPr>
            <a:fld id="{77716056-263B-49D1-B203-C479EB78C652}" type="datetimeFigureOut">
              <a:rPr lang="en-US"/>
              <a:pPr>
                <a:defRPr/>
              </a:pPr>
              <a:t>4/25/2017</a:t>
            </a:fld>
            <a:endParaRPr lang="en-US"/>
          </a:p>
        </p:txBody>
      </p:sp>
      <p:sp>
        <p:nvSpPr>
          <p:cNvPr id="4" name="Footer Placeholder 3"/>
          <p:cNvSpPr>
            <a:spLocks noGrp="1"/>
          </p:cNvSpPr>
          <p:nvPr>
            <p:ph type="ftr" sz="quarter" idx="2"/>
          </p:nvPr>
        </p:nvSpPr>
        <p:spPr>
          <a:xfrm>
            <a:off x="0" y="9377316"/>
            <a:ext cx="2921582" cy="493633"/>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18971" y="9377316"/>
            <a:ext cx="2921582" cy="493633"/>
          </a:xfrm>
          <a:prstGeom prst="rect">
            <a:avLst/>
          </a:prstGeom>
        </p:spPr>
        <p:txBody>
          <a:bodyPr vert="horz" lIns="91440" tIns="45720" rIns="91440" bIns="45720" rtlCol="0" anchor="b"/>
          <a:lstStyle>
            <a:lvl1pPr algn="r">
              <a:defRPr sz="1200"/>
            </a:lvl1pPr>
          </a:lstStyle>
          <a:p>
            <a:pPr>
              <a:defRPr/>
            </a:pPr>
            <a:fld id="{169C17BD-C5BE-4941-8F14-425F1179B9FE}" type="slidenum">
              <a:rPr lang="en-US"/>
              <a:pPr>
                <a:defRPr/>
              </a:pPr>
              <a:t>‹#›</a:t>
            </a:fld>
            <a:endParaRPr lang="en-US"/>
          </a:p>
        </p:txBody>
      </p:sp>
    </p:spTree>
    <p:extLst>
      <p:ext uri="{BB962C8B-B14F-4D97-AF65-F5344CB8AC3E}">
        <p14:creationId xmlns:p14="http://schemas.microsoft.com/office/powerpoint/2010/main" val="3217323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63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18971" y="0"/>
            <a:ext cx="2921582" cy="493633"/>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426696A-71A6-4EF4-9DEC-1619E935790C}" type="datetimeFigureOut">
              <a:rPr lang="en-US"/>
              <a:pPr>
                <a:defRPr/>
              </a:pPr>
              <a:t>4/25/2017</a:t>
            </a:fld>
            <a:endParaRPr lang="en-US"/>
          </a:p>
        </p:txBody>
      </p:sp>
      <p:sp>
        <p:nvSpPr>
          <p:cNvPr id="4" name="Slide Image Placeholder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4212" y="4689515"/>
            <a:ext cx="5393690" cy="444269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3BA32C3-6889-4CDA-A6BC-4CA1EE679A06}" type="slidenum">
              <a:rPr lang="en-US"/>
              <a:pPr>
                <a:defRPr/>
              </a:pPr>
              <a:t>‹#›</a:t>
            </a:fld>
            <a:endParaRPr lang="en-US"/>
          </a:p>
        </p:txBody>
      </p:sp>
    </p:spTree>
    <p:extLst>
      <p:ext uri="{BB962C8B-B14F-4D97-AF65-F5344CB8AC3E}">
        <p14:creationId xmlns:p14="http://schemas.microsoft.com/office/powerpoint/2010/main" val="18921503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0726D7A-1550-49B3-8C85-C31366CE1C07}"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2141A22-3248-4456-B7A9-DB57E5749C67}" type="slidenum">
              <a:rPr lang="en-US" smtClean="0"/>
              <a:pPr>
                <a:defRPr/>
              </a:pPr>
              <a:t>66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aseline="-25000">
                <a:solidFill>
                  <a:schemeClr val="tx1"/>
                </a:solidFill>
                <a:latin typeface="Arial" pitchFamily="34" charset="0"/>
                <a:ea typeface="ＭＳ Ｐゴシック" pitchFamily="50" charset="-128"/>
              </a:defRPr>
            </a:lvl1pPr>
            <a:lvl2pPr marL="742950" indent="-285750" eaLnBrk="0" hangingPunct="0">
              <a:defRPr sz="2400" baseline="-25000">
                <a:solidFill>
                  <a:schemeClr val="tx1"/>
                </a:solidFill>
                <a:latin typeface="Arial" pitchFamily="34" charset="0"/>
                <a:ea typeface="ＭＳ Ｐゴシック" pitchFamily="50" charset="-128"/>
              </a:defRPr>
            </a:lvl2pPr>
            <a:lvl3pPr marL="1143000" indent="-228600" eaLnBrk="0" hangingPunct="0">
              <a:defRPr sz="2400" baseline="-25000">
                <a:solidFill>
                  <a:schemeClr val="tx1"/>
                </a:solidFill>
                <a:latin typeface="Arial" pitchFamily="34" charset="0"/>
                <a:ea typeface="ＭＳ Ｐゴシック" pitchFamily="50" charset="-128"/>
              </a:defRPr>
            </a:lvl3pPr>
            <a:lvl4pPr marL="1600200" indent="-228600" eaLnBrk="0" hangingPunct="0">
              <a:defRPr sz="2400" baseline="-25000">
                <a:solidFill>
                  <a:schemeClr val="tx1"/>
                </a:solidFill>
                <a:latin typeface="Arial" pitchFamily="34" charset="0"/>
                <a:ea typeface="ＭＳ Ｐゴシック" pitchFamily="50" charset="-128"/>
              </a:defRPr>
            </a:lvl4pPr>
            <a:lvl5pPr marL="2057400" indent="-228600" eaLnBrk="0" hangingPunct="0">
              <a:defRPr sz="2400" baseline="-25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ＭＳ Ｐゴシック" pitchFamily="50" charset="-128"/>
              </a:defRPr>
            </a:lvl9pPr>
          </a:lstStyle>
          <a:p>
            <a:fld id="{C799912B-0382-45BA-A6CA-1A14FE550F65}" type="slidenum">
              <a:rPr lang="en-US" sz="1200">
                <a:solidFill>
                  <a:srgbClr val="000000"/>
                </a:solidFill>
              </a:rPr>
              <a:pPr/>
              <a:t>4</a:t>
            </a:fld>
            <a:endParaRPr lang="en-US" sz="1200">
              <a:solidFill>
                <a:srgbClr val="000000"/>
              </a:solidFill>
            </a:endParaRPr>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mn-lt"/>
                <a:ea typeface="+mn-ea"/>
                <a:cs typeface="+mn-cs"/>
              </a:rPr>
              <a:t>Scopus covers approximately 5900 titles from North-America, 8400 from Europe and 2800 from Asia-Pacific and 800 from Latin-America and Africa. </a:t>
            </a:r>
            <a:endParaRPr lang="en-US" sz="20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Scopus covers more than 3,000 publications in the field of Arts &amp; Humanities.</a:t>
            </a:r>
          </a:p>
          <a:p>
            <a:r>
              <a:rPr lang="en-US" sz="1200" kern="1200" dirty="0" smtClean="0">
                <a:solidFill>
                  <a:schemeClr val="tx1"/>
                </a:solidFill>
                <a:effectLst/>
                <a:latin typeface="+mn-lt"/>
                <a:ea typeface="+mn-ea"/>
                <a:cs typeface="+mn-cs"/>
              </a:rPr>
              <a:t> </a:t>
            </a:r>
            <a:endParaRPr lang="en-US" sz="20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Scopus.com is used by 2,300 customers with 85% of the top 25 universities worldwide. It had more than 3.5 million users in 2012. The average click through to full-text per month is 2.2M, with over 26M in 2012. </a:t>
            </a:r>
            <a:endParaRPr lang="en-US" sz="20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b="1" baseline="0" dirty="0" smtClean="0">
              <a:solidFill>
                <a:srgbClr val="474746"/>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baseline="0" dirty="0" smtClean="0">
                <a:solidFill>
                  <a:srgbClr val="474746"/>
                </a:solidFill>
              </a:rPr>
              <a:t>SNIP</a:t>
            </a:r>
            <a:r>
              <a:rPr lang="en-US" sz="1600" baseline="0" dirty="0" smtClean="0">
                <a:solidFill>
                  <a:srgbClr val="474746"/>
                </a:solidFill>
              </a:rPr>
              <a:t>: The Source-Normalized Impact per Paper corrects for differences in the frequency of citation across research fields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baseline="0" dirty="0" smtClean="0">
                <a:solidFill>
                  <a:srgbClr val="474746"/>
                </a:solidFill>
              </a:rPr>
              <a:t>SJR</a:t>
            </a:r>
            <a:r>
              <a:rPr lang="en-US" sz="1600" baseline="0" dirty="0" smtClean="0">
                <a:solidFill>
                  <a:srgbClr val="474746"/>
                </a:solidFill>
              </a:rPr>
              <a:t>: The </a:t>
            </a:r>
            <a:r>
              <a:rPr lang="en-US" sz="1600" baseline="0" dirty="0" err="1" smtClean="0">
                <a:solidFill>
                  <a:srgbClr val="474746"/>
                </a:solidFill>
              </a:rPr>
              <a:t>SCImago</a:t>
            </a:r>
            <a:r>
              <a:rPr lang="en-US" sz="1600" baseline="0" dirty="0" smtClean="0">
                <a:solidFill>
                  <a:srgbClr val="474746"/>
                </a:solidFill>
              </a:rPr>
              <a:t> Journal Rank reflects prestige of source – value of weighted citations per document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solidFill>
                <a:srgbClr val="474746"/>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rgbClr val="474746"/>
                </a:solidFill>
              </a:rPr>
              <a:t>The Scopus database enable us to research bibliographic metrics as far back as 1996 (back to 1970 by 2016). This enables a thorough trend analysis, which can then be matched, for example, to economic metrics and policy changes to determine how the trends have come about and what are the likely trends in the coming years.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solidFill>
                <a:srgbClr val="474746"/>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rgbClr val="474746"/>
                </a:solidFill>
              </a:rPr>
              <a:t>In addition, Scopus provide unique linked data points between publications, authors and affiliations. Authors and affiliations are already disambiguated allowing great level of aggregation. This also allows easy integration with other data source such funding data in order to determine the relative impact of funding on research output.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solidFill>
                <a:srgbClr val="474746"/>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rgbClr val="474746"/>
                </a:solidFill>
              </a:rPr>
              <a:t>Also, the geographical breadth of Scopus ensures comprehensive coverage of research outputs and impact of research produced by countries in the comparator group.</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solidFill>
                <a:srgbClr val="474746"/>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rgbClr val="474746"/>
                </a:solidFill>
              </a:rPr>
              <a:t>The article download metrics based on the large number of users in Scopus.com provide a new dimension into measuring research impact in different fields on areas such as education and industrial sector by indicating what articles are requesting now and therefore can be a leading (future) indication of citation behavior.</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solidFill>
                <a:srgbClr val="474746"/>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u="sng" baseline="0" dirty="0" smtClean="0">
                <a:solidFill>
                  <a:srgbClr val="474746"/>
                </a:solidFill>
              </a:rPr>
              <a:t>Scopus content expansion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solidFill>
                <a:srgbClr val="474746"/>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rgbClr val="474746"/>
                </a:solidFill>
              </a:rPr>
              <a:t>Cited Reference: </a:t>
            </a:r>
          </a:p>
          <a:p>
            <a:pPr>
              <a:buSzPct val="90000"/>
            </a:pPr>
            <a:r>
              <a:rPr lang="en-GB" b="1" dirty="0" smtClean="0">
                <a:latin typeface="Arial" pitchFamily="34" charset="0"/>
                <a:cs typeface="Arial" pitchFamily="34" charset="0"/>
              </a:rPr>
              <a:t>Why? </a:t>
            </a:r>
            <a:r>
              <a:rPr lang="en-GB" dirty="0" smtClean="0">
                <a:latin typeface="Arial" pitchFamily="34" charset="0"/>
                <a:cs typeface="Arial" pitchFamily="34" charset="0"/>
              </a:rPr>
              <a:t>Make citation data for pre-1996 content more accurate</a:t>
            </a:r>
          </a:p>
          <a:p>
            <a:pPr>
              <a:buSzPct val="90000"/>
            </a:pPr>
            <a:r>
              <a:rPr lang="en-US" b="1" dirty="0" smtClean="0">
                <a:solidFill>
                  <a:prstClr val="black"/>
                </a:solidFill>
                <a:latin typeface="Arial" pitchFamily="34" charset="0"/>
                <a:cs typeface="Arial" pitchFamily="34" charset="0"/>
              </a:rPr>
              <a:t>What?</a:t>
            </a:r>
            <a:r>
              <a:rPr lang="en-US" b="1" baseline="0" dirty="0" smtClean="0">
                <a:solidFill>
                  <a:prstClr val="black"/>
                </a:solidFill>
                <a:latin typeface="Arial" pitchFamily="34" charset="0"/>
                <a:cs typeface="Arial" pitchFamily="34" charset="0"/>
              </a:rPr>
              <a:t> </a:t>
            </a:r>
            <a:r>
              <a:rPr lang="en-US" dirty="0" smtClean="0">
                <a:solidFill>
                  <a:prstClr val="black"/>
                </a:solidFill>
                <a:latin typeface="Arial" pitchFamily="34" charset="0"/>
                <a:cs typeface="Arial" pitchFamily="34" charset="0"/>
              </a:rPr>
              <a:t>Add cited references to Scopus indexed articles from pre-1996 going back to </a:t>
            </a:r>
            <a:r>
              <a:rPr lang="en-US" b="1" dirty="0" smtClean="0">
                <a:solidFill>
                  <a:prstClr val="black"/>
                </a:solidFill>
                <a:latin typeface="Arial" pitchFamily="34" charset="0"/>
                <a:cs typeface="Arial" pitchFamily="34" charset="0"/>
              </a:rPr>
              <a:t>1970</a:t>
            </a:r>
          </a:p>
          <a:p>
            <a:pPr>
              <a:buSzPct val="90000"/>
            </a:pPr>
            <a:r>
              <a:rPr lang="en-US" b="1" dirty="0" smtClean="0">
                <a:solidFill>
                  <a:prstClr val="black"/>
                </a:solidFill>
                <a:latin typeface="Arial" pitchFamily="34" charset="0"/>
                <a:cs typeface="Arial" pitchFamily="34" charset="0"/>
              </a:rPr>
              <a:t>When? </a:t>
            </a:r>
            <a:r>
              <a:rPr lang="en-US" dirty="0" smtClean="0">
                <a:solidFill>
                  <a:prstClr val="black"/>
                </a:solidFill>
                <a:latin typeface="Arial" pitchFamily="34" charset="0"/>
                <a:cs typeface="Arial" pitchFamily="34" charset="0"/>
              </a:rPr>
              <a:t>3-year project, complete by 2016; first content available </a:t>
            </a:r>
            <a:r>
              <a:rPr lang="en-US" b="1" dirty="0" smtClean="0">
                <a:solidFill>
                  <a:prstClr val="black"/>
                </a:solidFill>
                <a:latin typeface="Arial" pitchFamily="34" charset="0"/>
                <a:cs typeface="Arial" pitchFamily="34" charset="0"/>
              </a:rPr>
              <a:t>Fall</a:t>
            </a:r>
            <a:r>
              <a:rPr lang="en-US" dirty="0" smtClean="0">
                <a:solidFill>
                  <a:prstClr val="black"/>
                </a:solidFill>
                <a:latin typeface="Arial" pitchFamily="34" charset="0"/>
                <a:cs typeface="Arial" pitchFamily="34" charset="0"/>
              </a:rPr>
              <a:t> </a:t>
            </a:r>
            <a:r>
              <a:rPr lang="en-US" b="1" dirty="0" smtClean="0">
                <a:solidFill>
                  <a:prstClr val="black"/>
                </a:solidFill>
                <a:latin typeface="Arial" pitchFamily="34" charset="0"/>
                <a:cs typeface="Arial" pitchFamily="34" charset="0"/>
              </a:rPr>
              <a:t>2014</a:t>
            </a:r>
            <a:endParaRPr lang="en-GB" dirty="0" smtClean="0">
              <a:latin typeface="Arial" pitchFamily="34" charset="0"/>
              <a:cs typeface="Arial" pitchFamily="34" charset="0"/>
            </a:endParaRPr>
          </a:p>
          <a:p>
            <a:pPr>
              <a:buSzPct val="90000"/>
            </a:pPr>
            <a:r>
              <a:rPr lang="en-US" b="1" dirty="0" smtClean="0">
                <a:solidFill>
                  <a:prstClr val="black"/>
                </a:solidFill>
                <a:latin typeface="Arial" pitchFamily="34" charset="0"/>
                <a:cs typeface="Arial" pitchFamily="34" charset="0"/>
              </a:rPr>
              <a:t>Who?</a:t>
            </a:r>
            <a:r>
              <a:rPr lang="en-US" b="1" baseline="0" dirty="0" smtClean="0">
                <a:solidFill>
                  <a:prstClr val="black"/>
                </a:solidFill>
                <a:latin typeface="Arial" pitchFamily="34" charset="0"/>
                <a:cs typeface="Arial" pitchFamily="34" charset="0"/>
              </a:rPr>
              <a:t> </a:t>
            </a:r>
            <a:r>
              <a:rPr lang="en-US" dirty="0" smtClean="0">
                <a:solidFill>
                  <a:prstClr val="black"/>
                </a:solidFill>
                <a:latin typeface="Arial" pitchFamily="34" charset="0"/>
                <a:cs typeface="Arial" pitchFamily="34" charset="0"/>
              </a:rPr>
              <a:t>All major publishers from which a digital archive is available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solidFill>
                <a:srgbClr val="474746"/>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rgbClr val="474746"/>
                </a:solidFill>
              </a:rPr>
              <a:t>Books expansion</a:t>
            </a:r>
          </a:p>
          <a:p>
            <a:pPr>
              <a:buSzPct val="90000"/>
            </a:pPr>
            <a:r>
              <a:rPr lang="en-GB" sz="1400" b="1" dirty="0" smtClean="0">
                <a:latin typeface="Arial" pitchFamily="34" charset="0"/>
                <a:cs typeface="Arial" pitchFamily="34" charset="0"/>
              </a:rPr>
              <a:t>What?</a:t>
            </a:r>
          </a:p>
          <a:p>
            <a:pPr marL="171450" indent="-171450">
              <a:buSzPct val="90000"/>
              <a:buFont typeface="Arial" pitchFamily="34" charset="0"/>
              <a:buChar char="•"/>
            </a:pPr>
            <a:r>
              <a:rPr lang="en-GB" sz="1400" dirty="0" smtClean="0">
                <a:latin typeface="Arial" pitchFamily="34" charset="0"/>
                <a:cs typeface="Arial" pitchFamily="34" charset="0"/>
              </a:rPr>
              <a:t>All subject areas with focus on where books matter more (social sciences and A&amp;H)</a:t>
            </a:r>
          </a:p>
          <a:p>
            <a:pPr marL="171450" indent="-171450">
              <a:buSzPct val="90000"/>
              <a:buFont typeface="Arial" pitchFamily="34" charset="0"/>
              <a:buChar char="•"/>
            </a:pPr>
            <a:r>
              <a:rPr lang="en-US" sz="1400" dirty="0" smtClean="0">
                <a:solidFill>
                  <a:prstClr val="black"/>
                </a:solidFill>
                <a:latin typeface="Arial" pitchFamily="34" charset="0"/>
                <a:cs typeface="Arial" pitchFamily="34" charset="0"/>
              </a:rPr>
              <a:t>Coverage back to 2005 (2003 for STM)</a:t>
            </a:r>
          </a:p>
          <a:p>
            <a:pPr>
              <a:buSzPct val="90000"/>
            </a:pPr>
            <a:r>
              <a:rPr lang="en-US" sz="1400" b="1" dirty="0" smtClean="0">
                <a:solidFill>
                  <a:prstClr val="black"/>
                </a:solidFill>
                <a:latin typeface="Arial" pitchFamily="34" charset="0"/>
                <a:cs typeface="Arial" pitchFamily="34" charset="0"/>
              </a:rPr>
              <a:t>When?</a:t>
            </a:r>
          </a:p>
          <a:p>
            <a:pPr marL="342900" indent="-342900">
              <a:buSzPct val="90000"/>
              <a:buFont typeface="Wingdings" pitchFamily="2" charset="2"/>
              <a:buChar char="§"/>
            </a:pPr>
            <a:r>
              <a:rPr lang="en-US" sz="1400" dirty="0" smtClean="0">
                <a:solidFill>
                  <a:prstClr val="black"/>
                </a:solidFill>
                <a:latin typeface="Arial" pitchFamily="34" charset="0"/>
                <a:cs typeface="Arial" pitchFamily="34" charset="0"/>
              </a:rPr>
              <a:t>Indexing started; 5,000 visible in-product as of September 2013</a:t>
            </a:r>
          </a:p>
          <a:p>
            <a:pPr marL="342900" indent="-342900">
              <a:buSzPct val="90000"/>
              <a:buFont typeface="Wingdings" pitchFamily="2" charset="2"/>
              <a:buChar char="§"/>
            </a:pPr>
            <a:r>
              <a:rPr lang="en-GB" sz="1400" dirty="0" smtClean="0">
                <a:latin typeface="Arial" pitchFamily="34" charset="0"/>
                <a:cs typeface="Arial" pitchFamily="34" charset="0"/>
              </a:rPr>
              <a:t>75,000 books over three years and 10,000 new books per year going forward (after 2015)</a:t>
            </a:r>
          </a:p>
          <a:p>
            <a:pPr>
              <a:buSzPct val="90000"/>
            </a:pPr>
            <a:r>
              <a:rPr lang="en-US" sz="1400" b="1" dirty="0" smtClean="0">
                <a:solidFill>
                  <a:prstClr val="black"/>
                </a:solidFill>
                <a:latin typeface="Arial" pitchFamily="34" charset="0"/>
                <a:cs typeface="Arial" pitchFamily="34" charset="0"/>
              </a:rPr>
              <a:t>Who?</a:t>
            </a:r>
          </a:p>
          <a:p>
            <a:pPr marL="342900" indent="-342900">
              <a:buSzPct val="90000"/>
              <a:buFont typeface="Wingdings" pitchFamily="2" charset="2"/>
              <a:buChar char="§"/>
            </a:pPr>
            <a:r>
              <a:rPr lang="en-US" sz="1400" dirty="0" smtClean="0">
                <a:solidFill>
                  <a:prstClr val="black"/>
                </a:solidFill>
                <a:latin typeface="Arial" pitchFamily="34" charset="0"/>
                <a:cs typeface="Arial" pitchFamily="34" charset="0"/>
              </a:rPr>
              <a:t>Publisher-level selection only</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solidFill>
                <a:srgbClr val="474746"/>
              </a:solidFill>
            </a:endParaRPr>
          </a:p>
          <a:p>
            <a:pPr eaLnBrk="1" hangingPunct="1"/>
            <a:endParaRPr lang="en-US" dirty="0" smtClean="0">
              <a:latin typeface="Arial" pitchFamily="34" charset="0"/>
              <a:ea typeface="ＭＳ Ｐゴシック" pitchFamily="5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Vision: </a:t>
            </a:r>
            <a:r>
              <a:rPr lang="en-US" dirty="0" smtClean="0"/>
              <a:t>Snowball Metrics enable </a:t>
            </a:r>
            <a:r>
              <a:rPr lang="en-US" b="1" dirty="0" smtClean="0"/>
              <a:t>global</a:t>
            </a:r>
            <a:r>
              <a:rPr lang="en-US" dirty="0" smtClean="0"/>
              <a:t> benchmarking by driving quality and efficiency across higher education’s research and enterprise (aka,</a:t>
            </a:r>
            <a:r>
              <a:rPr lang="en-US" baseline="0" dirty="0" smtClean="0"/>
              <a:t> </a:t>
            </a:r>
            <a:r>
              <a:rPr lang="en-US" dirty="0" smtClean="0"/>
              <a:t>economic development) activities, regardless of system and supplier</a:t>
            </a:r>
          </a:p>
          <a:p>
            <a:endParaRPr lang="en-US" dirty="0"/>
          </a:p>
        </p:txBody>
      </p:sp>
      <p:sp>
        <p:nvSpPr>
          <p:cNvPr id="4" name="Slide Number Placeholder 3"/>
          <p:cNvSpPr>
            <a:spLocks noGrp="1"/>
          </p:cNvSpPr>
          <p:nvPr>
            <p:ph type="sldNum" sz="quarter" idx="10"/>
          </p:nvPr>
        </p:nvSpPr>
        <p:spPr/>
        <p:txBody>
          <a:bodyPr/>
          <a:lstStyle/>
          <a:p>
            <a:fld id="{5EFE610F-2DAE-4D69-A568-EF052ED2AD76}" type="slidenum">
              <a:rPr lang="en-US" smtClean="0"/>
              <a:t>13</a:t>
            </a:fld>
            <a:endParaRPr lang="en-US"/>
          </a:p>
        </p:txBody>
      </p:sp>
    </p:spTree>
    <p:extLst>
      <p:ext uri="{BB962C8B-B14F-4D97-AF65-F5344CB8AC3E}">
        <p14:creationId xmlns:p14="http://schemas.microsoft.com/office/powerpoint/2010/main" val="2960371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Vision: </a:t>
            </a:r>
            <a:r>
              <a:rPr lang="en-US" dirty="0" smtClean="0"/>
              <a:t>Snowball Metrics enable </a:t>
            </a:r>
            <a:r>
              <a:rPr lang="en-US" b="1" dirty="0" smtClean="0"/>
              <a:t>global</a:t>
            </a:r>
            <a:r>
              <a:rPr lang="en-US" dirty="0" smtClean="0"/>
              <a:t> benchmarking by driving quality and efficiency across higher education’s research and enterprise (aka,</a:t>
            </a:r>
            <a:r>
              <a:rPr lang="en-US" baseline="0" dirty="0" smtClean="0"/>
              <a:t> </a:t>
            </a:r>
            <a:r>
              <a:rPr lang="en-US" dirty="0" smtClean="0"/>
              <a:t>economic development) activities, regardless of system and supplier</a:t>
            </a:r>
          </a:p>
          <a:p>
            <a:endParaRPr lang="en-US" dirty="0"/>
          </a:p>
        </p:txBody>
      </p:sp>
      <p:sp>
        <p:nvSpPr>
          <p:cNvPr id="4" name="Slide Number Placeholder 3"/>
          <p:cNvSpPr>
            <a:spLocks noGrp="1"/>
          </p:cNvSpPr>
          <p:nvPr>
            <p:ph type="sldNum" sz="quarter" idx="10"/>
          </p:nvPr>
        </p:nvSpPr>
        <p:spPr/>
        <p:txBody>
          <a:bodyPr/>
          <a:lstStyle/>
          <a:p>
            <a:fld id="{5EFE610F-2DAE-4D69-A568-EF052ED2AD76}" type="slidenum">
              <a:rPr lang="en-US" smtClean="0"/>
              <a:t>14</a:t>
            </a:fld>
            <a:endParaRPr lang="en-US"/>
          </a:p>
        </p:txBody>
      </p:sp>
    </p:spTree>
    <p:extLst>
      <p:ext uri="{BB962C8B-B14F-4D97-AF65-F5344CB8AC3E}">
        <p14:creationId xmlns:p14="http://schemas.microsoft.com/office/powerpoint/2010/main" val="2960371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indent="0">
              <a:buFont typeface="Arial" panose="020B0604020202020204" pitchFamily="34" charset="0"/>
              <a:buNone/>
            </a:pPr>
            <a:r>
              <a:rPr lang="en-US" sz="1200" dirty="0" smtClean="0"/>
              <a:t>CiteScore takes citations received in 2015 from documents published in the 3 preceding years</a:t>
            </a:r>
          </a:p>
          <a:p>
            <a:pPr marL="0" indent="0">
              <a:buFont typeface="Arial" panose="020B0604020202020204" pitchFamily="34" charset="0"/>
              <a:buNone/>
            </a:pPr>
            <a:r>
              <a:rPr lang="en-US" sz="1200" dirty="0" smtClean="0"/>
              <a:t>Key differences with IF are the citation window (3 vs. 2 or 5) and that the denominator uses all document types as in the numerator (vs. all citations and only citable items)</a:t>
            </a:r>
          </a:p>
          <a:p>
            <a:r>
              <a:rPr lang="en-US" sz="1200" dirty="0" smtClean="0"/>
              <a:t> </a:t>
            </a:r>
            <a:endParaRPr lang="en-US" dirty="0" smtClean="0"/>
          </a:p>
          <a:p>
            <a:r>
              <a:rPr lang="en-US" dirty="0" smtClean="0"/>
              <a:t>Note:</a:t>
            </a:r>
            <a:r>
              <a:rPr lang="en-US" baseline="0" dirty="0" smtClean="0"/>
              <a:t> if a serial receives a citation in 2015 to something published in 2010, that citation will not count towards this Metric. Other metrics in the basket will count this citation though – not every metric needs to do everything!</a:t>
            </a:r>
          </a:p>
          <a:p>
            <a:endParaRPr lang="en-US" baseline="0" dirty="0" smtClean="0"/>
          </a:p>
          <a:p>
            <a:r>
              <a:rPr lang="en-US" baseline="0" dirty="0" smtClean="0"/>
              <a:t>Note for reference: differences from the Impact Factor:</a:t>
            </a:r>
          </a:p>
          <a:p>
            <a:pPr marL="171450" indent="-171450">
              <a:buFontTx/>
              <a:buChar char="-"/>
            </a:pPr>
            <a:r>
              <a:rPr lang="en-US" baseline="0" dirty="0" smtClean="0"/>
              <a:t>3-year citation window as opposed to 2 or 5 years. 2 or 5 years probably seemed OK when the Impact factor was created, 60 years ago, but much research has been done since then. Now we know that 2 years is unfair to the slower-moving fields, and 5 years is unfair to the faster-moving fields. In fact, 3 years has been identified by the bibliometrics research groups who calculate SNIP and SJR for us as the best compromise for a broad scope database, to incorporate a reasonable proportion of citations in all disciplines, while reflecting relatively recent data</a:t>
            </a:r>
          </a:p>
          <a:p>
            <a:pPr marL="171450" indent="-171450">
              <a:buFontTx/>
              <a:buChar char="-"/>
            </a:pPr>
            <a:r>
              <a:rPr lang="en-US" baseline="0" dirty="0" smtClean="0"/>
              <a:t>In Impact Factor, B = “citable items”, generally taken to be articles and reviews</a:t>
            </a:r>
          </a:p>
          <a:p>
            <a:pPr marL="628650" lvl="1" indent="-171450">
              <a:buFontTx/>
              <a:buChar char="-"/>
            </a:pPr>
            <a:r>
              <a:rPr lang="en-US" baseline="0" dirty="0" smtClean="0"/>
              <a:t>It’s not always entirely clear what a “citable item” is, and it can be open to interpretation, so the method is not completely transparent</a:t>
            </a:r>
          </a:p>
          <a:p>
            <a:pPr marL="628650" lvl="1" indent="-171450">
              <a:buFontTx/>
              <a:buChar char="-"/>
            </a:pPr>
            <a:r>
              <a:rPr lang="en-US" baseline="0" dirty="0" smtClean="0"/>
              <a:t>This inconsistency between numerator and denominator also makes the Impact Factor open to manipulation e.g. </a:t>
            </a:r>
          </a:p>
          <a:p>
            <a:pPr marL="1085850" lvl="2" indent="-171450">
              <a:buFontTx/>
              <a:buChar char="-"/>
            </a:pPr>
            <a:r>
              <a:rPr lang="en-US" baseline="0" dirty="0" smtClean="0"/>
              <a:t>If a journal publishes a letter, this is often highly cited – the citations can be counted in the numerator, but the letter will not be counted in the denominator. </a:t>
            </a:r>
          </a:p>
          <a:p>
            <a:pPr marL="1085850" lvl="2" indent="-171450">
              <a:buFontTx/>
              <a:buChar char="-"/>
            </a:pPr>
            <a:r>
              <a:rPr lang="en-US" baseline="0" dirty="0" smtClean="0"/>
              <a:t>An editor can publish an editorial citing publications in previous years, and these citations will be counted in the Impact Factor numerator even though it is not counted in the denominator.</a:t>
            </a:r>
            <a:endParaRPr lang="en-US" dirty="0"/>
          </a:p>
        </p:txBody>
      </p:sp>
      <p:sp>
        <p:nvSpPr>
          <p:cNvPr id="4" name="Slide Number Placeholder 3"/>
          <p:cNvSpPr>
            <a:spLocks noGrp="1"/>
          </p:cNvSpPr>
          <p:nvPr>
            <p:ph type="sldNum" sz="quarter" idx="10"/>
          </p:nvPr>
        </p:nvSpPr>
        <p:spPr/>
        <p:txBody>
          <a:bodyPr/>
          <a:lstStyle/>
          <a:p>
            <a:fld id="{953AC270-AC5F-3C4A-8BE2-E88211726A7D}" type="slidenum">
              <a:rPr lang="en-US" smtClean="0"/>
              <a:pPr/>
              <a:t>15</a:t>
            </a:fld>
            <a:endParaRPr lang="en-US"/>
          </a:p>
        </p:txBody>
      </p:sp>
    </p:spTree>
    <p:extLst>
      <p:ext uri="{BB962C8B-B14F-4D97-AF65-F5344CB8AC3E}">
        <p14:creationId xmlns:p14="http://schemas.microsoft.com/office/powerpoint/2010/main" val="1738038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E73A46-A25D-4822-BAF6-C0BD1FDF74B3}" type="slidenum">
              <a:rPr lang="en-US" smtClean="0"/>
              <a:t>20</a:t>
            </a:fld>
            <a:endParaRPr lang="en-US" dirty="0"/>
          </a:p>
        </p:txBody>
      </p:sp>
    </p:spTree>
    <p:extLst>
      <p:ext uri="{BB962C8B-B14F-4D97-AF65-F5344CB8AC3E}">
        <p14:creationId xmlns:p14="http://schemas.microsoft.com/office/powerpoint/2010/main" val="1314213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E73A46-A25D-4822-BAF6-C0BD1FDF74B3}" type="slidenum">
              <a:rPr lang="en-US" smtClean="0"/>
              <a:t>21</a:t>
            </a:fld>
            <a:endParaRPr lang="en-US" dirty="0"/>
          </a:p>
        </p:txBody>
      </p:sp>
    </p:spTree>
    <p:extLst>
      <p:ext uri="{BB962C8B-B14F-4D97-AF65-F5344CB8AC3E}">
        <p14:creationId xmlns:p14="http://schemas.microsoft.com/office/powerpoint/2010/main" val="2603381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GB" baseline="0" dirty="0" smtClean="0"/>
          </a:p>
        </p:txBody>
      </p:sp>
      <p:sp>
        <p:nvSpPr>
          <p:cNvPr id="4" name="Slide Number Placeholder 3"/>
          <p:cNvSpPr>
            <a:spLocks noGrp="1"/>
          </p:cNvSpPr>
          <p:nvPr>
            <p:ph type="sldNum" sz="quarter" idx="10"/>
          </p:nvPr>
        </p:nvSpPr>
        <p:spPr/>
        <p:txBody>
          <a:bodyPr/>
          <a:lstStyle/>
          <a:p>
            <a:pPr>
              <a:defRPr/>
            </a:pPr>
            <a:fld id="{E2141A22-3248-4456-B7A9-DB57E5749C67}" type="slidenum">
              <a:rPr lang="en-US" smtClean="0"/>
              <a:pPr>
                <a:defRPr/>
              </a:pPr>
              <a:t>26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GB" baseline="0" dirty="0" smtClean="0"/>
          </a:p>
        </p:txBody>
      </p:sp>
      <p:sp>
        <p:nvSpPr>
          <p:cNvPr id="4" name="Slide Number Placeholder 3"/>
          <p:cNvSpPr>
            <a:spLocks noGrp="1"/>
          </p:cNvSpPr>
          <p:nvPr>
            <p:ph type="sldNum" sz="quarter" idx="10"/>
          </p:nvPr>
        </p:nvSpPr>
        <p:spPr/>
        <p:txBody>
          <a:bodyPr/>
          <a:lstStyle/>
          <a:p>
            <a:pPr>
              <a:defRPr/>
            </a:pPr>
            <a:fld id="{E2141A22-3248-4456-B7A9-DB57E5749C67}" type="slidenum">
              <a:rPr lang="en-US" smtClean="0"/>
              <a:pPr>
                <a:defRPr/>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Main Title Slide">
    <p:spTree>
      <p:nvGrpSpPr>
        <p:cNvPr id="1" name=""/>
        <p:cNvGrpSpPr/>
        <p:nvPr/>
      </p:nvGrpSpPr>
      <p:grpSpPr>
        <a:xfrm>
          <a:off x="0" y="0"/>
          <a:ext cx="0" cy="0"/>
          <a:chOff x="0" y="0"/>
          <a:chExt cx="0" cy="0"/>
        </a:xfrm>
      </p:grpSpPr>
      <p:sp>
        <p:nvSpPr>
          <p:cNvPr id="11" name="Rectangle 10"/>
          <p:cNvSpPr/>
          <p:nvPr/>
        </p:nvSpPr>
        <p:spPr>
          <a:xfrm>
            <a:off x="6917465" y="1215025"/>
            <a:ext cx="2228028" cy="4836525"/>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21072" y="1334264"/>
            <a:ext cx="2304488" cy="5096698"/>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32598" y="1215024"/>
            <a:ext cx="2209588" cy="4836526"/>
          </a:xfrm>
          <a:prstGeom prst="rect">
            <a:avLst/>
          </a:prstGeom>
        </p:spPr>
      </p:pic>
      <p:sp>
        <p:nvSpPr>
          <p:cNvPr id="18" name="Rectangle 17"/>
          <p:cNvSpPr/>
          <p:nvPr/>
        </p:nvSpPr>
        <p:spPr>
          <a:xfrm>
            <a:off x="6842031" y="1215024"/>
            <a:ext cx="2303462"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7" name="Picture 3" descr="Elsevier_W_Research_Information_1b_aw.eps"/>
          <p:cNvPicPr>
            <a:picLocks/>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29890" y="2658533"/>
            <a:ext cx="1717200" cy="171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7" hasCustomPrompt="1"/>
          </p:nvPr>
        </p:nvSpPr>
        <p:spPr>
          <a:xfrm>
            <a:off x="257175" y="4709826"/>
            <a:ext cx="5483225" cy="527050"/>
          </a:xfrm>
          <a:prstGeom prst="rect">
            <a:avLst/>
          </a:prstGeom>
        </p:spPr>
        <p:txBody>
          <a:bodyPr>
            <a:normAutofit/>
          </a:bodyPr>
          <a:lstStyle>
            <a:lvl1pPr marL="0" indent="0">
              <a:buNone/>
              <a:defRPr sz="2000"/>
            </a:lvl1pPr>
          </a:lstStyle>
          <a:p>
            <a:pPr lvl="0"/>
            <a:r>
              <a:rPr lang="en-US" dirty="0" smtClean="0"/>
              <a:t>Click to add author’s name and job title</a:t>
            </a:r>
            <a:endParaRPr lang="en-GB" dirty="0"/>
          </a:p>
        </p:txBody>
      </p:sp>
      <p:sp>
        <p:nvSpPr>
          <p:cNvPr id="13" name="Rectangle 12"/>
          <p:cNvSpPr/>
          <p:nvPr/>
        </p:nvSpPr>
        <p:spPr>
          <a:xfrm>
            <a:off x="-18440" y="26612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sp>
        <p:nvSpPr>
          <p:cNvPr id="15" name="Title 1"/>
          <p:cNvSpPr>
            <a:spLocks noGrp="1"/>
          </p:cNvSpPr>
          <p:nvPr>
            <p:ph type="ctrTitle"/>
          </p:nvPr>
        </p:nvSpPr>
        <p:spPr>
          <a:xfrm>
            <a:off x="257174" y="2781300"/>
            <a:ext cx="7032625" cy="1470025"/>
          </a:xfrm>
          <a:prstGeom prst="rect">
            <a:avLst/>
          </a:prstGeom>
        </p:spPr>
        <p:txBody>
          <a:bodyPr anchor="ctr" anchorCtr="0">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pic>
        <p:nvPicPr>
          <p:cNvPr id="2050" name="Picture 2" descr="C:\Users\jamesc\Documents\Product Information\ERI General\Artfile Archive\Product Logos\Product Logos\Solution Suite Wordmarks 151 Orange\Ppt and Web\ELS_RI_Wordmark_151_RGB.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19099" y="2186256"/>
            <a:ext cx="3453293" cy="2645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3"/>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8" hasCustomPrompt="1"/>
          </p:nvPr>
        </p:nvSpPr>
        <p:spPr>
          <a:xfrm>
            <a:off x="257175" y="5303344"/>
            <a:ext cx="3508375" cy="440748"/>
          </a:xfrm>
          <a:prstGeom prst="rect">
            <a:avLst/>
          </a:prstGeom>
        </p:spPr>
        <p:txBody>
          <a:bodyPr/>
          <a:lstStyle>
            <a:lvl1pPr marL="0" indent="0">
              <a:buNone/>
              <a:defRPr sz="1400" b="0"/>
            </a:lvl1pPr>
          </a:lstStyle>
          <a:p>
            <a:pPr lvl="0"/>
            <a:r>
              <a:rPr lang="en-US" dirty="0" smtClean="0"/>
              <a:t>Click to add date</a:t>
            </a:r>
          </a:p>
        </p:txBody>
      </p:sp>
    </p:spTree>
    <p:extLst>
      <p:ext uri="{BB962C8B-B14F-4D97-AF65-F5344CB8AC3E}">
        <p14:creationId xmlns:p14="http://schemas.microsoft.com/office/powerpoint/2010/main" val="4074313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s &amp; Text Content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01600" y="1494886"/>
            <a:ext cx="2806700" cy="2209800"/>
          </a:xfrm>
          <a:prstGeom prst="rect">
            <a:avLst/>
          </a:prstGeom>
        </p:spPr>
        <p:txBody>
          <a:bodyPr/>
          <a:lstStyle/>
          <a:p>
            <a:r>
              <a:rPr lang="en-US" smtClean="0"/>
              <a:t>Click icon to add picture</a:t>
            </a:r>
            <a:endParaRPr lang="en-GB"/>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r>
              <a:rPr lang="en-US" smtClean="0"/>
              <a:t>Click icon to add picture</a:t>
            </a:r>
            <a:endParaRPr lang="en-GB"/>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r>
              <a:rPr lang="en-US" smtClean="0"/>
              <a:t>Click icon to add picture</a:t>
            </a:r>
            <a:endParaRPr lang="en-GB"/>
          </a:p>
        </p:txBody>
      </p:sp>
      <p:sp>
        <p:nvSpPr>
          <p:cNvPr id="9" name="Picture Placeholder 8"/>
          <p:cNvSpPr>
            <a:spLocks noGrp="1"/>
          </p:cNvSpPr>
          <p:nvPr>
            <p:ph type="pic" sz="quarter" idx="14"/>
          </p:nvPr>
        </p:nvSpPr>
        <p:spPr>
          <a:xfrm>
            <a:off x="126208" y="3872962"/>
            <a:ext cx="2782092" cy="2235737"/>
          </a:xfrm>
          <a:prstGeom prst="rect">
            <a:avLst/>
          </a:prstGeom>
        </p:spPr>
        <p:txBody>
          <a:bodyPr/>
          <a:lstStyle/>
          <a:p>
            <a:r>
              <a:rPr lang="en-US" smtClean="0"/>
              <a:t>Click icon to add picture</a:t>
            </a:r>
            <a:endParaRPr lang="en-GB"/>
          </a:p>
        </p:txBody>
      </p:sp>
      <p:sp>
        <p:nvSpPr>
          <p:cNvPr id="14" name="Picture Placeholder 8"/>
          <p:cNvSpPr>
            <a:spLocks noGrp="1"/>
          </p:cNvSpPr>
          <p:nvPr>
            <p:ph type="pic" sz="quarter" idx="15"/>
          </p:nvPr>
        </p:nvSpPr>
        <p:spPr>
          <a:xfrm>
            <a:off x="3113883" y="3890421"/>
            <a:ext cx="2782092" cy="2235737"/>
          </a:xfrm>
          <a:prstGeom prst="rect">
            <a:avLst/>
          </a:prstGeom>
        </p:spPr>
        <p:txBody>
          <a:bodyPr/>
          <a:lstStyle/>
          <a:p>
            <a:r>
              <a:rPr lang="en-US" smtClean="0"/>
              <a:t>Click icon to add picture</a:t>
            </a:r>
            <a:endParaRPr lang="en-GB"/>
          </a:p>
        </p:txBody>
      </p:sp>
      <p:sp>
        <p:nvSpPr>
          <p:cNvPr id="16" name="Picture Placeholder 8"/>
          <p:cNvSpPr>
            <a:spLocks noGrp="1"/>
          </p:cNvSpPr>
          <p:nvPr>
            <p:ph type="pic" sz="quarter" idx="16"/>
          </p:nvPr>
        </p:nvSpPr>
        <p:spPr>
          <a:xfrm>
            <a:off x="6076950" y="3890420"/>
            <a:ext cx="2782092" cy="2235737"/>
          </a:xfrm>
          <a:prstGeom prst="rect">
            <a:avLst/>
          </a:prstGeom>
        </p:spPr>
        <p:txBody>
          <a:bodyPr/>
          <a:lstStyle/>
          <a:p>
            <a:r>
              <a:rPr lang="en-US" smtClean="0"/>
              <a:t>Click icon to add picture</a:t>
            </a:r>
            <a:endParaRPr lang="en-GB"/>
          </a:p>
        </p:txBody>
      </p:sp>
      <p:sp>
        <p:nvSpPr>
          <p:cNvPr id="12" name="Text Placeholder 22"/>
          <p:cNvSpPr>
            <a:spLocks noGrp="1"/>
          </p:cNvSpPr>
          <p:nvPr>
            <p:ph type="body" sz="quarter" idx="17"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smtClean="0"/>
              <a:t>Sources &amp; Notes:</a:t>
            </a:r>
            <a:endParaRPr lang="en-US" dirty="0"/>
          </a:p>
        </p:txBody>
      </p:sp>
      <p:sp>
        <p:nvSpPr>
          <p:cNvPr id="13" name="Title 1"/>
          <p:cNvSpPr>
            <a:spLocks noGrp="1"/>
          </p:cNvSpPr>
          <p:nvPr>
            <p:ph type="title"/>
          </p:nvPr>
        </p:nvSpPr>
        <p:spPr>
          <a:xfrm>
            <a:off x="457199" y="705204"/>
            <a:ext cx="8238319" cy="41864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086254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Halves Content Slide">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smtClean="0"/>
              <a:t>Click to edit Master title style</a:t>
            </a:r>
            <a:endParaRPr lang="en-US" dirty="0"/>
          </a:p>
        </p:txBody>
      </p:sp>
      <p:sp>
        <p:nvSpPr>
          <p:cNvPr id="6"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smtClean="0"/>
              <a:t>Sources &amp; Notes:</a:t>
            </a:r>
            <a:endParaRPr lang="en-US" dirty="0"/>
          </a:p>
        </p:txBody>
      </p:sp>
    </p:spTree>
    <p:extLst>
      <p:ext uri="{BB962C8B-B14F-4D97-AF65-F5344CB8AC3E}">
        <p14:creationId xmlns:p14="http://schemas.microsoft.com/office/powerpoint/2010/main" val="246132257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 Picture Content Slide">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buNone/>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Place Picture here</a:t>
            </a:r>
            <a:endParaRPr lang="en-US" dirty="0"/>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smtClean="0"/>
              <a:t>Click to edit Master title style</a:t>
            </a:r>
            <a:endParaRPr lang="en-US" dirty="0"/>
          </a:p>
        </p:txBody>
      </p:sp>
      <p:sp>
        <p:nvSpPr>
          <p:cNvPr id="7"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smtClean="0"/>
              <a:t>Sources &amp; Notes:</a:t>
            </a:r>
            <a:endParaRPr lang="en-US" dirty="0"/>
          </a:p>
        </p:txBody>
      </p:sp>
    </p:spTree>
    <p:extLst>
      <p:ext uri="{BB962C8B-B14F-4D97-AF65-F5344CB8AC3E}">
        <p14:creationId xmlns:p14="http://schemas.microsoft.com/office/powerpoint/2010/main" val="338451533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1 ">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8313"/>
            <a:ext cx="6924554" cy="6881395"/>
          </a:xfrm>
          <a:prstGeom prst="rect">
            <a:avLst/>
          </a:prstGeom>
        </p:spPr>
      </p:pic>
      <p:sp>
        <p:nvSpPr>
          <p:cNvPr id="8" name="Rectangle 7"/>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2612365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463" y="-8313"/>
            <a:ext cx="6866313" cy="6866313"/>
          </a:xfrm>
          <a:prstGeom prst="rect">
            <a:avLst/>
          </a:prstGeom>
        </p:spPr>
      </p:pic>
      <p:sp>
        <p:nvSpPr>
          <p:cNvPr id="8" name="Rectangle 7"/>
          <p:cNvSpPr/>
          <p:nvPr/>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p:cNvPicPr>
          <p:nvPr/>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1623129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7" name="Rectangle 6"/>
          <p:cNvSpPr/>
          <p:nvPr/>
        </p:nvSpPr>
        <p:spPr>
          <a:xfrm>
            <a:off x="0" y="2659666"/>
            <a:ext cx="917892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63289" y="2658533"/>
            <a:ext cx="1715633" cy="1715633"/>
          </a:xfrm>
          <a:prstGeom prst="rect">
            <a:avLst/>
          </a:prstGeom>
        </p:spPr>
      </p:pic>
      <p:pic>
        <p:nvPicPr>
          <p:cNvPr id="8"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2710624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8" name="Rectangle 7"/>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9499" y="2658532"/>
            <a:ext cx="1714501" cy="1714501"/>
          </a:xfrm>
          <a:prstGeom prst="rect">
            <a:avLst/>
          </a:prstGeom>
        </p:spPr>
      </p:pic>
      <p:pic>
        <p:nvPicPr>
          <p:cNvPr id="7"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3017860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Header 5">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70" y="-8313"/>
            <a:ext cx="6691477" cy="6866313"/>
          </a:xfrm>
          <a:prstGeom prst="rect">
            <a:avLst/>
          </a:prstGeom>
        </p:spPr>
      </p:pic>
      <p:sp>
        <p:nvSpPr>
          <p:cNvPr id="9" name="Rectangle 8"/>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9500" y="2658533"/>
            <a:ext cx="1714500" cy="1714500"/>
          </a:xfrm>
          <a:prstGeom prst="rect">
            <a:avLst/>
          </a:prstGeom>
        </p:spPr>
      </p:pic>
      <p:pic>
        <p:nvPicPr>
          <p:cNvPr id="7"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181422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Header 6">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11" name="Rectangle 10"/>
          <p:cNvSpPr/>
          <p:nvPr/>
        </p:nvSpPr>
        <p:spPr>
          <a:xfrm>
            <a:off x="0" y="2659500"/>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8400" y="2660400"/>
            <a:ext cx="1713600" cy="1713600"/>
          </a:xfrm>
          <a:prstGeom prst="rect">
            <a:avLst/>
          </a:prstGeom>
        </p:spPr>
      </p:pic>
      <p:pic>
        <p:nvPicPr>
          <p:cNvPr id="7"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1225954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12" name="Rectangle 1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31807" y="1049338"/>
            <a:ext cx="2303462"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1"/>
          <p:cNvSpPr txBox="1">
            <a:spLocks noChangeArrowheads="1"/>
          </p:cNvSpPr>
          <p:nvPr/>
        </p:nvSpPr>
        <p:spPr bwMode="auto">
          <a:xfrm>
            <a:off x="300038" y="6321425"/>
            <a:ext cx="40890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dirty="0" smtClean="0">
                <a:solidFill>
                  <a:srgbClr val="FF8200"/>
                </a:solidFill>
                <a:latin typeface="NexusSansOT" pitchFamily="-104" charset="0"/>
              </a:rPr>
              <a:t>www.elsevier.com/research-intelligence</a:t>
            </a:r>
            <a:endParaRPr lang="en-US" sz="1400" dirty="0">
              <a:solidFill>
                <a:srgbClr val="53565A"/>
              </a:solidFill>
              <a:latin typeface="NexusSansOT" pitchFamily="-104" charset="0"/>
            </a:endParaRPr>
          </a:p>
        </p:txBody>
      </p:sp>
      <p:sp>
        <p:nvSpPr>
          <p:cNvPr id="21" name="Rectangle 20"/>
          <p:cNvSpPr/>
          <p:nvPr/>
        </p:nvSpPr>
        <p:spPr>
          <a:xfrm>
            <a:off x="6794500" y="1049338"/>
            <a:ext cx="2368154"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End slide</a:t>
            </a:r>
          </a:p>
        </p:txBody>
      </p:sp>
      <p:pic>
        <p:nvPicPr>
          <p:cNvPr id="14" name="Picture 2" descr="C:\Users\jamesc\Documents\Product Information\ERI General\Artfile Archive\Product Logos\Product Logos\Solution Suite Wordmarks 151 Orange\Ppt and Web\ELS_RI_Wordmark_151_RGB.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9099" y="2186256"/>
            <a:ext cx="3453293" cy="26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360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270929507"/>
      </p:ext>
    </p:extLst>
  </p:cSld>
  <p:clrMapOvr>
    <a:masterClrMapping/>
  </p:clrMapOvr>
  <p:timing>
    <p:tnLst>
      <p:par>
        <p:cT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ummary page slide">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3" name="Text Placeholder 2"/>
          <p:cNvSpPr>
            <a:spLocks noGrp="1"/>
          </p:cNvSpPr>
          <p:nvPr>
            <p:ph type="body" sz="quarter" idx="12"/>
          </p:nvPr>
        </p:nvSpPr>
        <p:spPr>
          <a:xfrm>
            <a:off x="292099" y="1553845"/>
            <a:ext cx="8514275" cy="4447944"/>
          </a:xfrm>
          <a:prstGeom prst="rect">
            <a:avLst/>
          </a:prstGeom>
        </p:spPr>
        <p:txBody>
          <a:bodyPr/>
          <a:lstStyle>
            <a:lvl1pPr>
              <a:defRPr b="0">
                <a:solidFill>
                  <a:schemeClr val="accent2"/>
                </a:solidFill>
              </a:defRPr>
            </a:lvl1pPr>
            <a:lvl2pPr>
              <a:defRPr>
                <a:solidFill>
                  <a:schemeClr val="accent2"/>
                </a:solidFill>
              </a:defRPr>
            </a:lvl2pPr>
            <a:lvl3pPr>
              <a:defRPr>
                <a:solidFill>
                  <a:schemeClr val="accent2"/>
                </a:solidFill>
              </a:defRPr>
            </a:lvl3pPr>
            <a:lvl4pPr>
              <a:defRPr sz="1600">
                <a:solidFill>
                  <a:schemeClr val="accent2"/>
                </a:solidFill>
                <a:latin typeface="Arial" panose="020B0604020202020204" pitchFamily="34" charset="0"/>
                <a:cs typeface="Arial" panose="020B0604020202020204" pitchFamily="34" charset="0"/>
              </a:defRPr>
            </a:lvl4pPr>
            <a:lvl5pPr>
              <a:defRPr sz="1600">
                <a:solidFill>
                  <a:schemeClr val="accent2"/>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8093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5867400" cy="6858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5257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416675"/>
            <a:ext cx="1371600" cy="365125"/>
          </a:xfrm>
          <a:prstGeom prst="rect">
            <a:avLst/>
          </a:prstGeom>
        </p:spPr>
        <p:txBody>
          <a:bodyPr/>
          <a:lstStyle>
            <a:lvl1pPr>
              <a:defRPr/>
            </a:lvl1pPr>
          </a:lstStyle>
          <a:p>
            <a:pPr fontAlgn="auto">
              <a:spcBef>
                <a:spcPts val="0"/>
              </a:spcBef>
              <a:spcAft>
                <a:spcPts val="0"/>
              </a:spcAft>
              <a:defRPr/>
            </a:pPr>
            <a:fld id="{A7DC00CE-0100-4D63-9507-905679C73F63}" type="datetime1">
              <a:rPr lang="en-US">
                <a:solidFill>
                  <a:srgbClr val="53565A"/>
                </a:solidFill>
                <a:latin typeface="Arial"/>
              </a:rPr>
              <a:pPr fontAlgn="auto">
                <a:spcBef>
                  <a:spcPts val="0"/>
                </a:spcBef>
                <a:spcAft>
                  <a:spcPts val="0"/>
                </a:spcAft>
                <a:defRPr/>
              </a:pPr>
              <a:t>4/25/2017</a:t>
            </a:fld>
            <a:endParaRPr lang="en-US">
              <a:solidFill>
                <a:srgbClr val="53565A"/>
              </a:solidFill>
              <a:latin typeface="Arial"/>
            </a:endParaRPr>
          </a:p>
        </p:txBody>
      </p:sp>
      <p:sp>
        <p:nvSpPr>
          <p:cNvPr id="5" name="Footer Placeholder 4"/>
          <p:cNvSpPr>
            <a:spLocks noGrp="1"/>
          </p:cNvSpPr>
          <p:nvPr>
            <p:ph type="ftr" sz="quarter" idx="11"/>
          </p:nvPr>
        </p:nvSpPr>
        <p:spPr>
          <a:xfrm>
            <a:off x="1828800" y="6416675"/>
            <a:ext cx="5486400" cy="365125"/>
          </a:xfrm>
          <a:prstGeom prst="rect">
            <a:avLst/>
          </a:prstGeom>
        </p:spPr>
        <p:txBody>
          <a:bodyPr/>
          <a:lstStyle>
            <a:lvl1pPr>
              <a:defRPr sz="700" b="1"/>
            </a:lvl1pPr>
          </a:lstStyle>
          <a:p>
            <a:pPr fontAlgn="auto">
              <a:spcBef>
                <a:spcPts val="0"/>
              </a:spcBef>
              <a:spcAft>
                <a:spcPts val="0"/>
              </a:spcAft>
              <a:defRPr/>
            </a:pPr>
            <a:r>
              <a:rPr lang="en-US" sz="800">
                <a:solidFill>
                  <a:srgbClr val="53565A"/>
                </a:solidFill>
                <a:latin typeface="Arial"/>
              </a:rPr>
              <a:t>Snowball Metrics Project Partners</a:t>
            </a:r>
            <a:endParaRPr lang="en-US" sz="800" b="0">
              <a:solidFill>
                <a:srgbClr val="53565A"/>
              </a:solidFill>
              <a:latin typeface="Arial"/>
            </a:endParaRPr>
          </a:p>
          <a:p>
            <a:pPr fontAlgn="auto">
              <a:spcBef>
                <a:spcPts val="0"/>
              </a:spcBef>
              <a:spcAft>
                <a:spcPts val="0"/>
              </a:spcAft>
              <a:defRPr/>
            </a:pPr>
            <a:r>
              <a:rPr lang="en-US" b="0">
                <a:solidFill>
                  <a:srgbClr val="53565A"/>
                </a:solidFill>
                <a:latin typeface="Arial"/>
              </a:rPr>
              <a:t>University of Oxford, University College London, University of Cambridge, Imperial Colledge London, University of Bristol, University of Leeds, Queen’s University Belfast, University of St. Andrews, Elsevier  *Ordered according to productivity 2011 (data source: Scopus)</a:t>
            </a:r>
          </a:p>
        </p:txBody>
      </p:sp>
      <p:sp>
        <p:nvSpPr>
          <p:cNvPr id="6" name="Slide Number Placeholder 5"/>
          <p:cNvSpPr>
            <a:spLocks noGrp="1"/>
          </p:cNvSpPr>
          <p:nvPr>
            <p:ph type="sldNum" sz="quarter" idx="12"/>
          </p:nvPr>
        </p:nvSpPr>
        <p:spPr>
          <a:xfrm>
            <a:off x="8548008" y="928"/>
            <a:ext cx="457200" cy="327933"/>
          </a:xfrm>
          <a:prstGeom prst="rect">
            <a:avLst/>
          </a:prstGeom>
        </p:spPr>
        <p:txBody>
          <a:bodyPr/>
          <a:lstStyle>
            <a:lvl1pPr>
              <a:defRPr/>
            </a:lvl1pPr>
          </a:lstStyle>
          <a:p>
            <a:pPr>
              <a:defRPr/>
            </a:pPr>
            <a:fld id="{B475C23E-1427-4651-8D2C-9DE5C77431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1615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sp>
        <p:nvSpPr>
          <p:cNvPr id="7" name="Rectangle 6"/>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463" y="-8313"/>
            <a:ext cx="6866313" cy="6866313"/>
          </a:xfrm>
          <a:prstGeom prst="rect">
            <a:avLst/>
          </a:prstGeom>
        </p:spPr>
      </p:pic>
      <p:sp>
        <p:nvSpPr>
          <p:cNvPr id="8" name="Rectangle 7"/>
          <p:cNvSpPr/>
          <p:nvPr userDrawn="1"/>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pic>
        <p:nvPicPr>
          <p:cNvPr id="14" name="Picture 13"/>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273313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quares on right side">
    <p:spTree>
      <p:nvGrpSpPr>
        <p:cNvPr id="1" name=""/>
        <p:cNvGrpSpPr/>
        <p:nvPr/>
      </p:nvGrpSpPr>
      <p:grpSpPr>
        <a:xfrm>
          <a:off x="0" y="0"/>
          <a:ext cx="0" cy="0"/>
          <a:chOff x="0" y="0"/>
          <a:chExt cx="0" cy="0"/>
        </a:xfrm>
      </p:grpSpPr>
      <p:sp>
        <p:nvSpPr>
          <p:cNvPr id="5" name="Title 1"/>
          <p:cNvSpPr>
            <a:spLocks noGrp="1"/>
          </p:cNvSpPr>
          <p:nvPr>
            <p:ph type="title"/>
          </p:nvPr>
        </p:nvSpPr>
        <p:spPr>
          <a:xfrm>
            <a:off x="457199" y="705204"/>
            <a:ext cx="8238319" cy="418645"/>
          </a:xfrm>
        </p:spPr>
        <p:txBody>
          <a:bodyPr/>
          <a:lstStyle/>
          <a:p>
            <a:r>
              <a:rPr lang="en-US" smtClean="0"/>
              <a:t>Click to edit Master title style</a:t>
            </a:r>
            <a:endParaRPr lang="en-US" dirty="0"/>
          </a:p>
        </p:txBody>
      </p:sp>
      <p:sp>
        <p:nvSpPr>
          <p:cNvPr id="6" name="Content Placeholder 1"/>
          <p:cNvSpPr>
            <a:spLocks noGrp="1"/>
          </p:cNvSpPr>
          <p:nvPr>
            <p:ph idx="1"/>
          </p:nvPr>
        </p:nvSpPr>
        <p:spPr>
          <a:xfrm>
            <a:off x="393031" y="1500110"/>
            <a:ext cx="6360194"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2050"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105649" y="1500110"/>
            <a:ext cx="2038351" cy="4898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09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703469" y="-11603"/>
            <a:ext cx="301739" cy="327933"/>
          </a:xfrm>
          <a:prstGeom prst="rect">
            <a:avLst/>
          </a:prstGeom>
        </p:spPr>
        <p:txBody>
          <a:bodyPr/>
          <a:lstStyle/>
          <a:p>
            <a:pPr defTabSz="914400"/>
            <a:fld id="{DA15E891-66B8-4B28-AB8F-05A4B1DE573C}" type="slidenum">
              <a:rPr lang="en-US" smtClean="0">
                <a:solidFill>
                  <a:srgbClr val="FFFFFF"/>
                </a:solidFill>
              </a:rPr>
              <a:pPr defTabSz="914400"/>
              <a:t>‹#›</a:t>
            </a:fld>
            <a:endParaRPr lang="en-US" dirty="0">
              <a:solidFill>
                <a:srgbClr val="FFFFFF"/>
              </a:solidFill>
            </a:endParaRPr>
          </a:p>
        </p:txBody>
      </p:sp>
      <p:sp>
        <p:nvSpPr>
          <p:cNvPr id="12" name="Title 11"/>
          <p:cNvSpPr>
            <a:spLocks noGrp="1"/>
          </p:cNvSpPr>
          <p:nvPr>
            <p:ph type="title"/>
          </p:nvPr>
        </p:nvSpPr>
        <p:spPr>
          <a:xfrm>
            <a:off x="577516" y="497304"/>
            <a:ext cx="8000123" cy="593559"/>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905290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dirty="0" smtClean="0"/>
              <a:t>Title of Slide</a:t>
            </a:r>
            <a:endParaRPr lang="en-US" dirty="0"/>
          </a:p>
        </p:txBody>
      </p:sp>
      <p:sp>
        <p:nvSpPr>
          <p:cNvPr id="5" name="Content Placeholder 1"/>
          <p:cNvSpPr>
            <a:spLocks noGrp="1"/>
          </p:cNvSpPr>
          <p:nvPr>
            <p:ph idx="1"/>
          </p:nvPr>
        </p:nvSpPr>
        <p:spPr>
          <a:xfrm>
            <a:off x="457198"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391491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2800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smtClean="0"/>
              <a:t>Click to edit Master title style</a:t>
            </a:r>
            <a:endParaRPr lang="en-US" dirty="0"/>
          </a:p>
        </p:txBody>
      </p:sp>
      <p:sp>
        <p:nvSpPr>
          <p:cNvPr id="5" name="Content Placeholder 1"/>
          <p:cNvSpPr>
            <a:spLocks noGrp="1"/>
          </p:cNvSpPr>
          <p:nvPr>
            <p:ph idx="1"/>
          </p:nvPr>
        </p:nvSpPr>
        <p:spPr>
          <a:xfrm>
            <a:off x="457198"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05066153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b Title Content Slid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solidFill>
                  <a:schemeClr val="accent1"/>
                </a:solidFill>
              </a:defRPr>
            </a:lvl1pPr>
          </a:lstStyle>
          <a:p>
            <a:r>
              <a:rPr lang="en-US" smtClean="0"/>
              <a:t>Click to edit Master title style</a:t>
            </a:r>
            <a:endParaRPr lang="en-US" dirty="0"/>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smtClean="0"/>
              <a:t>Subtitle of Slide</a:t>
            </a:r>
            <a:endParaRPr lang="en-US" sz="1800" dirty="0"/>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53565A"/>
                </a:solidFill>
              </a:defRPr>
            </a:lvl1pPr>
            <a:lvl2pPr marL="457200" indent="0">
              <a:buNone/>
              <a:defRPr sz="1600">
                <a:latin typeface="Arial"/>
                <a:cs typeface="Arial"/>
              </a:defRPr>
            </a:lvl2pPr>
          </a:lstStyle>
          <a:p>
            <a:pPr lvl="0"/>
            <a:r>
              <a:rPr lang="en-US" dirty="0" smtClean="0"/>
              <a:t>Author Name</a:t>
            </a:r>
            <a:endParaRPr lang="en-US" dirty="0"/>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53565A"/>
                </a:solidFill>
              </a:defRPr>
            </a:lvl1pPr>
          </a:lstStyle>
          <a:p>
            <a:pPr lvl="0"/>
            <a:r>
              <a:rPr lang="en-US" dirty="0" smtClean="0"/>
              <a:t>Click to edit text</a:t>
            </a:r>
            <a:endParaRPr lang="en-US" dirty="0"/>
          </a:p>
        </p:txBody>
      </p:sp>
      <p:sp>
        <p:nvSpPr>
          <p:cNvPr id="10" name="Content Placeholder 1"/>
          <p:cNvSpPr>
            <a:spLocks noGrp="1"/>
          </p:cNvSpPr>
          <p:nvPr>
            <p:ph idx="17"/>
          </p:nvPr>
        </p:nvSpPr>
        <p:spPr>
          <a:xfrm>
            <a:off x="457198" y="1943072"/>
            <a:ext cx="8238319"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42392906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dirty="0" smtClean="0"/>
              <a:t>Click to add summary</a:t>
            </a:r>
            <a:endParaRPr lang="en-GB" dirty="0"/>
          </a:p>
        </p:txBody>
      </p:sp>
    </p:spTree>
    <p:extLst>
      <p:ext uri="{BB962C8B-B14F-4D97-AF65-F5344CB8AC3E}">
        <p14:creationId xmlns:p14="http://schemas.microsoft.com/office/powerpoint/2010/main" val="1904727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aptop photo and text">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107801"/>
            <a:ext cx="9144000" cy="4748784"/>
          </a:xfrm>
          <a:prstGeom prst="rect">
            <a:avLst/>
          </a:prstGeom>
        </p:spPr>
      </p:pic>
      <p:sp>
        <p:nvSpPr>
          <p:cNvPr id="3" name="Rectangle 2"/>
          <p:cNvSpPr/>
          <p:nvPr/>
        </p:nvSpPr>
        <p:spPr>
          <a:xfrm>
            <a:off x="4930776" y="2861673"/>
            <a:ext cx="3588384" cy="23126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p:cNvSpPr>
            <a:spLocks noGrp="1"/>
          </p:cNvSpPr>
          <p:nvPr>
            <p:ph type="pic" sz="quarter" idx="17" hasCustomPrompt="1"/>
          </p:nvPr>
        </p:nvSpPr>
        <p:spPr>
          <a:xfrm>
            <a:off x="4923692" y="2856398"/>
            <a:ext cx="3582000" cy="2321169"/>
          </a:xfrm>
          <a:prstGeom prst="rect">
            <a:avLst/>
          </a:prstGeom>
          <a:ln>
            <a:solidFill>
              <a:schemeClr val="tx1"/>
            </a:solidFill>
          </a:ln>
        </p:spPr>
        <p:txBody>
          <a:bodyPr/>
          <a:lstStyle>
            <a:lvl1pPr>
              <a:defRPr/>
            </a:lvl1pPr>
          </a:lstStyle>
          <a:p>
            <a:r>
              <a:rPr lang="en-GB" dirty="0" smtClean="0"/>
              <a:t>Screenshot</a:t>
            </a:r>
            <a:endParaRPr lang="en-GB" dirty="0"/>
          </a:p>
        </p:txBody>
      </p:sp>
      <p:sp>
        <p:nvSpPr>
          <p:cNvPr id="12"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smtClean="0"/>
              <a:t>Click to edit Master title style</a:t>
            </a:r>
            <a:endParaRPr lang="en-US" dirty="0"/>
          </a:p>
        </p:txBody>
      </p:sp>
      <p:sp>
        <p:nvSpPr>
          <p:cNvPr id="6" name="Content Placeholder 1"/>
          <p:cNvSpPr>
            <a:spLocks noGrp="1"/>
          </p:cNvSpPr>
          <p:nvPr>
            <p:ph idx="1"/>
          </p:nvPr>
        </p:nvSpPr>
        <p:spPr>
          <a:xfrm>
            <a:off x="457199"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639907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s &amp; Text Content Slide (grey)">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26610"/>
            <a:ext cx="9144000" cy="4938205"/>
          </a:xfrm>
          <a:prstGeom prst="rect">
            <a:avLst/>
          </a:prstGeom>
        </p:spPr>
      </p:pic>
      <p:sp>
        <p:nvSpPr>
          <p:cNvPr id="7" name="Picture Placeholder 6"/>
          <p:cNvSpPr>
            <a:spLocks noGrp="1"/>
          </p:cNvSpPr>
          <p:nvPr>
            <p:ph type="pic" sz="quarter" idx="11"/>
          </p:nvPr>
        </p:nvSpPr>
        <p:spPr>
          <a:xfrm>
            <a:off x="101600" y="1494886"/>
            <a:ext cx="2806700" cy="2209800"/>
          </a:xfrm>
          <a:prstGeom prst="rect">
            <a:avLst/>
          </a:prstGeom>
        </p:spPr>
        <p:txBody>
          <a:bodyPr/>
          <a:lstStyle/>
          <a:p>
            <a:r>
              <a:rPr lang="en-US" smtClean="0"/>
              <a:t>Click icon to add picture</a:t>
            </a:r>
            <a:endParaRPr lang="en-GB"/>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r>
              <a:rPr lang="en-US" smtClean="0"/>
              <a:t>Click icon to add picture</a:t>
            </a:r>
            <a:endParaRPr lang="en-GB"/>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r>
              <a:rPr lang="en-US" smtClean="0"/>
              <a:t>Click icon to add picture</a:t>
            </a:r>
            <a:endParaRPr lang="en-GB"/>
          </a:p>
        </p:txBody>
      </p:sp>
      <p:sp>
        <p:nvSpPr>
          <p:cNvPr id="9" name="Picture Placeholder 8"/>
          <p:cNvSpPr>
            <a:spLocks noGrp="1"/>
          </p:cNvSpPr>
          <p:nvPr>
            <p:ph type="pic" sz="quarter" idx="14"/>
          </p:nvPr>
        </p:nvSpPr>
        <p:spPr>
          <a:xfrm>
            <a:off x="126208" y="3872962"/>
            <a:ext cx="2782092" cy="2235737"/>
          </a:xfrm>
          <a:prstGeom prst="rect">
            <a:avLst/>
          </a:prstGeom>
        </p:spPr>
        <p:txBody>
          <a:bodyPr/>
          <a:lstStyle/>
          <a:p>
            <a:r>
              <a:rPr lang="en-US" smtClean="0"/>
              <a:t>Click icon to add picture</a:t>
            </a:r>
            <a:endParaRPr lang="en-GB"/>
          </a:p>
        </p:txBody>
      </p:sp>
      <p:sp>
        <p:nvSpPr>
          <p:cNvPr id="14" name="Picture Placeholder 8"/>
          <p:cNvSpPr>
            <a:spLocks noGrp="1"/>
          </p:cNvSpPr>
          <p:nvPr>
            <p:ph type="pic" sz="quarter" idx="15"/>
          </p:nvPr>
        </p:nvSpPr>
        <p:spPr>
          <a:xfrm>
            <a:off x="3113883" y="3890421"/>
            <a:ext cx="2782092" cy="2235737"/>
          </a:xfrm>
          <a:prstGeom prst="rect">
            <a:avLst/>
          </a:prstGeom>
        </p:spPr>
        <p:txBody>
          <a:bodyPr/>
          <a:lstStyle/>
          <a:p>
            <a:r>
              <a:rPr lang="en-US" smtClean="0"/>
              <a:t>Click icon to add picture</a:t>
            </a:r>
            <a:endParaRPr lang="en-GB"/>
          </a:p>
        </p:txBody>
      </p:sp>
      <p:sp>
        <p:nvSpPr>
          <p:cNvPr id="16" name="Picture Placeholder 8"/>
          <p:cNvSpPr>
            <a:spLocks noGrp="1"/>
          </p:cNvSpPr>
          <p:nvPr>
            <p:ph type="pic" sz="quarter" idx="16"/>
          </p:nvPr>
        </p:nvSpPr>
        <p:spPr>
          <a:xfrm>
            <a:off x="6076950" y="3890420"/>
            <a:ext cx="2782092" cy="2235737"/>
          </a:xfrm>
          <a:prstGeom prst="rect">
            <a:avLst/>
          </a:prstGeom>
        </p:spPr>
        <p:txBody>
          <a:bodyPr/>
          <a:lstStyle/>
          <a:p>
            <a:r>
              <a:rPr lang="en-US" smtClean="0"/>
              <a:t>Click icon to add picture</a:t>
            </a:r>
            <a:endParaRPr lang="en-GB"/>
          </a:p>
        </p:txBody>
      </p:sp>
      <p:sp>
        <p:nvSpPr>
          <p:cNvPr id="12" name="Text Placeholder 22"/>
          <p:cNvSpPr>
            <a:spLocks noGrp="1"/>
          </p:cNvSpPr>
          <p:nvPr>
            <p:ph type="body" sz="quarter" idx="17"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smtClean="0"/>
              <a:t>Sources &amp; Notes:</a:t>
            </a:r>
            <a:endParaRPr lang="en-US" dirty="0"/>
          </a:p>
        </p:txBody>
      </p:sp>
      <p:sp>
        <p:nvSpPr>
          <p:cNvPr id="13" name="Title 1"/>
          <p:cNvSpPr>
            <a:spLocks noGrp="1"/>
          </p:cNvSpPr>
          <p:nvPr>
            <p:ph type="title"/>
          </p:nvPr>
        </p:nvSpPr>
        <p:spPr>
          <a:xfrm>
            <a:off x="457199" y="705204"/>
            <a:ext cx="8238319" cy="41864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31723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 slide to righ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3440" y="1508124"/>
            <a:ext cx="4251321" cy="4890132"/>
          </a:xfrm>
          <a:prstGeom prst="rect">
            <a:avLst/>
          </a:prstGeom>
        </p:spPr>
      </p:pic>
      <p:sp>
        <p:nvSpPr>
          <p:cNvPr id="9" name="Picture Placeholder 8"/>
          <p:cNvSpPr>
            <a:spLocks noGrp="1"/>
          </p:cNvSpPr>
          <p:nvPr>
            <p:ph type="pic" sz="quarter" idx="17"/>
          </p:nvPr>
        </p:nvSpPr>
        <p:spPr>
          <a:xfrm>
            <a:off x="4775200" y="1636711"/>
            <a:ext cx="4000500" cy="4619756"/>
          </a:xfrm>
          <a:prstGeom prst="rect">
            <a:avLst/>
          </a:prstGeom>
        </p:spPr>
        <p:txBody>
          <a:bodyPr/>
          <a:lstStyle/>
          <a:p>
            <a:r>
              <a:rPr lang="en-US" smtClean="0"/>
              <a:t>Click icon to add picture</a:t>
            </a:r>
            <a:endParaRPr lang="en-GB" dirty="0"/>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8" name="Content Placeholder 1"/>
          <p:cNvSpPr>
            <a:spLocks noGrp="1"/>
          </p:cNvSpPr>
          <p:nvPr>
            <p:ph idx="1"/>
          </p:nvPr>
        </p:nvSpPr>
        <p:spPr>
          <a:xfrm>
            <a:off x="457199"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211652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 Picture Content Slide (grey)">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26610"/>
            <a:ext cx="9144000" cy="4938205"/>
          </a:xfrm>
          <a:prstGeom prst="rect">
            <a:avLst/>
          </a:prstGeom>
        </p:spPr>
      </p:pic>
      <p:sp>
        <p:nvSpPr>
          <p:cNvPr id="6" name="Picture Placeholder 5"/>
          <p:cNvSpPr>
            <a:spLocks noGrp="1"/>
          </p:cNvSpPr>
          <p:nvPr>
            <p:ph type="pic" sz="quarter" idx="11"/>
          </p:nvPr>
        </p:nvSpPr>
        <p:spPr>
          <a:xfrm>
            <a:off x="139700" y="1435100"/>
            <a:ext cx="8839200" cy="4457700"/>
          </a:xfrm>
          <a:prstGeom prst="rect">
            <a:avLst/>
          </a:prstGeom>
        </p:spPr>
        <p:txBody>
          <a:bodyPr/>
          <a:lstStyle/>
          <a:p>
            <a:r>
              <a:rPr lang="en-US" smtClean="0"/>
              <a:t>Click icon to add picture</a:t>
            </a:r>
            <a:endParaRPr lang="en-GB" dirty="0"/>
          </a:p>
        </p:txBody>
      </p:sp>
      <p:sp>
        <p:nvSpPr>
          <p:cNvPr id="5"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smtClean="0"/>
              <a:t>Sources &amp; Notes:</a:t>
            </a:r>
            <a:endParaRPr lang="en-US" dirty="0"/>
          </a:p>
        </p:txBody>
      </p:sp>
      <p:sp>
        <p:nvSpPr>
          <p:cNvPr id="7" name="Title 1"/>
          <p:cNvSpPr>
            <a:spLocks noGrp="1"/>
          </p:cNvSpPr>
          <p:nvPr>
            <p:ph type="title"/>
          </p:nvPr>
        </p:nvSpPr>
        <p:spPr>
          <a:xfrm>
            <a:off x="457199" y="705204"/>
            <a:ext cx="8238319" cy="41864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129426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header.jpg"/>
          <p:cNvPicPr>
            <a:picLocks noChangeAspect="1"/>
          </p:cNvPicPr>
          <p:nvPr/>
        </p:nvPicPr>
        <p:blipFill>
          <a:blip r:embed="rId28"/>
          <a:stretch>
            <a:fillRect/>
          </a:stretch>
        </p:blipFill>
        <p:spPr>
          <a:xfrm>
            <a:off x="0" y="0"/>
            <a:ext cx="9144000" cy="375646"/>
          </a:xfrm>
          <a:prstGeom prst="rect">
            <a:avLst/>
          </a:prstGeom>
        </p:spPr>
      </p:pic>
      <p:sp>
        <p:nvSpPr>
          <p:cNvPr id="13"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dirty="0" smtClean="0"/>
              <a:t>Title of Slide</a:t>
            </a:r>
            <a:endParaRPr lang="en-US" dirty="0"/>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extBox 7"/>
          <p:cNvSpPr txBox="1"/>
          <p:nvPr/>
        </p:nvSpPr>
        <p:spPr>
          <a:xfrm>
            <a:off x="8316275" y="86049"/>
            <a:ext cx="592667" cy="200055"/>
          </a:xfrm>
          <a:prstGeom prst="rect">
            <a:avLst/>
          </a:prstGeom>
          <a:noFill/>
        </p:spPr>
        <p:txBody>
          <a:bodyPr wrap="square" rtlCol="0">
            <a:spAutoFit/>
          </a:bodyPr>
          <a:lstStyle/>
          <a:p>
            <a:pPr algn="r"/>
            <a:r>
              <a:rPr lang="en-US" sz="700" b="1" dirty="0" smtClean="0">
                <a:solidFill>
                  <a:prstClr val="white"/>
                </a:solidFill>
                <a:cs typeface="Arial" pitchFamily="34" charset="0"/>
              </a:rPr>
              <a:t>|     </a:t>
            </a:r>
            <a:fld id="{0458CB15-4049-3E44-A91F-E9E0F94EC727}" type="slidenum">
              <a:rPr lang="en-US" sz="700" b="1" smtClean="0">
                <a:solidFill>
                  <a:prstClr val="white"/>
                </a:solidFill>
                <a:cs typeface="Arial" pitchFamily="34" charset="0"/>
              </a:rPr>
              <a:pPr algn="r"/>
              <a:t>‹#›</a:t>
            </a:fld>
            <a:endParaRPr lang="en-US" sz="700" b="1" dirty="0" err="1" smtClean="0">
              <a:solidFill>
                <a:prstClr val="white"/>
              </a:solidFill>
              <a:cs typeface="Arial" pitchFamily="34" charset="0"/>
            </a:endParaRPr>
          </a:p>
        </p:txBody>
      </p:sp>
      <p:pic>
        <p:nvPicPr>
          <p:cNvPr id="6" name="Picture 5"/>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rot="10800000" flipH="1" flipV="1">
            <a:off x="6522714" y="117710"/>
            <a:ext cx="1933450" cy="147285"/>
          </a:xfrm>
          <a:prstGeom prst="rect">
            <a:avLst/>
          </a:prstGeom>
        </p:spPr>
      </p:pic>
    </p:spTree>
    <p:extLst>
      <p:ext uri="{BB962C8B-B14F-4D97-AF65-F5344CB8AC3E}">
        <p14:creationId xmlns:p14="http://schemas.microsoft.com/office/powerpoint/2010/main" val="1659547583"/>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 id="2147484043" r:id="rId14"/>
    <p:sldLayoutId id="2147484044" r:id="rId15"/>
    <p:sldLayoutId id="2147484045" r:id="rId16"/>
    <p:sldLayoutId id="2147484046" r:id="rId17"/>
    <p:sldLayoutId id="2147484047" r:id="rId18"/>
    <p:sldLayoutId id="2147484048" r:id="rId19"/>
    <p:sldLayoutId id="2147484055" r:id="rId20"/>
    <p:sldLayoutId id="2147484078" r:id="rId21"/>
    <p:sldLayoutId id="2147484079" r:id="rId22"/>
    <p:sldLayoutId id="2147484080" r:id="rId23"/>
    <p:sldLayoutId id="2147484081" r:id="rId24"/>
    <p:sldLayoutId id="2147484082" r:id="rId25"/>
    <p:sldLayoutId id="2147484083" r:id="rId26"/>
  </p:sldLayoutIdLst>
  <p:timing>
    <p:tnLst>
      <p:par>
        <p:cTn id="1" dur="indefinite" restart="never" nodeType="tmRoot"/>
      </p:par>
    </p:tnLst>
  </p:timing>
  <p:hf hdr="0" ftr="0" dt="0"/>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yakshonak@elsevier.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elsevierscience.ru/"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elsevier.com/__data/assets/pdf_file/0020/53327/scival-metrics-guidebook-v1_01-february2014.pdf" TargetMode="External"/><Relationship Id="rId2" Type="http://schemas.openxmlformats.org/officeDocument/2006/relationships/image" Target="../media/image47.jpe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1.xml"/><Relationship Id="rId5" Type="http://schemas.openxmlformats.org/officeDocument/2006/relationships/image" Target="../media/image50.jpeg"/><Relationship Id="rId4" Type="http://schemas.openxmlformats.org/officeDocument/2006/relationships/hyperlink" Target="https://www.elsevier.com/__data/assets/pdf_file/0020/53327/scival-metrics-guidebook-v1_01-february2014.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hyperlink" Target="http://www.snowballmetrics.com/metric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hyperlink" Target="http://www.snowballmetrics.com/metric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hyperlink" Target="http://www.elsevier.com/__data/assets/pdf_file/0020/53327/scival-metrics-guidebook-v1_01-february2014.pdf" TargetMode="External"/><Relationship Id="rId2" Type="http://schemas.openxmlformats.org/officeDocument/2006/relationships/image" Target="../media/image56.jpe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60.png"/><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newsrt.co.uk/"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alpha.scival.com/" TargetMode="External"/><Relationship Id="rId4" Type="http://schemas.openxmlformats.org/officeDocument/2006/relationships/image" Target="../media/image65.png"/></Relationships>
</file>

<file path=ppt/slides/_rels/slide2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3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3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81.jpeg"/><Relationship Id="rId4" Type="http://schemas.openxmlformats.org/officeDocument/2006/relationships/image" Target="../media/image80.jpeg"/></Relationships>
</file>

<file path=ppt/slides/_rels/slide39.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39.pn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png"/><Relationship Id="rId9" Type="http://schemas.openxmlformats.org/officeDocument/2006/relationships/image" Target="../media/image42.jpeg"/></Relationships>
</file>

<file path=ppt/slides/_rels/slide40.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0.xml"/><Relationship Id="rId4" Type="http://schemas.openxmlformats.org/officeDocument/2006/relationships/image" Target="../media/image46.png"/></Relationships>
</file>

<file path=ppt/slides/_rels/slide5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3" Type="http://schemas.openxmlformats.org/officeDocument/2006/relationships/hyperlink" Target="http://www.elsevier.com/research-intelligence"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astlane.nsf.gov/servlet/A6RecentWeeks" TargetMode="External"/><Relationship Id="rId2" Type="http://schemas.openxmlformats.org/officeDocument/2006/relationships/hyperlink" Target="https://nsf.gov/awardsearch/advancedSearch.jsp" TargetMode="External"/><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www.elsevierscience.ru/" TargetMode="External"/><Relationship Id="rId2" Type="http://schemas.openxmlformats.org/officeDocument/2006/relationships/hyperlink" Target="mailto:g.yakshonak@elsevier.com" TargetMode="External"/><Relationship Id="rId1" Type="http://schemas.openxmlformats.org/officeDocument/2006/relationships/slideLayout" Target="../slideLayouts/slideLayout5.xml"/><Relationship Id="rId4" Type="http://schemas.openxmlformats.org/officeDocument/2006/relationships/image" Target="../media/image1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hyperlink" Target="https://www.elsevier.com/__data/assets/pdf_file/0020/53327/scival-metrics-guidebook-v1_01-february2014.pdf" TargetMode="Externa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ubtitle 2"/>
          <p:cNvSpPr>
            <a:spLocks noGrp="1"/>
          </p:cNvSpPr>
          <p:nvPr>
            <p:ph type="body" sz="quarter" idx="17"/>
          </p:nvPr>
        </p:nvSpPr>
        <p:spPr>
          <a:xfrm>
            <a:off x="257175" y="4709826"/>
            <a:ext cx="6067425" cy="700374"/>
          </a:xfrm>
        </p:spPr>
        <p:txBody>
          <a:bodyPr>
            <a:noAutofit/>
          </a:bodyPr>
          <a:lstStyle/>
          <a:p>
            <a:pPr eaLnBrk="1" hangingPunct="1"/>
            <a:r>
              <a:rPr lang="ru-RU" sz="1400" dirty="0" smtClean="0"/>
              <a:t>Галина П. </a:t>
            </a:r>
            <a:r>
              <a:rPr lang="ru-RU" sz="1400" dirty="0" err="1" smtClean="0"/>
              <a:t>Якшонок</a:t>
            </a:r>
            <a:r>
              <a:rPr lang="ru-RU" sz="1400" dirty="0" smtClean="0"/>
              <a:t>, консультант по аналитическим решениям </a:t>
            </a:r>
            <a:r>
              <a:rPr lang="en-GB" sz="1400" dirty="0" smtClean="0"/>
              <a:t>Elsevier</a:t>
            </a:r>
            <a:endParaRPr lang="en-US" sz="1400" dirty="0" smtClean="0"/>
          </a:p>
          <a:p>
            <a:pPr eaLnBrk="1" hangingPunct="1"/>
            <a:endParaRPr lang="ru-RU" sz="1400" dirty="0"/>
          </a:p>
          <a:p>
            <a:r>
              <a:rPr lang="ru-RU" sz="1400" dirty="0" smtClean="0"/>
              <a:t>Южный федеральный университет</a:t>
            </a:r>
            <a:r>
              <a:rPr lang="ru-RU" sz="1400" dirty="0" smtClean="0"/>
              <a:t>, г. </a:t>
            </a:r>
            <a:r>
              <a:rPr lang="ru-RU" sz="1400" dirty="0" smtClean="0"/>
              <a:t>Ростов-на-Дону</a:t>
            </a:r>
            <a:endParaRPr lang="en-GB" sz="1400" dirty="0" smtClean="0"/>
          </a:p>
          <a:p>
            <a:r>
              <a:rPr lang="ru-RU" sz="1400" dirty="0" smtClean="0"/>
              <a:t>2</a:t>
            </a:r>
            <a:r>
              <a:rPr lang="ru-RU" sz="1400" dirty="0"/>
              <a:t>6</a:t>
            </a:r>
            <a:r>
              <a:rPr lang="ru-RU" sz="1400" dirty="0" smtClean="0"/>
              <a:t>.03.2017</a:t>
            </a:r>
            <a:endParaRPr lang="en-US" sz="1400" dirty="0" smtClean="0"/>
          </a:p>
        </p:txBody>
      </p:sp>
      <p:sp>
        <p:nvSpPr>
          <p:cNvPr id="3074" name="Title 1"/>
          <p:cNvSpPr>
            <a:spLocks noGrp="1"/>
          </p:cNvSpPr>
          <p:nvPr>
            <p:ph type="ctrTitle"/>
          </p:nvPr>
        </p:nvSpPr>
        <p:spPr/>
        <p:txBody>
          <a:bodyPr/>
          <a:lstStyle/>
          <a:p>
            <a:r>
              <a:rPr lang="ru-RU" sz="2000" i="1" dirty="0" smtClean="0"/>
              <a:t>Оценка </a:t>
            </a:r>
            <a:r>
              <a:rPr lang="ru-RU" sz="2000" i="1" dirty="0"/>
              <a:t>трендов в интересующей научной области в системе </a:t>
            </a:r>
            <a:r>
              <a:rPr lang="ru-RU" sz="2000" i="1" dirty="0" err="1"/>
              <a:t>SciVal</a:t>
            </a:r>
            <a:r>
              <a:rPr lang="ru-RU" sz="2000" i="1" dirty="0"/>
              <a:t>. Создание исследовательской группы в </a:t>
            </a:r>
            <a:r>
              <a:rPr lang="ru-RU" sz="2000" i="1" dirty="0" err="1"/>
              <a:t>Scival</a:t>
            </a:r>
            <a:endParaRPr lang="en-US" sz="2000" i="1" dirty="0" smtClean="0"/>
          </a:p>
        </p:txBody>
      </p:sp>
      <p:sp>
        <p:nvSpPr>
          <p:cNvPr id="2" name="Text Placeholder 1"/>
          <p:cNvSpPr>
            <a:spLocks noGrp="1"/>
          </p:cNvSpPr>
          <p:nvPr>
            <p:ph type="body" sz="quarter" idx="18"/>
          </p:nvPr>
        </p:nvSpPr>
        <p:spPr>
          <a:xfrm>
            <a:off x="228600" y="6172200"/>
            <a:ext cx="3508375" cy="440748"/>
          </a:xfrm>
        </p:spPr>
        <p:txBody>
          <a:bodyPr>
            <a:normAutofit fontScale="85000" lnSpcReduction="20000"/>
          </a:bodyPr>
          <a:lstStyle/>
          <a:p>
            <a:r>
              <a:rPr lang="en-GB" dirty="0" smtClean="0">
                <a:hlinkClick r:id="rId3"/>
              </a:rPr>
              <a:t>g.yakshonak@elsevier.com</a:t>
            </a:r>
            <a:r>
              <a:rPr lang="en-GB" dirty="0" smtClean="0"/>
              <a:t> </a:t>
            </a:r>
          </a:p>
          <a:p>
            <a:r>
              <a:rPr lang="en-GB" dirty="0" smtClean="0">
                <a:hlinkClick r:id="rId4"/>
              </a:rPr>
              <a:t>www.elsevierscience.ru</a:t>
            </a:r>
            <a:r>
              <a:rPr lang="en-GB"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58506"/>
            <a:ext cx="8077200" cy="5043264"/>
          </a:xfrm>
        </p:spPr>
        <p:txBody>
          <a:bodyPr>
            <a:normAutofit fontScale="92500" lnSpcReduction="20000"/>
          </a:bodyPr>
          <a:lstStyle/>
          <a:p>
            <a:r>
              <a:rPr lang="ru-RU" dirty="0" smtClean="0"/>
              <a:t>Объем</a:t>
            </a:r>
          </a:p>
          <a:p>
            <a:pPr marL="86868" indent="0">
              <a:buNone/>
            </a:pPr>
            <a:r>
              <a:rPr lang="ru-RU" sz="1600" i="1" dirty="0" smtClean="0"/>
              <a:t>Важно учесть </a:t>
            </a:r>
            <a:r>
              <a:rPr lang="ru-RU" sz="1600" i="1" dirty="0"/>
              <a:t>разницу в размерах </a:t>
            </a:r>
            <a:r>
              <a:rPr lang="ru-RU" sz="1600" i="1" dirty="0" smtClean="0"/>
              <a:t>объектов. Каждая составляющая  малых объектов (например, анализ 2 статей) имеет высокий вес и влияет на показатели</a:t>
            </a:r>
          </a:p>
          <a:p>
            <a:r>
              <a:rPr lang="ru-RU" dirty="0" smtClean="0"/>
              <a:t>Дисциплина</a:t>
            </a:r>
          </a:p>
          <a:p>
            <a:endParaRPr lang="ru-RU" dirty="0"/>
          </a:p>
          <a:p>
            <a:endParaRPr lang="ru-RU" dirty="0" smtClean="0"/>
          </a:p>
          <a:p>
            <a:endParaRPr lang="ru-RU" dirty="0" smtClean="0"/>
          </a:p>
          <a:p>
            <a:r>
              <a:rPr lang="ru-RU" dirty="0" smtClean="0"/>
              <a:t>Тип публикаций</a:t>
            </a:r>
          </a:p>
          <a:p>
            <a:pPr marL="86868" indent="0">
              <a:buNone/>
            </a:pPr>
            <a:r>
              <a:rPr lang="ru-RU" sz="1600" i="1" dirty="0" smtClean="0"/>
              <a:t>Например, разные типы публикаций цитируются по разному</a:t>
            </a:r>
            <a:endParaRPr lang="ru-RU" sz="1600" i="1" dirty="0"/>
          </a:p>
          <a:p>
            <a:endParaRPr lang="ru-RU" dirty="0" smtClean="0"/>
          </a:p>
          <a:p>
            <a:r>
              <a:rPr lang="ru-RU" dirty="0" smtClean="0"/>
              <a:t>База данных</a:t>
            </a:r>
          </a:p>
          <a:p>
            <a:pPr marL="86868" indent="0">
              <a:buNone/>
            </a:pPr>
            <a:r>
              <a:rPr lang="ru-RU" sz="1600" i="1" dirty="0"/>
              <a:t>Разный охват источников</a:t>
            </a:r>
          </a:p>
          <a:p>
            <a:endParaRPr lang="ru-RU" dirty="0" smtClean="0"/>
          </a:p>
          <a:p>
            <a:r>
              <a:rPr lang="ru-RU" dirty="0" smtClean="0"/>
              <a:t>Время</a:t>
            </a:r>
          </a:p>
          <a:p>
            <a:pPr marL="86868" indent="0">
              <a:buNone/>
            </a:pPr>
            <a:r>
              <a:rPr lang="ru-RU" sz="1600" i="1" dirty="0"/>
              <a:t>Цитирование – необходимо время для его </a:t>
            </a:r>
            <a:r>
              <a:rPr lang="ru-RU" sz="1600" i="1" dirty="0" smtClean="0"/>
              <a:t>накопления</a:t>
            </a:r>
          </a:p>
          <a:p>
            <a:pPr marL="86868" indent="0">
              <a:buNone/>
            </a:pPr>
            <a:endParaRPr lang="ru-RU" sz="1600" i="1" dirty="0"/>
          </a:p>
          <a:p>
            <a:r>
              <a:rPr lang="ru-RU" dirty="0" smtClean="0"/>
              <a:t>Манипуляция</a:t>
            </a:r>
          </a:p>
          <a:p>
            <a:pPr marL="86868" indent="0">
              <a:buNone/>
            </a:pPr>
            <a:r>
              <a:rPr lang="ru-RU" sz="1600" i="1" dirty="0"/>
              <a:t>Суммирование данных подразделений, </a:t>
            </a:r>
            <a:r>
              <a:rPr lang="ru-RU" sz="1600" i="1" dirty="0" err="1"/>
              <a:t>самоцитирование</a:t>
            </a:r>
            <a:endParaRPr lang="en-US" sz="1600" i="1" dirty="0"/>
          </a:p>
        </p:txBody>
      </p:sp>
      <p:sp>
        <p:nvSpPr>
          <p:cNvPr id="3" name="Title 2"/>
          <p:cNvSpPr>
            <a:spLocks noGrp="1"/>
          </p:cNvSpPr>
          <p:nvPr>
            <p:ph type="title"/>
          </p:nvPr>
        </p:nvSpPr>
        <p:spPr>
          <a:xfrm>
            <a:off x="383275" y="457200"/>
            <a:ext cx="8229600" cy="562074"/>
          </a:xfrm>
        </p:spPr>
        <p:txBody>
          <a:bodyPr/>
          <a:lstStyle/>
          <a:p>
            <a:r>
              <a:rPr lang="ru-RU" dirty="0" smtClean="0"/>
              <a:t>Факторы, влияющие на значения</a:t>
            </a:r>
            <a:endParaRPr lang="en-US" dirty="0"/>
          </a:p>
        </p:txBody>
      </p:sp>
      <p:pic>
        <p:nvPicPr>
          <p:cNvPr id="2050" name="Picture 2" descr="C:\Users\yakshonakg\Desktop\03-06-2016 15-55-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0779" y="1877137"/>
            <a:ext cx="2974266" cy="139946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
          <p:cNvSpPr txBox="1">
            <a:spLocks/>
          </p:cNvSpPr>
          <p:nvPr/>
        </p:nvSpPr>
        <p:spPr>
          <a:xfrm>
            <a:off x="381000" y="6289343"/>
            <a:ext cx="8534400" cy="430653"/>
          </a:xfrm>
          <a:prstGeom prst="rect">
            <a:avLst/>
          </a:prstGeom>
        </p:spPr>
        <p:txBody>
          <a:bodyPr vert="horz" lIns="91440" tIns="45720" rIns="91440" bIns="45720" rtlCol="0">
            <a:normAutofit fontScale="55000" lnSpcReduction="20000"/>
          </a:bodyPr>
          <a:lst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a:lstStyle>
          <a:p>
            <a:pPr marL="86868" indent="0">
              <a:buNone/>
            </a:pPr>
            <a:r>
              <a:rPr lang="ru-RU" sz="1200" i="1" dirty="0" smtClean="0"/>
              <a:t>Источник: </a:t>
            </a:r>
            <a:r>
              <a:rPr lang="en-US" sz="1200" i="1" dirty="0" err="1" smtClean="0"/>
              <a:t>SciVal</a:t>
            </a:r>
            <a:r>
              <a:rPr lang="en-US" sz="1200" i="1" dirty="0" smtClean="0"/>
              <a:t> Metrics Guidebook</a:t>
            </a:r>
            <a:r>
              <a:rPr lang="en-GB" sz="1200" i="1" dirty="0" smtClean="0"/>
              <a:t>, Elsevier, February 2014</a:t>
            </a:r>
            <a:r>
              <a:rPr lang="ru-RU" sz="1200" i="1" dirty="0" smtClean="0"/>
              <a:t> </a:t>
            </a:r>
          </a:p>
          <a:p>
            <a:pPr marL="86868" indent="0">
              <a:buNone/>
            </a:pPr>
            <a:r>
              <a:rPr lang="ru-RU" sz="1200" i="1" dirty="0" smtClean="0"/>
              <a:t> </a:t>
            </a:r>
            <a:r>
              <a:rPr lang="en-US" sz="1200" i="1" dirty="0">
                <a:hlinkClick r:id="rId3"/>
              </a:rPr>
              <a:t>https://www.elsevier.com/__</a:t>
            </a:r>
            <a:r>
              <a:rPr lang="en-US" sz="1200" i="1" dirty="0" smtClean="0">
                <a:hlinkClick r:id="rId3"/>
              </a:rPr>
              <a:t>data/assets/pdf_file/0020/53327/scival-metrics-guidebook-v1_01-february2014.pdf</a:t>
            </a:r>
            <a:r>
              <a:rPr lang="ru-RU" sz="1200" i="1" dirty="0" smtClean="0"/>
              <a:t> </a:t>
            </a:r>
            <a:endParaRPr lang="en-GB" sz="1200" i="1" dirty="0" smtClean="0"/>
          </a:p>
          <a:p>
            <a:pPr marL="86868" indent="0">
              <a:buFont typeface="Arial"/>
              <a:buNone/>
            </a:pPr>
            <a:r>
              <a:rPr lang="ru-RU" sz="1200" i="1" dirty="0" smtClean="0"/>
              <a:t>Авторы:  </a:t>
            </a:r>
            <a:r>
              <a:rPr lang="en-US" sz="1200" i="1" dirty="0" smtClean="0"/>
              <a:t>Dr Lisa Colledge</a:t>
            </a:r>
            <a:r>
              <a:rPr lang="en-GB" sz="1200" i="1" dirty="0" smtClean="0"/>
              <a:t>,</a:t>
            </a:r>
            <a:r>
              <a:rPr lang="en-US" sz="1200" i="1" dirty="0" smtClean="0"/>
              <a:t> Dr </a:t>
            </a:r>
            <a:r>
              <a:rPr lang="en-US" sz="1200" i="1" dirty="0" err="1" smtClean="0"/>
              <a:t>Reinder</a:t>
            </a:r>
            <a:r>
              <a:rPr lang="en-US" sz="1200" i="1" dirty="0" smtClean="0"/>
              <a:t> </a:t>
            </a:r>
            <a:r>
              <a:rPr lang="en-US" sz="1200" i="1" dirty="0" err="1" smtClean="0"/>
              <a:t>Verlinde</a:t>
            </a:r>
            <a:r>
              <a:rPr lang="ru-RU" sz="1400" dirty="0" smtClean="0"/>
              <a:t>	</a:t>
            </a:r>
          </a:p>
          <a:p>
            <a:pPr marL="86868" indent="0">
              <a:buFont typeface="Arial"/>
              <a:buNone/>
            </a:pPr>
            <a:endParaRPr lang="en-US" dirty="0"/>
          </a:p>
        </p:txBody>
      </p:sp>
    </p:spTree>
    <p:extLst>
      <p:ext uri="{BB962C8B-B14F-4D97-AF65-F5344CB8AC3E}">
        <p14:creationId xmlns:p14="http://schemas.microsoft.com/office/powerpoint/2010/main" val="213477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0061" y="838200"/>
            <a:ext cx="8229600" cy="562074"/>
          </a:xfrm>
        </p:spPr>
        <p:txBody>
          <a:bodyPr/>
          <a:lstStyle/>
          <a:p>
            <a:r>
              <a:rPr lang="ru-RU" dirty="0" smtClean="0"/>
              <a:t>Метрики-партнеры</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39" y="1981200"/>
            <a:ext cx="4481722" cy="3718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4860" y="1947080"/>
            <a:ext cx="4448955" cy="3752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1"/>
          <p:cNvSpPr txBox="1">
            <a:spLocks/>
          </p:cNvSpPr>
          <p:nvPr/>
        </p:nvSpPr>
        <p:spPr>
          <a:xfrm>
            <a:off x="4953000" y="6248400"/>
            <a:ext cx="4191000" cy="506853"/>
          </a:xfrm>
          <a:prstGeom prst="rect">
            <a:avLst/>
          </a:prstGeom>
        </p:spPr>
        <p:txBody>
          <a:bodyPr vert="horz" lIns="91440" tIns="45720" rIns="91440" bIns="45720" rtlCol="0">
            <a:normAutofit fontScale="32500" lnSpcReduction="20000"/>
          </a:bodyPr>
          <a:lst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a:lstStyle>
          <a:p>
            <a:pPr marL="86868" indent="0">
              <a:buFont typeface="Arial"/>
              <a:buNone/>
            </a:pPr>
            <a:r>
              <a:rPr lang="ru-RU" sz="1800" i="1" dirty="0" smtClean="0"/>
              <a:t>Источник: </a:t>
            </a:r>
            <a:r>
              <a:rPr lang="en-US" sz="1800" i="1" dirty="0" err="1" smtClean="0"/>
              <a:t>SciVal</a:t>
            </a:r>
            <a:r>
              <a:rPr lang="en-US" sz="1800" i="1" dirty="0" smtClean="0"/>
              <a:t> Metrics Guidebook</a:t>
            </a:r>
            <a:r>
              <a:rPr lang="en-GB" sz="1800" i="1" dirty="0" smtClean="0"/>
              <a:t>, Elsevier, February 2014</a:t>
            </a:r>
          </a:p>
          <a:p>
            <a:pPr marL="86868" indent="0">
              <a:buFont typeface="Arial"/>
              <a:buNone/>
            </a:pPr>
            <a:r>
              <a:rPr lang="ru-RU" sz="1800" i="1" dirty="0" smtClean="0"/>
              <a:t>Авторы:  </a:t>
            </a:r>
            <a:r>
              <a:rPr lang="en-US" sz="1800" i="1" dirty="0" smtClean="0"/>
              <a:t>Dr Lisa Colledge</a:t>
            </a:r>
            <a:r>
              <a:rPr lang="en-GB" sz="1800" i="1" dirty="0" smtClean="0"/>
              <a:t>,</a:t>
            </a:r>
            <a:r>
              <a:rPr lang="en-US" sz="1800" i="1" dirty="0" smtClean="0"/>
              <a:t> Dr </a:t>
            </a:r>
            <a:r>
              <a:rPr lang="en-US" sz="1800" i="1" dirty="0" err="1" smtClean="0"/>
              <a:t>Reinder</a:t>
            </a:r>
            <a:r>
              <a:rPr lang="en-US" sz="1800" i="1" dirty="0" smtClean="0"/>
              <a:t> </a:t>
            </a:r>
            <a:r>
              <a:rPr lang="en-US" sz="1800" i="1" dirty="0" err="1" smtClean="0"/>
              <a:t>Verlinde</a:t>
            </a:r>
            <a:endParaRPr lang="ru-RU" sz="1800" i="1" dirty="0" smtClean="0"/>
          </a:p>
          <a:p>
            <a:pPr marL="86868" indent="0">
              <a:buNone/>
            </a:pPr>
            <a:r>
              <a:rPr lang="en-US" sz="1800" i="1" dirty="0">
                <a:hlinkClick r:id="rId4"/>
              </a:rPr>
              <a:t>https://www.elsevier.com/__data/assets/pdf_file/0020/53327/scival-metrics-guidebook-v1_01-february2014.pdf</a:t>
            </a:r>
            <a:r>
              <a:rPr lang="ru-RU" sz="1800" i="1" dirty="0"/>
              <a:t> </a:t>
            </a:r>
            <a:endParaRPr lang="en-GB" sz="1800" i="1" dirty="0"/>
          </a:p>
          <a:p>
            <a:pPr marL="86868" indent="0">
              <a:buFont typeface="Arial"/>
              <a:buNone/>
            </a:pPr>
            <a:r>
              <a:rPr lang="ru-RU" sz="1800" i="1" dirty="0" smtClean="0"/>
              <a:t>перевод с английского В.Н. </a:t>
            </a:r>
            <a:r>
              <a:rPr lang="ru-RU" sz="1800" i="1" dirty="0" err="1" smtClean="0"/>
              <a:t>Гуреева</a:t>
            </a:r>
            <a:r>
              <a:rPr lang="en-GB" sz="1800" i="1" dirty="0" smtClean="0"/>
              <a:t>, </a:t>
            </a:r>
            <a:r>
              <a:rPr lang="ru-RU" sz="1800" i="1" dirty="0" smtClean="0"/>
              <a:t>под ред. к.т.н. Н.А. </a:t>
            </a:r>
            <a:r>
              <a:rPr lang="ru-RU" sz="1800" i="1" dirty="0" err="1" smtClean="0"/>
              <a:t>Мазова</a:t>
            </a:r>
            <a:r>
              <a:rPr lang="ru-RU" sz="1800" i="1" dirty="0" smtClean="0"/>
              <a:t> </a:t>
            </a:r>
            <a:endParaRPr lang="ru-RU" sz="2100" dirty="0" smtClean="0"/>
          </a:p>
          <a:p>
            <a:pPr marL="86868" indent="0">
              <a:buFont typeface="Arial"/>
              <a:buNone/>
            </a:pPr>
            <a:endParaRPr lang="en-US" dirty="0"/>
          </a:p>
        </p:txBody>
      </p:sp>
      <p:pic>
        <p:nvPicPr>
          <p:cNvPr id="1028" name="Picture 4" descr="C:\Users\yakshonakg\Desktop\03-06-2016 16-49-3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5886674"/>
            <a:ext cx="3124200" cy="8637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14400" y="2195015"/>
            <a:ext cx="609600" cy="381000"/>
          </a:xfrm>
          <a:prstGeom prst="rect">
            <a:avLst/>
          </a:prstGeom>
          <a:solidFill>
            <a:schemeClr val="bg1"/>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ru-RU" sz="600" b="1" dirty="0">
                <a:solidFill>
                  <a:srgbClr val="53565A"/>
                </a:solidFill>
                <a:latin typeface="Times New Roman" panose="02020603050405020304" pitchFamily="18" charset="0"/>
                <a:cs typeface="Times New Roman" panose="02020603050405020304" pitchFamily="18" charset="0"/>
              </a:rPr>
              <a:t>Число публикаций</a:t>
            </a:r>
            <a:endParaRPr lang="en-US" sz="600" b="1" dirty="0">
              <a:solidFill>
                <a:srgbClr val="53565A"/>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003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SciVal Metrics Guidebook</a:t>
            </a:r>
            <a:endParaRPr lang="en-US" dirty="0"/>
          </a:p>
        </p:txBody>
      </p:sp>
      <p:sp>
        <p:nvSpPr>
          <p:cNvPr id="3" name="Content Placeholder 2"/>
          <p:cNvSpPr>
            <a:spLocks noGrp="1"/>
          </p:cNvSpPr>
          <p:nvPr>
            <p:ph type="body" sz="quarter" idx="4294967295"/>
          </p:nvPr>
        </p:nvSpPr>
        <p:spPr>
          <a:xfrm>
            <a:off x="5335588" y="2017713"/>
            <a:ext cx="3808412" cy="4306887"/>
          </a:xfrm>
          <a:prstGeom prst="rect">
            <a:avLst/>
          </a:prstGeom>
        </p:spPr>
        <p:txBody>
          <a:bodyPr/>
          <a:lstStyle/>
          <a:p>
            <a:r>
              <a:rPr lang="ru-RU" sz="1800" b="1" dirty="0" smtClean="0">
                <a:latin typeface="Arial" panose="020B0604020202020204" pitchFamily="34" charset="0"/>
                <a:cs typeface="Arial" panose="020B0604020202020204" pitchFamily="34" charset="0"/>
              </a:rPr>
              <a:t>Понимание метрик</a:t>
            </a:r>
            <a:endParaRPr lang="en-US" sz="1800" b="1" dirty="0" smtClean="0">
              <a:latin typeface="Arial" panose="020B0604020202020204" pitchFamily="34" charset="0"/>
              <a:cs typeface="Arial" panose="020B0604020202020204" pitchFamily="34" charset="0"/>
            </a:endParaRPr>
          </a:p>
          <a:p>
            <a:pPr lvl="1"/>
            <a:r>
              <a:rPr lang="en-US" sz="1600" dirty="0" smtClean="0">
                <a:latin typeface="Arial" panose="020B0604020202020204" pitchFamily="34" charset="0"/>
                <a:cs typeface="Arial" panose="020B0604020202020204" pitchFamily="34" charset="0"/>
              </a:rPr>
              <a:t>Scopus </a:t>
            </a:r>
            <a:r>
              <a:rPr lang="ru-RU" sz="1600" dirty="0" smtClean="0">
                <a:latin typeface="Arial" panose="020B0604020202020204" pitchFamily="34" charset="0"/>
                <a:cs typeface="Arial" panose="020B0604020202020204" pitchFamily="34" charset="0"/>
              </a:rPr>
              <a:t>как источник информации</a:t>
            </a:r>
            <a:endParaRPr lang="en-US" sz="1600" dirty="0" smtClean="0">
              <a:latin typeface="Arial" panose="020B0604020202020204" pitchFamily="34" charset="0"/>
              <a:cs typeface="Arial" panose="020B0604020202020204" pitchFamily="34" charset="0"/>
            </a:endParaRPr>
          </a:p>
          <a:p>
            <a:pPr marL="457200" lvl="1" indent="0">
              <a:buNone/>
            </a:pPr>
            <a:endParaRPr lang="en-US" sz="1400" dirty="0" smtClean="0">
              <a:latin typeface="Arial" panose="020B0604020202020204" pitchFamily="34" charset="0"/>
              <a:cs typeface="Arial" panose="020B0604020202020204" pitchFamily="34" charset="0"/>
            </a:endParaRPr>
          </a:p>
          <a:p>
            <a:r>
              <a:rPr lang="ru-RU" sz="1800" b="1" dirty="0" smtClean="0">
                <a:latin typeface="Arial" panose="020B0604020202020204" pitchFamily="34" charset="0"/>
                <a:cs typeface="Arial" panose="020B0604020202020204" pitchFamily="34" charset="0"/>
              </a:rPr>
              <a:t>Выбор подходящих метрик</a:t>
            </a:r>
            <a:endParaRPr lang="en-US" sz="1800" b="1" dirty="0" smtClean="0">
              <a:latin typeface="Arial" panose="020B0604020202020204" pitchFamily="34" charset="0"/>
              <a:cs typeface="Arial" panose="020B0604020202020204" pitchFamily="34" charset="0"/>
            </a:endParaRPr>
          </a:p>
          <a:p>
            <a:pPr lvl="1"/>
            <a:r>
              <a:rPr lang="ru-RU" sz="1600" dirty="0" smtClean="0">
                <a:latin typeface="Arial" panose="020B0604020202020204" pitchFamily="34" charset="0"/>
                <a:cs typeface="Arial" panose="020B0604020202020204" pitchFamily="34" charset="0"/>
              </a:rPr>
              <a:t>Что еще влияет на их значение</a:t>
            </a:r>
            <a:r>
              <a:rPr lang="en-US" sz="1600" dirty="0" smtClean="0">
                <a:latin typeface="Arial" panose="020B0604020202020204" pitchFamily="34" charset="0"/>
                <a:cs typeface="Arial" panose="020B0604020202020204" pitchFamily="34" charset="0"/>
              </a:rPr>
              <a:t>?</a:t>
            </a:r>
          </a:p>
          <a:p>
            <a:endParaRPr lang="en-US" sz="1800" b="1" dirty="0" smtClean="0">
              <a:latin typeface="Arial" panose="020B0604020202020204" pitchFamily="34" charset="0"/>
              <a:cs typeface="Arial" panose="020B0604020202020204" pitchFamily="34" charset="0"/>
            </a:endParaRPr>
          </a:p>
          <a:p>
            <a:r>
              <a:rPr lang="ru-RU" sz="1800" b="1" dirty="0" smtClean="0">
                <a:latin typeface="Arial" panose="020B0604020202020204" pitchFamily="34" charset="0"/>
                <a:cs typeface="Arial" panose="020B0604020202020204" pitchFamily="34" charset="0"/>
              </a:rPr>
              <a:t>Для каждой метрики</a:t>
            </a:r>
            <a:endParaRPr lang="en-US" sz="1800" b="1" dirty="0" smtClean="0">
              <a:latin typeface="Arial" panose="020B0604020202020204" pitchFamily="34" charset="0"/>
              <a:cs typeface="Arial" panose="020B0604020202020204" pitchFamily="34" charset="0"/>
            </a:endParaRPr>
          </a:p>
          <a:p>
            <a:pPr lvl="1"/>
            <a:r>
              <a:rPr lang="ru-RU" sz="1600" dirty="0" smtClean="0">
                <a:latin typeface="Arial" panose="020B0604020202020204" pitchFamily="34" charset="0"/>
                <a:cs typeface="Arial" panose="020B0604020202020204" pitchFamily="34" charset="0"/>
              </a:rPr>
              <a:t>Ситуации в которых они используются</a:t>
            </a:r>
            <a:endParaRPr lang="en-US" sz="1600" dirty="0" smtClean="0">
              <a:latin typeface="Arial" panose="020B0604020202020204" pitchFamily="34" charset="0"/>
              <a:cs typeface="Arial" panose="020B0604020202020204" pitchFamily="34" charset="0"/>
            </a:endParaRPr>
          </a:p>
          <a:p>
            <a:pPr lvl="1"/>
            <a:r>
              <a:rPr lang="ru-RU" sz="1600" dirty="0" smtClean="0">
                <a:latin typeface="Arial" panose="020B0604020202020204" pitchFamily="34" charset="0"/>
                <a:cs typeface="Arial" panose="020B0604020202020204" pitchFamily="34" charset="0"/>
              </a:rPr>
              <a:t>Когда обратить внимание и как решать недочеты</a:t>
            </a:r>
          </a:p>
          <a:p>
            <a:pPr lvl="1"/>
            <a:r>
              <a:rPr lang="ru-RU" sz="1600" dirty="0" smtClean="0">
                <a:latin typeface="Arial" panose="020B0604020202020204" pitchFamily="34" charset="0"/>
                <a:cs typeface="Arial" panose="020B0604020202020204" pitchFamily="34" charset="0"/>
              </a:rPr>
              <a:t>Рабочие примеры</a:t>
            </a:r>
            <a:endParaRPr lang="en-US" sz="1600" dirty="0">
              <a:latin typeface="Arial" panose="020B0604020202020204" pitchFamily="34" charset="0"/>
              <a:cs typeface="Arial" panose="020B0604020202020204" pitchFamily="34" charset="0"/>
            </a:endParaRPr>
          </a:p>
        </p:txBody>
      </p:sp>
      <p:sp>
        <p:nvSpPr>
          <p:cNvPr id="5" name="TextBox 4"/>
          <p:cNvSpPr txBox="1"/>
          <p:nvPr/>
        </p:nvSpPr>
        <p:spPr>
          <a:xfrm>
            <a:off x="495300" y="5562600"/>
            <a:ext cx="4876800" cy="9144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marL="0" marR="0" indent="0" algn="ctr" defTabSz="914400" eaLnBrk="0" latinLnBrk="0" hangingPunct="0">
              <a:lnSpc>
                <a:spcPct val="100000"/>
              </a:lnSpc>
              <a:buClrTx/>
              <a:buSzTx/>
              <a:buFontTx/>
              <a:buNone/>
              <a:tabLst/>
              <a:defRPr kumimoji="0" sz="1600" b="1" i="0" u="none" strike="noStrike" cap="none" normalizeH="0">
                <a:ln>
                  <a:noFill/>
                </a:ln>
                <a:solidFill>
                  <a:schemeClr val="bg1"/>
                </a:solidFill>
                <a:effectLst/>
                <a:latin typeface="Calibri" panose="020F0502020204030204" pitchFamily="34" charset="0"/>
                <a:ea typeface="ＭＳ Ｐゴシック" charset="-128"/>
                <a:cs typeface="Calibri" panose="020F050202020403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l"/>
            <a:r>
              <a:rPr lang="en-US" sz="1400" dirty="0" smtClean="0"/>
              <a:t>Download the guidebook: </a:t>
            </a:r>
            <a:r>
              <a:rPr lang="en-US" sz="1400" u="sng" dirty="0" smtClean="0"/>
              <a:t>http</a:t>
            </a:r>
            <a:r>
              <a:rPr lang="en-US" sz="1400" u="sng" dirty="0"/>
              <a:t>://bit.ly/scival_metrics_guide </a:t>
            </a:r>
            <a:endParaRPr lang="en-US" sz="1400" u="sng" dirty="0" smtClean="0"/>
          </a:p>
          <a:p>
            <a:pPr algn="l"/>
            <a:r>
              <a:rPr lang="en-US" sz="1400" dirty="0" smtClean="0"/>
              <a:t>View the quick-start webinar</a:t>
            </a:r>
            <a:r>
              <a:rPr lang="en-US" sz="1400" dirty="0"/>
              <a:t>: </a:t>
            </a:r>
            <a:r>
              <a:rPr lang="en-US" sz="1400" u="sng" dirty="0"/>
              <a:t>http://youtu.be/oS-vTU9cqps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742" y="2603294"/>
            <a:ext cx="3730658" cy="2614884"/>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609600" y="939225"/>
            <a:ext cx="7898432" cy="646331"/>
          </a:xfrm>
          <a:prstGeom prst="rect">
            <a:avLst/>
          </a:prstGeom>
          <a:noFill/>
        </p:spPr>
        <p:txBody>
          <a:bodyPr wrap="square" rtlCol="0">
            <a:spAutoFit/>
          </a:bodyPr>
          <a:lstStyle/>
          <a:p>
            <a:r>
              <a:rPr lang="ru-RU" dirty="0" smtClean="0"/>
              <a:t>Это полное руководство поможет найти и определиться с нужными метриками для получения ответа на поставленные вопросы</a:t>
            </a:r>
            <a:r>
              <a:rPr lang="en-US" dirty="0" smtClean="0"/>
              <a:t>. </a:t>
            </a:r>
          </a:p>
        </p:txBody>
      </p:sp>
      <p:pic>
        <p:nvPicPr>
          <p:cNvPr id="14338" name="Picture 2" descr="C:\Users\yakshonakg\Desktop\25-10-2014 23-02-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3" y="1752600"/>
            <a:ext cx="5460182" cy="7004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22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kern="0" dirty="0" smtClean="0"/>
              <a:t>Возможный набор метрик в </a:t>
            </a:r>
            <a:r>
              <a:rPr lang="en-GB" kern="0" dirty="0" err="1" smtClean="0"/>
              <a:t>SciVal</a:t>
            </a:r>
            <a:r>
              <a:rPr lang="en-GB" kern="0" dirty="0" smtClean="0"/>
              <a:t> </a:t>
            </a:r>
            <a:r>
              <a:rPr lang="ru-RU" kern="0" dirty="0" smtClean="0"/>
              <a:t>по категориям (1)</a:t>
            </a:r>
            <a:r>
              <a:rPr lang="en-US" kern="0" dirty="0"/>
              <a:t/>
            </a:r>
            <a:br>
              <a:rPr lang="en-US" kern="0" dirty="0"/>
            </a:br>
            <a:endParaRPr lang="en-US" dirty="0"/>
          </a:p>
        </p:txBody>
      </p:sp>
      <p:sp>
        <p:nvSpPr>
          <p:cNvPr id="6" name="TextBox 5"/>
          <p:cNvSpPr txBox="1"/>
          <p:nvPr/>
        </p:nvSpPr>
        <p:spPr>
          <a:xfrm>
            <a:off x="609600" y="2190017"/>
            <a:ext cx="2403222" cy="923330"/>
          </a:xfrm>
          <a:prstGeom prst="rect">
            <a:avLst/>
          </a:prstGeom>
          <a:noFill/>
        </p:spPr>
        <p:txBody>
          <a:bodyPr wrap="none" rtlCol="0">
            <a:spAutoFit/>
          </a:bodyPr>
          <a:lstStyle/>
          <a:p>
            <a:r>
              <a:rPr lang="en-US" b="1" dirty="0" smtClean="0">
                <a:solidFill>
                  <a:srgbClr val="00B0F0"/>
                </a:solidFill>
              </a:rPr>
              <a:t>Productivity metrics</a:t>
            </a:r>
          </a:p>
          <a:p>
            <a:r>
              <a:rPr lang="en-US" dirty="0" smtClean="0"/>
              <a:t>Scholarly Output</a:t>
            </a:r>
          </a:p>
          <a:p>
            <a:r>
              <a:rPr lang="en-US" i="1" dirty="0" smtClean="0"/>
              <a:t>h</a:t>
            </a:r>
            <a:r>
              <a:rPr lang="en-US" dirty="0" smtClean="0"/>
              <a:t>-indices (</a:t>
            </a:r>
            <a:r>
              <a:rPr lang="en-US" i="1" dirty="0" smtClean="0"/>
              <a:t>h</a:t>
            </a:r>
            <a:r>
              <a:rPr lang="en-US" dirty="0" smtClean="0"/>
              <a:t>, </a:t>
            </a:r>
            <a:r>
              <a:rPr lang="en-US" i="1" dirty="0" smtClean="0"/>
              <a:t>g</a:t>
            </a:r>
            <a:r>
              <a:rPr lang="en-US" dirty="0" smtClean="0"/>
              <a:t>, </a:t>
            </a:r>
            <a:r>
              <a:rPr lang="en-US" i="1" dirty="0" smtClean="0"/>
              <a:t>m</a:t>
            </a:r>
            <a:r>
              <a:rPr lang="en-US" dirty="0" smtClean="0"/>
              <a:t>)</a:t>
            </a:r>
          </a:p>
        </p:txBody>
      </p:sp>
      <p:sp>
        <p:nvSpPr>
          <p:cNvPr id="7" name="TextBox 6"/>
          <p:cNvSpPr txBox="1"/>
          <p:nvPr/>
        </p:nvSpPr>
        <p:spPr>
          <a:xfrm>
            <a:off x="609600" y="3244568"/>
            <a:ext cx="4480714" cy="2862322"/>
          </a:xfrm>
          <a:prstGeom prst="rect">
            <a:avLst/>
          </a:prstGeom>
          <a:noFill/>
        </p:spPr>
        <p:txBody>
          <a:bodyPr wrap="none" rtlCol="0">
            <a:spAutoFit/>
          </a:bodyPr>
          <a:lstStyle/>
          <a:p>
            <a:r>
              <a:rPr lang="en-US" b="1" dirty="0" smtClean="0">
                <a:solidFill>
                  <a:srgbClr val="00B0F0"/>
                </a:solidFill>
              </a:rPr>
              <a:t>Citation Impact metrics</a:t>
            </a:r>
          </a:p>
          <a:p>
            <a:r>
              <a:rPr lang="en-US" dirty="0" smtClean="0"/>
              <a:t>Citation Count</a:t>
            </a:r>
          </a:p>
          <a:p>
            <a:r>
              <a:rPr lang="en-US" dirty="0" smtClean="0"/>
              <a:t>Citations per Publication</a:t>
            </a:r>
          </a:p>
          <a:p>
            <a:r>
              <a:rPr lang="en-US" dirty="0" smtClean="0"/>
              <a:t>Cited Publications</a:t>
            </a:r>
          </a:p>
          <a:p>
            <a:r>
              <a:rPr lang="en-US" i="1" dirty="0" smtClean="0"/>
              <a:t>h</a:t>
            </a:r>
            <a:r>
              <a:rPr lang="en-US" dirty="0" smtClean="0"/>
              <a:t>-indices </a:t>
            </a:r>
            <a:r>
              <a:rPr lang="en-US" dirty="0"/>
              <a:t>(</a:t>
            </a:r>
            <a:r>
              <a:rPr lang="en-US" i="1" dirty="0"/>
              <a:t>h</a:t>
            </a:r>
            <a:r>
              <a:rPr lang="en-US" dirty="0"/>
              <a:t>, </a:t>
            </a:r>
            <a:r>
              <a:rPr lang="en-US" i="1" dirty="0"/>
              <a:t>g</a:t>
            </a:r>
            <a:r>
              <a:rPr lang="en-US" dirty="0"/>
              <a:t>, </a:t>
            </a:r>
            <a:r>
              <a:rPr lang="en-US" i="1" dirty="0"/>
              <a:t>m</a:t>
            </a:r>
            <a:r>
              <a:rPr lang="en-US" dirty="0" smtClean="0"/>
              <a:t>)</a:t>
            </a:r>
          </a:p>
          <a:p>
            <a:r>
              <a:rPr lang="en-US" dirty="0" smtClean="0"/>
              <a:t>Field-Weighted Citation Impact</a:t>
            </a:r>
          </a:p>
          <a:p>
            <a:r>
              <a:rPr lang="en-US" dirty="0" smtClean="0"/>
              <a:t>Publications in Top Percentiles</a:t>
            </a:r>
          </a:p>
          <a:p>
            <a:r>
              <a:rPr lang="en-US" dirty="0" smtClean="0"/>
              <a:t>Publications in Top Journal Percentiles</a:t>
            </a:r>
          </a:p>
          <a:p>
            <a:r>
              <a:rPr lang="en-US" dirty="0" smtClean="0"/>
              <a:t>Collaboration Impact (geographical)</a:t>
            </a:r>
          </a:p>
          <a:p>
            <a:r>
              <a:rPr lang="en-US" dirty="0" smtClean="0"/>
              <a:t>Academic-Corporate Collaboration Impact</a:t>
            </a:r>
            <a:endParaRPr lang="en-US" dirty="0"/>
          </a:p>
        </p:txBody>
      </p:sp>
      <p:sp>
        <p:nvSpPr>
          <p:cNvPr id="8" name="TextBox 7"/>
          <p:cNvSpPr txBox="1"/>
          <p:nvPr/>
        </p:nvSpPr>
        <p:spPr>
          <a:xfrm>
            <a:off x="5334000" y="3757694"/>
            <a:ext cx="2518638" cy="923330"/>
          </a:xfrm>
          <a:prstGeom prst="rect">
            <a:avLst/>
          </a:prstGeom>
          <a:noFill/>
        </p:spPr>
        <p:txBody>
          <a:bodyPr wrap="none" rtlCol="0">
            <a:spAutoFit/>
          </a:bodyPr>
          <a:lstStyle/>
          <a:p>
            <a:r>
              <a:rPr lang="en-US" b="1" dirty="0" err="1" smtClean="0">
                <a:solidFill>
                  <a:srgbClr val="00B0F0"/>
                </a:solidFill>
              </a:rPr>
              <a:t>Disciplinarity</a:t>
            </a:r>
            <a:r>
              <a:rPr lang="en-US" b="1" dirty="0" smtClean="0">
                <a:solidFill>
                  <a:srgbClr val="00B0F0"/>
                </a:solidFill>
              </a:rPr>
              <a:t> metrics</a:t>
            </a:r>
          </a:p>
          <a:p>
            <a:r>
              <a:rPr lang="en-US" dirty="0" smtClean="0"/>
              <a:t>Journal count</a:t>
            </a:r>
          </a:p>
          <a:p>
            <a:r>
              <a:rPr lang="en-US" dirty="0" smtClean="0"/>
              <a:t>Journal category count</a:t>
            </a:r>
            <a:endParaRPr lang="en-US" dirty="0"/>
          </a:p>
        </p:txBody>
      </p:sp>
      <p:sp>
        <p:nvSpPr>
          <p:cNvPr id="9" name="TextBox 8"/>
          <p:cNvSpPr txBox="1"/>
          <p:nvPr/>
        </p:nvSpPr>
        <p:spPr>
          <a:xfrm>
            <a:off x="5130800" y="2209800"/>
            <a:ext cx="3724096" cy="1477328"/>
          </a:xfrm>
          <a:prstGeom prst="rect">
            <a:avLst/>
          </a:prstGeom>
          <a:noFill/>
        </p:spPr>
        <p:txBody>
          <a:bodyPr wrap="none" rtlCol="0">
            <a:spAutoFit/>
          </a:bodyPr>
          <a:lstStyle/>
          <a:p>
            <a:r>
              <a:rPr lang="en-US" b="1" dirty="0" smtClean="0">
                <a:solidFill>
                  <a:srgbClr val="00B0F0"/>
                </a:solidFill>
              </a:rPr>
              <a:t>Collaboration metrics</a:t>
            </a:r>
          </a:p>
          <a:p>
            <a:r>
              <a:rPr lang="en-US" dirty="0" smtClean="0"/>
              <a:t>Authorship Count</a:t>
            </a:r>
          </a:p>
          <a:p>
            <a:r>
              <a:rPr lang="en-US" dirty="0" smtClean="0"/>
              <a:t>Number of Citing Countries</a:t>
            </a:r>
          </a:p>
          <a:p>
            <a:r>
              <a:rPr lang="en-US" dirty="0" smtClean="0"/>
              <a:t>Collaboration (geographical)</a:t>
            </a:r>
          </a:p>
          <a:p>
            <a:r>
              <a:rPr lang="en-US" dirty="0" smtClean="0"/>
              <a:t>Academic-Corporate Collaboration</a:t>
            </a:r>
            <a:endParaRPr lang="en-US" dirty="0"/>
          </a:p>
        </p:txBody>
      </p:sp>
      <p:pic>
        <p:nvPicPr>
          <p:cNvPr id="11" name="Picture 10" descr="http://snowballmetrics.com/wp-content/uploads/blue_snowflake_01.fw_.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482113"/>
            <a:ext cx="327660" cy="361315"/>
          </a:xfrm>
          <a:prstGeom prst="rect">
            <a:avLst/>
          </a:prstGeom>
          <a:noFill/>
          <a:ln>
            <a:noFill/>
          </a:ln>
        </p:spPr>
      </p:pic>
      <p:pic>
        <p:nvPicPr>
          <p:cNvPr id="12" name="Picture 11" descr="http://snowballmetrics.com/wp-content/uploads/blue_snowflake_01.fw_.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762885"/>
            <a:ext cx="327660" cy="361315"/>
          </a:xfrm>
          <a:prstGeom prst="rect">
            <a:avLst/>
          </a:prstGeom>
          <a:noFill/>
          <a:ln>
            <a:noFill/>
          </a:ln>
        </p:spPr>
      </p:pic>
      <p:pic>
        <p:nvPicPr>
          <p:cNvPr id="13" name="Picture 12" descr="http://snowballmetrics.com/wp-content/uploads/blue_snowflake_01.fw_.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514985"/>
            <a:ext cx="327660" cy="361315"/>
          </a:xfrm>
          <a:prstGeom prst="rect">
            <a:avLst/>
          </a:prstGeom>
          <a:noFill/>
          <a:ln>
            <a:noFill/>
          </a:ln>
        </p:spPr>
      </p:pic>
      <p:pic>
        <p:nvPicPr>
          <p:cNvPr id="14" name="Picture 13" descr="http://snowballmetrics.com/wp-content/uploads/blue_snowflake_01.fw_.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820195"/>
            <a:ext cx="327660" cy="361315"/>
          </a:xfrm>
          <a:prstGeom prst="rect">
            <a:avLst/>
          </a:prstGeom>
          <a:noFill/>
          <a:ln>
            <a:noFill/>
          </a:ln>
        </p:spPr>
      </p:pic>
      <p:pic>
        <p:nvPicPr>
          <p:cNvPr id="17" name="Picture 16" descr="http://snowballmetrics.com/wp-content/uploads/blue_snowflake_01.fw_.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372010"/>
            <a:ext cx="327660" cy="361315"/>
          </a:xfrm>
          <a:prstGeom prst="rect">
            <a:avLst/>
          </a:prstGeom>
          <a:noFill/>
          <a:ln>
            <a:noFill/>
          </a:ln>
        </p:spPr>
      </p:pic>
      <p:pic>
        <p:nvPicPr>
          <p:cNvPr id="18" name="Picture 17" descr="http://snowballmetrics.com/wp-content/uploads/blue_snowflake_01.fw_.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620633"/>
            <a:ext cx="327660" cy="361315"/>
          </a:xfrm>
          <a:prstGeom prst="rect">
            <a:avLst/>
          </a:prstGeom>
          <a:noFill/>
          <a:ln>
            <a:noFill/>
          </a:ln>
        </p:spPr>
      </p:pic>
      <p:pic>
        <p:nvPicPr>
          <p:cNvPr id="19" name="Picture 18" descr="http://snowballmetrics.com/wp-content/uploads/blue_snowflake_01.fw_.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914340"/>
            <a:ext cx="327660" cy="361315"/>
          </a:xfrm>
          <a:prstGeom prst="rect">
            <a:avLst/>
          </a:prstGeom>
          <a:noFill/>
          <a:ln>
            <a:noFill/>
          </a:ln>
        </p:spPr>
      </p:pic>
      <p:pic>
        <p:nvPicPr>
          <p:cNvPr id="20" name="Picture 19" descr="http://snowballmetrics.com/wp-content/uploads/blue_snowflake_01.fw_.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3027114"/>
            <a:ext cx="327660" cy="361315"/>
          </a:xfrm>
          <a:prstGeom prst="rect">
            <a:avLst/>
          </a:prstGeom>
          <a:noFill/>
          <a:ln>
            <a:noFill/>
          </a:ln>
        </p:spPr>
      </p:pic>
      <p:pic>
        <p:nvPicPr>
          <p:cNvPr id="21" name="Picture 20" descr="http://snowballmetrics.com/wp-content/uploads/blue_snowflake_01.fw_.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416947"/>
            <a:ext cx="327660" cy="361315"/>
          </a:xfrm>
          <a:prstGeom prst="rect">
            <a:avLst/>
          </a:prstGeom>
          <a:noFill/>
          <a:ln>
            <a:noFill/>
          </a:ln>
        </p:spPr>
      </p:pic>
      <p:sp>
        <p:nvSpPr>
          <p:cNvPr id="22" name="TextBox 21"/>
          <p:cNvSpPr txBox="1"/>
          <p:nvPr/>
        </p:nvSpPr>
        <p:spPr>
          <a:xfrm>
            <a:off x="539871" y="6396230"/>
            <a:ext cx="5506700" cy="369332"/>
          </a:xfrm>
          <a:prstGeom prst="rect">
            <a:avLst/>
          </a:prstGeom>
          <a:noFill/>
        </p:spPr>
        <p:txBody>
          <a:bodyPr wrap="none" rtlCol="0">
            <a:spAutoFit/>
          </a:bodyPr>
          <a:lstStyle/>
          <a:p>
            <a:r>
              <a:rPr lang="en-US" dirty="0" smtClean="0">
                <a:solidFill>
                  <a:schemeClr val="accent5">
                    <a:lumMod val="50000"/>
                  </a:schemeClr>
                </a:solidFill>
              </a:rPr>
              <a:t>Snowball Metric; </a:t>
            </a:r>
            <a:r>
              <a:rPr lang="en-US" dirty="0" smtClean="0">
                <a:hlinkClick r:id="rId4"/>
              </a:rPr>
              <a:t>www.snowballmetrics.com/metrics</a:t>
            </a:r>
            <a:r>
              <a:rPr lang="en-US" dirty="0" smtClean="0"/>
              <a:t> </a:t>
            </a:r>
            <a:endParaRPr lang="en-US" dirty="0"/>
          </a:p>
        </p:txBody>
      </p:sp>
      <p:sp>
        <p:nvSpPr>
          <p:cNvPr id="23" name="TextBox 22"/>
          <p:cNvSpPr txBox="1"/>
          <p:nvPr/>
        </p:nvSpPr>
        <p:spPr>
          <a:xfrm>
            <a:off x="359882" y="1219200"/>
            <a:ext cx="8252547" cy="646331"/>
          </a:xfrm>
          <a:prstGeom prst="rect">
            <a:avLst/>
          </a:prstGeom>
          <a:solidFill>
            <a:srgbClr val="0073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ru-RU" dirty="0" smtClean="0">
                <a:solidFill>
                  <a:schemeClr val="bg1"/>
                </a:solidFill>
              </a:rPr>
              <a:t>Детальное изучение данных о вас в различных аспектах для определения ключевых сильных позиций</a:t>
            </a:r>
            <a:r>
              <a:rPr lang="en-US" dirty="0" smtClean="0">
                <a:solidFill>
                  <a:schemeClr val="bg1"/>
                </a:solidFill>
              </a:rPr>
              <a:t> </a:t>
            </a:r>
            <a:endParaRPr lang="en-US" dirty="0">
              <a:solidFill>
                <a:schemeClr val="bg1"/>
              </a:solidFill>
            </a:endParaRPr>
          </a:p>
        </p:txBody>
      </p:sp>
      <p:sp>
        <p:nvSpPr>
          <p:cNvPr id="24" name="TextBox 23"/>
          <p:cNvSpPr txBox="1"/>
          <p:nvPr/>
        </p:nvSpPr>
        <p:spPr>
          <a:xfrm>
            <a:off x="5334000" y="4813990"/>
            <a:ext cx="3549113" cy="1477328"/>
          </a:xfrm>
          <a:prstGeom prst="rect">
            <a:avLst/>
          </a:prstGeom>
          <a:noFill/>
        </p:spPr>
        <p:txBody>
          <a:bodyPr wrap="none" rtlCol="0">
            <a:spAutoFit/>
          </a:bodyPr>
          <a:lstStyle/>
          <a:p>
            <a:r>
              <a:rPr lang="en-GB" b="1" dirty="0" smtClean="0">
                <a:solidFill>
                  <a:srgbClr val="00B0F0"/>
                </a:solidFill>
              </a:rPr>
              <a:t>Views</a:t>
            </a:r>
            <a:endParaRPr lang="en-US" b="1" dirty="0" smtClean="0">
              <a:solidFill>
                <a:srgbClr val="00B0F0"/>
              </a:solidFill>
            </a:endParaRPr>
          </a:p>
          <a:p>
            <a:r>
              <a:rPr lang="en-US" dirty="0" smtClean="0"/>
              <a:t>Views count</a:t>
            </a:r>
          </a:p>
          <a:p>
            <a:r>
              <a:rPr lang="en-US" dirty="0" smtClean="0"/>
              <a:t>Views per publication</a:t>
            </a:r>
          </a:p>
          <a:p>
            <a:r>
              <a:rPr lang="en-GB" dirty="0" smtClean="0"/>
              <a:t>Field-Weighted Views Impact</a:t>
            </a:r>
          </a:p>
          <a:p>
            <a:r>
              <a:rPr lang="en-GB" dirty="0"/>
              <a:t>Outputs in Top Views </a:t>
            </a:r>
            <a:r>
              <a:rPr lang="en-GB" dirty="0" smtClean="0"/>
              <a:t>Percentiles</a:t>
            </a:r>
            <a:endParaRPr lang="en-US" dirty="0"/>
          </a:p>
        </p:txBody>
      </p:sp>
      <p:pic>
        <p:nvPicPr>
          <p:cNvPr id="25" name="Picture 24" descr="http://snowballmetrics.com/wp-content/uploads/blue_snowflake_01.fw_.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 y="5191339"/>
            <a:ext cx="327660" cy="361315"/>
          </a:xfrm>
          <a:prstGeom prst="rect">
            <a:avLst/>
          </a:prstGeom>
          <a:noFill/>
          <a:ln>
            <a:noFill/>
          </a:ln>
        </p:spPr>
      </p:pic>
      <p:pic>
        <p:nvPicPr>
          <p:cNvPr id="26" name="Picture 25" descr="http://snowballmetrics.com/wp-content/uploads/blue_snowflake_01.fw_.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216" y="5428055"/>
            <a:ext cx="327660" cy="361315"/>
          </a:xfrm>
          <a:prstGeom prst="rect">
            <a:avLst/>
          </a:prstGeom>
          <a:noFill/>
          <a:ln>
            <a:noFill/>
          </a:ln>
        </p:spPr>
      </p:pic>
      <p:pic>
        <p:nvPicPr>
          <p:cNvPr id="27" name="Picture 26" descr="http://snowballmetrics.com/wp-content/uploads/blue_snowflake_01.fw_.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765" y="5745575"/>
            <a:ext cx="327660" cy="361315"/>
          </a:xfrm>
          <a:prstGeom prst="rect">
            <a:avLst/>
          </a:prstGeom>
          <a:noFill/>
          <a:ln>
            <a:noFill/>
          </a:ln>
        </p:spPr>
      </p:pic>
      <p:pic>
        <p:nvPicPr>
          <p:cNvPr id="28" name="Picture 27" descr="http://snowballmetrics.com/wp-content/uploads/blue_snowflake_01.fw_.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3140" y="3325813"/>
            <a:ext cx="327660" cy="361315"/>
          </a:xfrm>
          <a:prstGeom prst="rect">
            <a:avLst/>
          </a:prstGeom>
          <a:noFill/>
          <a:ln>
            <a:noFill/>
          </a:ln>
        </p:spPr>
      </p:pic>
    </p:spTree>
    <p:extLst>
      <p:ext uri="{BB962C8B-B14F-4D97-AF65-F5344CB8AC3E}">
        <p14:creationId xmlns:p14="http://schemas.microsoft.com/office/powerpoint/2010/main" val="389190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kern="0" dirty="0" smtClean="0"/>
              <a:t>Возможный набор метрик</a:t>
            </a:r>
            <a:r>
              <a:rPr lang="en-GB" kern="0" dirty="0" smtClean="0"/>
              <a:t> </a:t>
            </a:r>
            <a:r>
              <a:rPr lang="ru-RU" kern="0" dirty="0" smtClean="0"/>
              <a:t>в </a:t>
            </a:r>
            <a:r>
              <a:rPr lang="en-GB" kern="0" dirty="0" err="1" smtClean="0"/>
              <a:t>SciVal</a:t>
            </a:r>
            <a:r>
              <a:rPr lang="ru-RU" kern="0" dirty="0" smtClean="0"/>
              <a:t> по категориям (2)</a:t>
            </a:r>
            <a:r>
              <a:rPr lang="en-US" kern="0" dirty="0"/>
              <a:t/>
            </a:r>
            <a:br>
              <a:rPr lang="en-US" kern="0" dirty="0"/>
            </a:br>
            <a:endParaRPr lang="en-US" dirty="0"/>
          </a:p>
        </p:txBody>
      </p:sp>
      <p:sp>
        <p:nvSpPr>
          <p:cNvPr id="6" name="TextBox 5"/>
          <p:cNvSpPr txBox="1"/>
          <p:nvPr/>
        </p:nvSpPr>
        <p:spPr>
          <a:xfrm>
            <a:off x="609600" y="2190017"/>
            <a:ext cx="1954381" cy="923330"/>
          </a:xfrm>
          <a:prstGeom prst="rect">
            <a:avLst/>
          </a:prstGeom>
          <a:noFill/>
        </p:spPr>
        <p:txBody>
          <a:bodyPr wrap="none" rtlCol="0">
            <a:spAutoFit/>
          </a:bodyPr>
          <a:lstStyle/>
          <a:p>
            <a:r>
              <a:rPr lang="en-GB" b="1" dirty="0" smtClean="0">
                <a:solidFill>
                  <a:srgbClr val="00B0F0"/>
                </a:solidFill>
              </a:rPr>
              <a:t>Awards</a:t>
            </a:r>
            <a:r>
              <a:rPr lang="en-US" b="1" dirty="0" smtClean="0">
                <a:solidFill>
                  <a:srgbClr val="00B0F0"/>
                </a:solidFill>
              </a:rPr>
              <a:t> metrics</a:t>
            </a:r>
          </a:p>
          <a:p>
            <a:r>
              <a:rPr lang="en-GB" dirty="0" smtClean="0"/>
              <a:t>Awards volume</a:t>
            </a:r>
            <a:endParaRPr lang="en-US" dirty="0" smtClean="0"/>
          </a:p>
          <a:p>
            <a:r>
              <a:rPr lang="en-GB" dirty="0" smtClean="0"/>
              <a:t>Awards count</a:t>
            </a:r>
            <a:endParaRPr lang="en-US" dirty="0" smtClean="0"/>
          </a:p>
        </p:txBody>
      </p:sp>
      <p:sp>
        <p:nvSpPr>
          <p:cNvPr id="7" name="TextBox 6"/>
          <p:cNvSpPr txBox="1"/>
          <p:nvPr/>
        </p:nvSpPr>
        <p:spPr>
          <a:xfrm>
            <a:off x="609600" y="3695642"/>
            <a:ext cx="7838236" cy="2585323"/>
          </a:xfrm>
          <a:prstGeom prst="rect">
            <a:avLst/>
          </a:prstGeom>
          <a:noFill/>
        </p:spPr>
        <p:txBody>
          <a:bodyPr wrap="none" rtlCol="0">
            <a:spAutoFit/>
          </a:bodyPr>
          <a:lstStyle/>
          <a:p>
            <a:r>
              <a:rPr lang="en-US" b="1" dirty="0" smtClean="0">
                <a:solidFill>
                  <a:srgbClr val="00B0F0"/>
                </a:solidFill>
              </a:rPr>
              <a:t>Economic Impact metrics</a:t>
            </a:r>
          </a:p>
          <a:p>
            <a:r>
              <a:rPr lang="en-US" dirty="0"/>
              <a:t>Academic-Corporate Collaboration</a:t>
            </a:r>
          </a:p>
          <a:p>
            <a:r>
              <a:rPr lang="en-US" dirty="0" smtClean="0"/>
              <a:t>Academic-Corporate </a:t>
            </a:r>
            <a:r>
              <a:rPr lang="en-US" dirty="0"/>
              <a:t>Collaboration Impact</a:t>
            </a:r>
          </a:p>
          <a:p>
            <a:r>
              <a:rPr lang="en-US" dirty="0" smtClean="0"/>
              <a:t>Citing-Patents Count</a:t>
            </a:r>
            <a:r>
              <a:rPr lang="ru-RU" dirty="0" smtClean="0"/>
              <a:t> </a:t>
            </a:r>
            <a:r>
              <a:rPr lang="ru-RU" sz="1600" i="1" dirty="0" smtClean="0"/>
              <a:t>(число цитирующих патентов)</a:t>
            </a:r>
            <a:endParaRPr lang="en-US" sz="1600" i="1" dirty="0" smtClean="0"/>
          </a:p>
          <a:p>
            <a:r>
              <a:rPr lang="en-GB" dirty="0" smtClean="0"/>
              <a:t>Patent-Cited Scholarly Output </a:t>
            </a:r>
            <a:r>
              <a:rPr lang="en-GB" sz="1600" i="1" dirty="0" smtClean="0"/>
              <a:t>(</a:t>
            </a:r>
            <a:r>
              <a:rPr lang="ru-RU" sz="1600" i="1" dirty="0" smtClean="0"/>
              <a:t>сколько статей процитировано в патентах)</a:t>
            </a:r>
            <a:endParaRPr lang="en-GB" i="1" dirty="0" smtClean="0"/>
          </a:p>
          <a:p>
            <a:r>
              <a:rPr lang="en-GB" dirty="0" smtClean="0"/>
              <a:t>Patent-Citations Count</a:t>
            </a:r>
            <a:r>
              <a:rPr lang="ru-RU" dirty="0" smtClean="0"/>
              <a:t> </a:t>
            </a:r>
            <a:r>
              <a:rPr lang="ru-RU" sz="1600" i="1" dirty="0" smtClean="0"/>
              <a:t>(число ссылок в патентах на статьи)</a:t>
            </a:r>
            <a:endParaRPr lang="en-GB" sz="1600" i="1" dirty="0" smtClean="0"/>
          </a:p>
          <a:p>
            <a:r>
              <a:rPr lang="en-GB" dirty="0" smtClean="0"/>
              <a:t>Patent-Citations per Scholarly Output</a:t>
            </a:r>
            <a:r>
              <a:rPr lang="ru-RU" dirty="0" smtClean="0"/>
              <a:t> </a:t>
            </a:r>
            <a:r>
              <a:rPr lang="ru-RU" sz="1600" i="1" dirty="0"/>
              <a:t>(число ссылок </a:t>
            </a:r>
            <a:r>
              <a:rPr lang="ru-RU" sz="1600" i="1" dirty="0" smtClean="0"/>
              <a:t>на статью)</a:t>
            </a:r>
            <a:endParaRPr lang="en-GB" sz="1600" i="1" dirty="0"/>
          </a:p>
          <a:p>
            <a:endParaRPr lang="en-GB" dirty="0" smtClean="0"/>
          </a:p>
          <a:p>
            <a:endParaRPr lang="en-US" dirty="0" smtClean="0"/>
          </a:p>
        </p:txBody>
      </p:sp>
      <p:pic>
        <p:nvPicPr>
          <p:cNvPr id="11" name="Picture 10" descr="http://snowballmetrics.com/wp-content/uploads/blue_snowflake_01.fw_.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482113"/>
            <a:ext cx="327660" cy="361315"/>
          </a:xfrm>
          <a:prstGeom prst="rect">
            <a:avLst/>
          </a:prstGeom>
          <a:noFill/>
          <a:ln>
            <a:noFill/>
          </a:ln>
        </p:spPr>
      </p:pic>
      <p:pic>
        <p:nvPicPr>
          <p:cNvPr id="13" name="Picture 12" descr="http://snowballmetrics.com/wp-content/uploads/blue_snowflake_01.fw_.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745" y="4286213"/>
            <a:ext cx="327660" cy="361315"/>
          </a:xfrm>
          <a:prstGeom prst="rect">
            <a:avLst/>
          </a:prstGeom>
          <a:noFill/>
          <a:ln>
            <a:noFill/>
          </a:ln>
        </p:spPr>
      </p:pic>
      <p:pic>
        <p:nvPicPr>
          <p:cNvPr id="14" name="Picture 13" descr="http://snowballmetrics.com/wp-content/uploads/blue_snowflake_01.fw_.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 y="4000852"/>
            <a:ext cx="327660" cy="361315"/>
          </a:xfrm>
          <a:prstGeom prst="rect">
            <a:avLst/>
          </a:prstGeom>
          <a:noFill/>
          <a:ln>
            <a:noFill/>
          </a:ln>
        </p:spPr>
      </p:pic>
      <p:pic>
        <p:nvPicPr>
          <p:cNvPr id="20" name="Picture 19" descr="http://snowballmetrics.com/wp-content/uploads/blue_snowflake_01.fw_.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488822"/>
            <a:ext cx="327660" cy="361315"/>
          </a:xfrm>
          <a:prstGeom prst="rect">
            <a:avLst/>
          </a:prstGeom>
          <a:noFill/>
          <a:ln>
            <a:noFill/>
          </a:ln>
        </p:spPr>
      </p:pic>
      <p:pic>
        <p:nvPicPr>
          <p:cNvPr id="21" name="Picture 20" descr="http://snowballmetrics.com/wp-content/uploads/blue_snowflake_01.fw_.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416947"/>
            <a:ext cx="327660" cy="361315"/>
          </a:xfrm>
          <a:prstGeom prst="rect">
            <a:avLst/>
          </a:prstGeom>
          <a:noFill/>
          <a:ln>
            <a:noFill/>
          </a:ln>
        </p:spPr>
      </p:pic>
      <p:sp>
        <p:nvSpPr>
          <p:cNvPr id="22" name="TextBox 21"/>
          <p:cNvSpPr txBox="1"/>
          <p:nvPr/>
        </p:nvSpPr>
        <p:spPr>
          <a:xfrm>
            <a:off x="539871" y="6396230"/>
            <a:ext cx="5506700" cy="369332"/>
          </a:xfrm>
          <a:prstGeom prst="rect">
            <a:avLst/>
          </a:prstGeom>
          <a:noFill/>
        </p:spPr>
        <p:txBody>
          <a:bodyPr wrap="none" rtlCol="0">
            <a:spAutoFit/>
          </a:bodyPr>
          <a:lstStyle/>
          <a:p>
            <a:r>
              <a:rPr lang="en-US" dirty="0" smtClean="0">
                <a:solidFill>
                  <a:schemeClr val="accent5">
                    <a:lumMod val="50000"/>
                  </a:schemeClr>
                </a:solidFill>
              </a:rPr>
              <a:t>Snowball Metric; </a:t>
            </a:r>
            <a:r>
              <a:rPr lang="en-US" dirty="0" smtClean="0">
                <a:hlinkClick r:id="rId4"/>
              </a:rPr>
              <a:t>www.snowballmetrics.com/metrics</a:t>
            </a:r>
            <a:r>
              <a:rPr lang="en-US" dirty="0" smtClean="0"/>
              <a:t> </a:t>
            </a:r>
            <a:endParaRPr lang="en-US" dirty="0"/>
          </a:p>
        </p:txBody>
      </p:sp>
      <p:sp>
        <p:nvSpPr>
          <p:cNvPr id="23" name="TextBox 22"/>
          <p:cNvSpPr txBox="1"/>
          <p:nvPr/>
        </p:nvSpPr>
        <p:spPr>
          <a:xfrm>
            <a:off x="359882" y="1219200"/>
            <a:ext cx="8252547" cy="369332"/>
          </a:xfrm>
          <a:prstGeom prst="rect">
            <a:avLst/>
          </a:prstGeom>
          <a:solidFill>
            <a:srgbClr val="0073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ru-RU" dirty="0" smtClean="0">
                <a:solidFill>
                  <a:schemeClr val="bg1"/>
                </a:solidFill>
              </a:rPr>
              <a:t>Появление новых метрик</a:t>
            </a:r>
            <a:endParaRPr lang="en-US" dirty="0">
              <a:solidFill>
                <a:schemeClr val="bg1"/>
              </a:solidFill>
            </a:endParaRPr>
          </a:p>
        </p:txBody>
      </p:sp>
      <p:sp>
        <p:nvSpPr>
          <p:cNvPr id="24" name="TextBox 23"/>
          <p:cNvSpPr txBox="1"/>
          <p:nvPr/>
        </p:nvSpPr>
        <p:spPr>
          <a:xfrm>
            <a:off x="5128260" y="2243263"/>
            <a:ext cx="3939540" cy="1200329"/>
          </a:xfrm>
          <a:prstGeom prst="rect">
            <a:avLst/>
          </a:prstGeom>
          <a:noFill/>
        </p:spPr>
        <p:txBody>
          <a:bodyPr wrap="square" rtlCol="0">
            <a:spAutoFit/>
          </a:bodyPr>
          <a:lstStyle/>
          <a:p>
            <a:r>
              <a:rPr lang="en-GB" b="1" dirty="0" smtClean="0">
                <a:solidFill>
                  <a:srgbClr val="00B0F0"/>
                </a:solidFill>
              </a:rPr>
              <a:t>Societal Impact</a:t>
            </a:r>
            <a:endParaRPr lang="en-US" b="1" dirty="0" smtClean="0">
              <a:solidFill>
                <a:srgbClr val="00B0F0"/>
              </a:solidFill>
            </a:endParaRPr>
          </a:p>
          <a:p>
            <a:r>
              <a:rPr lang="en-GB" dirty="0" smtClean="0"/>
              <a:t>Mass media</a:t>
            </a:r>
            <a:endParaRPr lang="en-US" dirty="0" smtClean="0"/>
          </a:p>
          <a:p>
            <a:r>
              <a:rPr lang="en-GB" dirty="0" smtClean="0"/>
              <a:t>Media Exposure</a:t>
            </a:r>
            <a:r>
              <a:rPr lang="ru-RU" dirty="0" smtClean="0"/>
              <a:t> </a:t>
            </a:r>
          </a:p>
          <a:p>
            <a:r>
              <a:rPr lang="en-GB" dirty="0" smtClean="0"/>
              <a:t>Field-Weighted Mass Media</a:t>
            </a:r>
          </a:p>
        </p:txBody>
      </p:sp>
    </p:spTree>
    <p:extLst>
      <p:ext uri="{BB962C8B-B14F-4D97-AF65-F5344CB8AC3E}">
        <p14:creationId xmlns:p14="http://schemas.microsoft.com/office/powerpoint/2010/main" val="147309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93047" cy="418645"/>
          </a:xfrm>
        </p:spPr>
        <p:txBody>
          <a:bodyPr/>
          <a:lstStyle/>
          <a:p>
            <a:r>
              <a:rPr lang="ru-RU" dirty="0"/>
              <a:t>Подробнее о некоторых </a:t>
            </a:r>
            <a:r>
              <a:rPr lang="ru-RU" dirty="0" smtClean="0"/>
              <a:t>метриках: </a:t>
            </a:r>
            <a:r>
              <a:rPr lang="en-US" sz="2000" dirty="0" err="1" smtClean="0"/>
              <a:t>CiteScore</a:t>
            </a:r>
            <a:r>
              <a:rPr lang="en-US" sz="2000" dirty="0" smtClean="0"/>
              <a:t> </a:t>
            </a:r>
            <a:r>
              <a:rPr lang="ru-RU" sz="2000" dirty="0" smtClean="0"/>
              <a:t> (с 2016, </a:t>
            </a:r>
            <a:r>
              <a:rPr lang="en-GB" sz="2000" dirty="0" smtClean="0"/>
              <a:t>Elsevier)</a:t>
            </a:r>
            <a:r>
              <a:rPr lang="ru-RU" dirty="0" smtClean="0"/>
              <a:t/>
            </a:r>
            <a:br>
              <a:rPr lang="ru-RU" dirty="0" smtClean="0"/>
            </a:br>
            <a:r>
              <a:rPr lang="ru-RU" sz="1400" dirty="0" smtClean="0"/>
              <a:t>На примере показан расчет</a:t>
            </a:r>
            <a:r>
              <a:rPr lang="en-US" sz="1400" dirty="0" smtClean="0"/>
              <a:t> </a:t>
            </a:r>
            <a:r>
              <a:rPr lang="en-US" sz="1400" dirty="0" err="1" smtClean="0"/>
              <a:t>CiteScore</a:t>
            </a:r>
            <a:r>
              <a:rPr lang="en-US" sz="1400" dirty="0" smtClean="0"/>
              <a:t> </a:t>
            </a:r>
            <a:r>
              <a:rPr lang="ru-RU" sz="1400" dirty="0" smtClean="0"/>
              <a:t>для</a:t>
            </a:r>
            <a:r>
              <a:rPr lang="en-US" sz="1400" dirty="0" smtClean="0"/>
              <a:t> </a:t>
            </a:r>
            <a:r>
              <a:rPr lang="en-US" sz="1400" dirty="0"/>
              <a:t>2015</a:t>
            </a:r>
            <a:r>
              <a:rPr lang="en-US" dirty="0"/>
              <a:t/>
            </a:r>
            <a:br>
              <a:rPr lang="en-US" dirty="0"/>
            </a:br>
            <a:endParaRPr lang="en-US" dirty="0"/>
          </a:p>
        </p:txBody>
      </p:sp>
      <p:grpSp>
        <p:nvGrpSpPr>
          <p:cNvPr id="16" name="Group 15"/>
          <p:cNvGrpSpPr/>
          <p:nvPr/>
        </p:nvGrpSpPr>
        <p:grpSpPr>
          <a:xfrm>
            <a:off x="4445000" y="1889005"/>
            <a:ext cx="4185941" cy="1845334"/>
            <a:chOff x="669532" y="3051476"/>
            <a:chExt cx="4185941" cy="1845334"/>
          </a:xfrm>
        </p:grpSpPr>
        <p:sp>
          <p:nvSpPr>
            <p:cNvPr id="3" name="Rectangle 2"/>
            <p:cNvSpPr/>
            <p:nvPr/>
          </p:nvSpPr>
          <p:spPr>
            <a:xfrm>
              <a:off x="669532" y="3761467"/>
              <a:ext cx="699247" cy="340659"/>
            </a:xfrm>
            <a:prstGeom prst="rect">
              <a:avLst/>
            </a:prstGeom>
            <a:noFill/>
            <a:ln>
              <a:solidFill>
                <a:schemeClr val="bg2">
                  <a:lumMod val="40000"/>
                  <a:lumOff val="60000"/>
                </a:schemeClr>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solidFill>
                    <a:schemeClr val="tx1"/>
                  </a:solidFill>
                </a:rPr>
                <a:t>2011</a:t>
              </a:r>
              <a:endParaRPr lang="en-US" dirty="0">
                <a:solidFill>
                  <a:schemeClr val="tx1"/>
                </a:solidFill>
              </a:endParaRPr>
            </a:p>
          </p:txBody>
        </p:sp>
        <p:sp>
          <p:nvSpPr>
            <p:cNvPr id="10" name="Rectangle 9"/>
            <p:cNvSpPr/>
            <p:nvPr/>
          </p:nvSpPr>
          <p:spPr>
            <a:xfrm>
              <a:off x="1359238" y="3762313"/>
              <a:ext cx="699247" cy="340659"/>
            </a:xfrm>
            <a:prstGeom prst="rect">
              <a:avLst/>
            </a:prstGeom>
            <a:noFill/>
            <a:ln>
              <a:solidFill>
                <a:schemeClr val="tx1"/>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solidFill>
                    <a:schemeClr val="tx1"/>
                  </a:solidFill>
                </a:rPr>
                <a:t>2012</a:t>
              </a:r>
              <a:endParaRPr lang="en-US" dirty="0">
                <a:solidFill>
                  <a:schemeClr val="tx1"/>
                </a:solidFill>
              </a:endParaRPr>
            </a:p>
          </p:txBody>
        </p:sp>
        <p:sp>
          <p:nvSpPr>
            <p:cNvPr id="11" name="Rectangle 10"/>
            <p:cNvSpPr/>
            <p:nvPr/>
          </p:nvSpPr>
          <p:spPr>
            <a:xfrm>
              <a:off x="2058485" y="3761467"/>
              <a:ext cx="699247" cy="340659"/>
            </a:xfrm>
            <a:prstGeom prst="rect">
              <a:avLst/>
            </a:prstGeom>
            <a:noFill/>
            <a:ln>
              <a:solidFill>
                <a:schemeClr val="tx1"/>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solidFill>
                    <a:schemeClr val="tx1"/>
                  </a:solidFill>
                </a:rPr>
                <a:t>2013</a:t>
              </a:r>
              <a:endParaRPr lang="en-US" dirty="0">
                <a:solidFill>
                  <a:schemeClr val="tx1"/>
                </a:solidFill>
              </a:endParaRPr>
            </a:p>
          </p:txBody>
        </p:sp>
        <p:sp>
          <p:nvSpPr>
            <p:cNvPr id="12" name="Rectangle 11"/>
            <p:cNvSpPr/>
            <p:nvPr/>
          </p:nvSpPr>
          <p:spPr>
            <a:xfrm>
              <a:off x="2757732" y="3763159"/>
              <a:ext cx="699247" cy="340659"/>
            </a:xfrm>
            <a:prstGeom prst="rect">
              <a:avLst/>
            </a:prstGeom>
            <a:noFill/>
            <a:ln>
              <a:solidFill>
                <a:schemeClr val="tx1"/>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solidFill>
                    <a:schemeClr val="tx1"/>
                  </a:solidFill>
                </a:rPr>
                <a:t>2014</a:t>
              </a:r>
              <a:endParaRPr lang="en-US" dirty="0">
                <a:solidFill>
                  <a:schemeClr val="tx1"/>
                </a:solidFill>
              </a:endParaRPr>
            </a:p>
          </p:txBody>
        </p:sp>
        <p:sp>
          <p:nvSpPr>
            <p:cNvPr id="14" name="Rectangle 13"/>
            <p:cNvSpPr/>
            <p:nvPr/>
          </p:nvSpPr>
          <p:spPr>
            <a:xfrm>
              <a:off x="4156226" y="3761467"/>
              <a:ext cx="699247" cy="340659"/>
            </a:xfrm>
            <a:prstGeom prst="rect">
              <a:avLst/>
            </a:prstGeom>
            <a:noFill/>
            <a:ln>
              <a:solidFill>
                <a:schemeClr val="bg2">
                  <a:lumMod val="40000"/>
                  <a:lumOff val="60000"/>
                </a:schemeClr>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solidFill>
                    <a:schemeClr val="tx1"/>
                  </a:solidFill>
                </a:rPr>
                <a:t>2016</a:t>
              </a:r>
              <a:endParaRPr lang="en-US" dirty="0">
                <a:solidFill>
                  <a:schemeClr val="tx1"/>
                </a:solidFill>
              </a:endParaRPr>
            </a:p>
          </p:txBody>
        </p:sp>
        <p:sp>
          <p:nvSpPr>
            <p:cNvPr id="13" name="Rectangle 12"/>
            <p:cNvSpPr/>
            <p:nvPr/>
          </p:nvSpPr>
          <p:spPr>
            <a:xfrm>
              <a:off x="3456979" y="3763159"/>
              <a:ext cx="699247" cy="340659"/>
            </a:xfrm>
            <a:prstGeom prst="rect">
              <a:avLst/>
            </a:prstGeom>
            <a:noFill/>
            <a:ln>
              <a:solidFill>
                <a:schemeClr val="tx2"/>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solidFill>
                    <a:schemeClr val="tx1"/>
                  </a:solidFill>
                </a:rPr>
                <a:t>2015</a:t>
              </a:r>
              <a:endParaRPr lang="en-US" dirty="0">
                <a:solidFill>
                  <a:schemeClr val="tx1"/>
                </a:solidFill>
              </a:endParaRPr>
            </a:p>
          </p:txBody>
        </p:sp>
        <p:grpSp>
          <p:nvGrpSpPr>
            <p:cNvPr id="9" name="Group 8"/>
            <p:cNvGrpSpPr/>
            <p:nvPr/>
          </p:nvGrpSpPr>
          <p:grpSpPr>
            <a:xfrm>
              <a:off x="1696831" y="3142056"/>
              <a:ext cx="2121804" cy="1033475"/>
              <a:chOff x="1696831" y="3142056"/>
              <a:chExt cx="2121804" cy="1033475"/>
            </a:xfrm>
          </p:grpSpPr>
          <p:sp>
            <p:nvSpPr>
              <p:cNvPr id="4" name="Arc 3"/>
              <p:cNvSpPr/>
              <p:nvPr/>
            </p:nvSpPr>
            <p:spPr>
              <a:xfrm rot="16200000">
                <a:off x="3119388" y="3357818"/>
                <a:ext cx="699247" cy="699246"/>
              </a:xfrm>
              <a:prstGeom prst="arc">
                <a:avLst>
                  <a:gd name="adj1" fmla="val 16200000"/>
                  <a:gd name="adj2" fmla="val 5552689"/>
                </a:avLst>
              </a:prstGeom>
              <a:ln>
                <a:solidFill>
                  <a:schemeClr val="tx2"/>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Arc 20"/>
              <p:cNvSpPr/>
              <p:nvPr/>
            </p:nvSpPr>
            <p:spPr>
              <a:xfrm rot="16200000">
                <a:off x="2674400" y="2983652"/>
                <a:ext cx="865907" cy="1398488"/>
              </a:xfrm>
              <a:prstGeom prst="arc">
                <a:avLst>
                  <a:gd name="adj1" fmla="val 15860506"/>
                  <a:gd name="adj2" fmla="val 5552689"/>
                </a:avLst>
              </a:prstGeom>
              <a:ln>
                <a:solidFill>
                  <a:schemeClr val="tx2"/>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Arc 21"/>
              <p:cNvSpPr/>
              <p:nvPr/>
            </p:nvSpPr>
            <p:spPr>
              <a:xfrm rot="16200000">
                <a:off x="2233441" y="2605446"/>
                <a:ext cx="1033475" cy="2106695"/>
              </a:xfrm>
              <a:prstGeom prst="arc">
                <a:avLst>
                  <a:gd name="adj1" fmla="val 15929029"/>
                  <a:gd name="adj2" fmla="val 5552689"/>
                </a:avLst>
              </a:prstGeom>
              <a:ln>
                <a:solidFill>
                  <a:schemeClr val="tx2"/>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7" name="Left Brace 16"/>
            <p:cNvSpPr/>
            <p:nvPr/>
          </p:nvSpPr>
          <p:spPr>
            <a:xfrm rot="16200000">
              <a:off x="2255006" y="3261835"/>
              <a:ext cx="306206" cy="2097741"/>
            </a:xfrm>
            <a:prstGeom prst="leftBrace">
              <a:avLst>
                <a:gd name="adj1" fmla="val 51404"/>
                <a:gd name="adj2" fmla="val 49146"/>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2200654" y="4527478"/>
              <a:ext cx="360431" cy="369332"/>
            </a:xfrm>
            <a:prstGeom prst="rect">
              <a:avLst/>
            </a:prstGeom>
            <a:solidFill>
              <a:schemeClr val="tx1"/>
            </a:solidFill>
          </p:spPr>
          <p:txBody>
            <a:bodyPr wrap="square" rtlCol="0">
              <a:spAutoFit/>
            </a:bodyPr>
            <a:lstStyle/>
            <a:p>
              <a:pPr algn="ctr"/>
              <a:r>
                <a:rPr lang="en-US" b="1" dirty="0">
                  <a:solidFill>
                    <a:schemeClr val="bg1"/>
                  </a:solidFill>
                </a:rPr>
                <a:t>B</a:t>
              </a:r>
            </a:p>
          </p:txBody>
        </p:sp>
        <p:sp>
          <p:nvSpPr>
            <p:cNvPr id="25" name="TextBox 24"/>
            <p:cNvSpPr txBox="1"/>
            <p:nvPr/>
          </p:nvSpPr>
          <p:spPr>
            <a:xfrm>
              <a:off x="3795109" y="3051476"/>
              <a:ext cx="325837" cy="369332"/>
            </a:xfrm>
            <a:prstGeom prst="rect">
              <a:avLst/>
            </a:prstGeom>
            <a:solidFill>
              <a:schemeClr val="tx2"/>
            </a:solidFill>
          </p:spPr>
          <p:txBody>
            <a:bodyPr wrap="square" rtlCol="0">
              <a:spAutoFit/>
            </a:bodyPr>
            <a:lstStyle/>
            <a:p>
              <a:pPr algn="ctr"/>
              <a:r>
                <a:rPr lang="en-US" b="1" dirty="0" smtClean="0">
                  <a:solidFill>
                    <a:schemeClr val="bg1"/>
                  </a:solidFill>
                </a:rPr>
                <a:t>A</a:t>
              </a:r>
              <a:endParaRPr lang="en-US" b="1" dirty="0">
                <a:solidFill>
                  <a:schemeClr val="bg1"/>
                </a:solidFill>
              </a:endParaRPr>
            </a:p>
          </p:txBody>
        </p:sp>
      </p:grpSp>
      <p:grpSp>
        <p:nvGrpSpPr>
          <p:cNvPr id="20" name="Group 19"/>
          <p:cNvGrpSpPr/>
          <p:nvPr/>
        </p:nvGrpSpPr>
        <p:grpSpPr>
          <a:xfrm>
            <a:off x="445895" y="2349394"/>
            <a:ext cx="3304067" cy="924556"/>
            <a:chOff x="879079" y="5250881"/>
            <a:chExt cx="3304067" cy="924556"/>
          </a:xfrm>
        </p:grpSpPr>
        <p:sp>
          <p:nvSpPr>
            <p:cNvPr id="30" name="TextBox 29"/>
            <p:cNvSpPr txBox="1"/>
            <p:nvPr/>
          </p:nvSpPr>
          <p:spPr>
            <a:xfrm>
              <a:off x="879079" y="5509683"/>
              <a:ext cx="2432997" cy="338554"/>
            </a:xfrm>
            <a:prstGeom prst="rect">
              <a:avLst/>
            </a:prstGeom>
            <a:noFill/>
          </p:spPr>
          <p:txBody>
            <a:bodyPr wrap="square" rtlCol="0">
              <a:spAutoFit/>
            </a:bodyPr>
            <a:lstStyle/>
            <a:p>
              <a:pPr algn="ctr"/>
              <a:r>
                <a:rPr lang="en-US" sz="1600" dirty="0" err="1" smtClean="0"/>
                <a:t>CiteScore</a:t>
              </a:r>
              <a:r>
                <a:rPr lang="en-US" sz="1600" dirty="0" smtClean="0"/>
                <a:t> 2015 </a:t>
              </a:r>
              <a:endParaRPr lang="en-US" sz="1600" dirty="0"/>
            </a:p>
          </p:txBody>
        </p:sp>
        <p:sp>
          <p:nvSpPr>
            <p:cNvPr id="31" name="TextBox 30"/>
            <p:cNvSpPr txBox="1"/>
            <p:nvPr/>
          </p:nvSpPr>
          <p:spPr>
            <a:xfrm>
              <a:off x="3759960" y="5806105"/>
              <a:ext cx="360431" cy="369332"/>
            </a:xfrm>
            <a:prstGeom prst="rect">
              <a:avLst/>
            </a:prstGeom>
            <a:solidFill>
              <a:schemeClr val="tx1"/>
            </a:solidFill>
          </p:spPr>
          <p:txBody>
            <a:bodyPr wrap="square" rtlCol="0">
              <a:spAutoFit/>
            </a:bodyPr>
            <a:lstStyle/>
            <a:p>
              <a:pPr algn="ctr"/>
              <a:r>
                <a:rPr lang="en-US" b="1" dirty="0">
                  <a:solidFill>
                    <a:schemeClr val="bg1"/>
                  </a:solidFill>
                </a:rPr>
                <a:t>B</a:t>
              </a:r>
            </a:p>
          </p:txBody>
        </p:sp>
        <p:sp>
          <p:nvSpPr>
            <p:cNvPr id="32" name="TextBox 31"/>
            <p:cNvSpPr txBox="1"/>
            <p:nvPr/>
          </p:nvSpPr>
          <p:spPr>
            <a:xfrm>
              <a:off x="3777257" y="5250881"/>
              <a:ext cx="325837" cy="369332"/>
            </a:xfrm>
            <a:prstGeom prst="rect">
              <a:avLst/>
            </a:prstGeom>
            <a:solidFill>
              <a:schemeClr val="tx2"/>
            </a:solidFill>
          </p:spPr>
          <p:txBody>
            <a:bodyPr wrap="square" rtlCol="0">
              <a:spAutoFit/>
            </a:bodyPr>
            <a:lstStyle/>
            <a:p>
              <a:pPr algn="ctr"/>
              <a:r>
                <a:rPr lang="en-US" b="1" dirty="0" smtClean="0">
                  <a:solidFill>
                    <a:schemeClr val="bg1"/>
                  </a:solidFill>
                </a:rPr>
                <a:t>A</a:t>
              </a:r>
              <a:endParaRPr lang="en-US" b="1" dirty="0">
                <a:solidFill>
                  <a:schemeClr val="bg1"/>
                </a:solidFill>
              </a:endParaRPr>
            </a:p>
          </p:txBody>
        </p:sp>
        <p:cxnSp>
          <p:nvCxnSpPr>
            <p:cNvPr id="23" name="Straight Connector 22"/>
            <p:cNvCxnSpPr/>
            <p:nvPr/>
          </p:nvCxnSpPr>
          <p:spPr>
            <a:xfrm flipH="1">
              <a:off x="3707607" y="5706256"/>
              <a:ext cx="4755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248088" y="5496035"/>
              <a:ext cx="319318" cy="369332"/>
            </a:xfrm>
            <a:prstGeom prst="rect">
              <a:avLst/>
            </a:prstGeom>
            <a:noFill/>
          </p:spPr>
          <p:txBody>
            <a:bodyPr wrap="none" rtlCol="0">
              <a:spAutoFit/>
            </a:bodyPr>
            <a:lstStyle/>
            <a:p>
              <a:r>
                <a:rPr lang="en-US" dirty="0" smtClean="0"/>
                <a:t>=</a:t>
              </a:r>
              <a:endParaRPr lang="en-US" dirty="0"/>
            </a:p>
          </p:txBody>
        </p:sp>
      </p:grpSp>
      <p:graphicFrame>
        <p:nvGraphicFramePr>
          <p:cNvPr id="6" name="Table 5"/>
          <p:cNvGraphicFramePr>
            <a:graphicFrameLocks noGrp="1"/>
          </p:cNvGraphicFramePr>
          <p:nvPr>
            <p:extLst>
              <p:ext uri="{D42A27DB-BD31-4B8C-83A1-F6EECF244321}">
                <p14:modId xmlns:p14="http://schemas.microsoft.com/office/powerpoint/2010/main" val="2374506962"/>
              </p:ext>
            </p:extLst>
          </p:nvPr>
        </p:nvGraphicFramePr>
        <p:xfrm>
          <a:off x="775047" y="4717107"/>
          <a:ext cx="7855894" cy="1320800"/>
        </p:xfrm>
        <a:graphic>
          <a:graphicData uri="http://schemas.openxmlformats.org/drawingml/2006/table">
            <a:tbl>
              <a:tblPr firstRow="1" bandRow="1">
                <a:tableStyleId>{5C22544A-7EE6-4342-B048-85BDC9FD1C3A}</a:tableStyleId>
              </a:tblPr>
              <a:tblGrid>
                <a:gridCol w="7855894"/>
              </a:tblGrid>
              <a:tr h="370840">
                <a:tc>
                  <a:txBody>
                    <a:bodyPr/>
                    <a:lstStyle/>
                    <a:p>
                      <a:r>
                        <a:rPr lang="en-US" sz="1600" dirty="0" smtClean="0"/>
                        <a:t>CiteScore</a:t>
                      </a:r>
                      <a:endParaRPr lang="en-US" sz="1600" dirty="0"/>
                    </a:p>
                  </a:txBody>
                  <a:tcPr>
                    <a:solidFill>
                      <a:schemeClr val="tx2"/>
                    </a:solidFill>
                  </a:tcPr>
                </a:tc>
              </a:tr>
              <a:tr h="370840">
                <a:tc>
                  <a:txBody>
                    <a:bodyPr/>
                    <a:lstStyle/>
                    <a:p>
                      <a:r>
                        <a:rPr lang="en-US" sz="1600" dirty="0" smtClean="0"/>
                        <a:t>A = </a:t>
                      </a:r>
                      <a:r>
                        <a:rPr lang="ru-RU" sz="1600" dirty="0" smtClean="0"/>
                        <a:t>Ссылки, сделанные в определенный год на документы опубликованные в предыдущие </a:t>
                      </a:r>
                      <a:r>
                        <a:rPr lang="en-US" sz="1600" dirty="0" smtClean="0"/>
                        <a:t>3 </a:t>
                      </a:r>
                      <a:r>
                        <a:rPr lang="ru-RU" sz="1600" dirty="0" smtClean="0"/>
                        <a:t>года</a:t>
                      </a:r>
                      <a:endParaRPr lang="en-US" sz="16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B = </a:t>
                      </a:r>
                      <a:r>
                        <a:rPr lang="ru-RU" sz="1600" dirty="0" smtClean="0"/>
                        <a:t>Документы</a:t>
                      </a:r>
                      <a:r>
                        <a:rPr lang="en-US" sz="1600" dirty="0" smtClean="0"/>
                        <a:t> (</a:t>
                      </a:r>
                      <a:r>
                        <a:rPr lang="ru-RU" sz="1600" dirty="0" smtClean="0"/>
                        <a:t>такого</a:t>
                      </a:r>
                      <a:r>
                        <a:rPr lang="ru-RU" sz="1600" baseline="0" dirty="0" smtClean="0"/>
                        <a:t> же типа как и </a:t>
                      </a:r>
                      <a:r>
                        <a:rPr lang="en-US" sz="1600" dirty="0" smtClean="0"/>
                        <a:t>A)</a:t>
                      </a:r>
                      <a:r>
                        <a:rPr lang="ru-RU" sz="1600" dirty="0" smtClean="0"/>
                        <a:t>, опубликованные в предыдущие</a:t>
                      </a:r>
                      <a:r>
                        <a:rPr lang="ru-RU" sz="1600" baseline="0" dirty="0" smtClean="0"/>
                        <a:t> </a:t>
                      </a:r>
                      <a:r>
                        <a:rPr lang="en-US" sz="1600" dirty="0" smtClean="0"/>
                        <a:t>3</a:t>
                      </a:r>
                      <a:r>
                        <a:rPr lang="en-US" sz="1600" baseline="0" dirty="0" smtClean="0"/>
                        <a:t> </a:t>
                      </a:r>
                      <a:r>
                        <a:rPr lang="ru-RU" sz="1600" baseline="0" dirty="0" smtClean="0"/>
                        <a:t>года</a:t>
                      </a:r>
                      <a:endParaRPr lang="en-US" sz="1600" dirty="0"/>
                    </a:p>
                  </a:txBody>
                  <a:tcPr/>
                </a:tc>
              </a:tr>
            </a:tbl>
          </a:graphicData>
        </a:graphic>
      </p:graphicFrame>
    </p:spTree>
    <p:extLst>
      <p:ext uri="{BB962C8B-B14F-4D97-AF65-F5344CB8AC3E}">
        <p14:creationId xmlns:p14="http://schemas.microsoft.com/office/powerpoint/2010/main" val="128770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yakshonakg\Desktop\25-04-2017 16-00-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560" y="1124744"/>
            <a:ext cx="8646920" cy="55555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itle 1"/>
          <p:cNvSpPr>
            <a:spLocks noGrp="1"/>
          </p:cNvSpPr>
          <p:nvPr>
            <p:ph type="title"/>
          </p:nvPr>
        </p:nvSpPr>
        <p:spPr>
          <a:xfrm>
            <a:off x="449860" y="533400"/>
            <a:ext cx="8238319" cy="418645"/>
          </a:xfrm>
        </p:spPr>
        <p:txBody>
          <a:bodyPr/>
          <a:lstStyle/>
          <a:p>
            <a:r>
              <a:rPr lang="en-US" dirty="0" err="1" smtClean="0"/>
              <a:t>CiteScore</a:t>
            </a:r>
            <a:r>
              <a:rPr lang="en-US" dirty="0" smtClean="0"/>
              <a:t> </a:t>
            </a:r>
            <a:r>
              <a:rPr lang="ru-RU" dirty="0" smtClean="0"/>
              <a:t>дополнят уже существующие метрики </a:t>
            </a:r>
            <a:r>
              <a:rPr lang="en-GB" dirty="0" smtClean="0"/>
              <a:t>SJR </a:t>
            </a:r>
            <a:r>
              <a:rPr lang="ru-RU" dirty="0" smtClean="0"/>
              <a:t>и </a:t>
            </a:r>
            <a:r>
              <a:rPr lang="en-GB" dirty="0" smtClean="0"/>
              <a:t>SNIP</a:t>
            </a:r>
            <a:endParaRPr lang="en-US" dirty="0"/>
          </a:p>
        </p:txBody>
      </p:sp>
      <p:sp>
        <p:nvSpPr>
          <p:cNvPr id="5" name="Left Arrow 4"/>
          <p:cNvSpPr/>
          <p:nvPr/>
        </p:nvSpPr>
        <p:spPr>
          <a:xfrm flipH="1">
            <a:off x="4892249" y="2738582"/>
            <a:ext cx="1743076" cy="1143001"/>
          </a:xfrm>
          <a:prstGeom prst="lef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lumMod val="50000"/>
                  </a:schemeClr>
                </a:solidFill>
              </a:rPr>
              <a:t>CiteScore, SJR, SNIP</a:t>
            </a:r>
            <a:endParaRPr lang="en-US" sz="1400" dirty="0">
              <a:solidFill>
                <a:schemeClr val="tx1">
                  <a:lumMod val="50000"/>
                </a:schemeClr>
              </a:solidFill>
            </a:endParaRPr>
          </a:p>
        </p:txBody>
      </p:sp>
      <p:sp>
        <p:nvSpPr>
          <p:cNvPr id="2" name="Rounded Rectangle 1"/>
          <p:cNvSpPr/>
          <p:nvPr/>
        </p:nvSpPr>
        <p:spPr>
          <a:xfrm>
            <a:off x="4569020" y="1248770"/>
            <a:ext cx="647700" cy="304800"/>
          </a:xfrm>
          <a:prstGeom prst="roundRect">
            <a:avLst/>
          </a:prstGeom>
          <a:noFill/>
          <a:ln>
            <a:solidFill>
              <a:schemeClr val="accent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6" name="Rounded Rectangle 5"/>
          <p:cNvSpPr/>
          <p:nvPr/>
        </p:nvSpPr>
        <p:spPr>
          <a:xfrm>
            <a:off x="208948" y="3989434"/>
            <a:ext cx="5734652" cy="1649365"/>
          </a:xfrm>
          <a:prstGeom prst="roundRect">
            <a:avLst/>
          </a:prstGeom>
          <a:noFill/>
          <a:ln>
            <a:solidFill>
              <a:schemeClr val="accent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043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sers\yakshonakg\Desktop\25-04-2017 16-03-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60055"/>
            <a:ext cx="8291264" cy="52661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41194" y="440139"/>
            <a:ext cx="5867400" cy="685800"/>
          </a:xfrm>
        </p:spPr>
        <p:txBody>
          <a:bodyPr/>
          <a:lstStyle/>
          <a:p>
            <a:r>
              <a:rPr lang="ru-RU" dirty="0" smtClean="0"/>
              <a:t>Рейтинг журналов и тренды</a:t>
            </a:r>
            <a:endParaRPr lang="en-US" dirty="0"/>
          </a:p>
        </p:txBody>
      </p:sp>
      <p:cxnSp>
        <p:nvCxnSpPr>
          <p:cNvPr id="6" name="Straight Connector 5"/>
          <p:cNvCxnSpPr/>
          <p:nvPr/>
        </p:nvCxnSpPr>
        <p:spPr>
          <a:xfrm>
            <a:off x="990600" y="3810000"/>
            <a:ext cx="1143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3849806" y="2133600"/>
            <a:ext cx="2390633" cy="1037229"/>
          </a:xfrm>
          <a:prstGeom prst="rect">
            <a:avLst/>
          </a:prstGeom>
          <a:solidFill>
            <a:schemeClr val="bg1"/>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400" dirty="0" smtClean="0">
                <a:solidFill>
                  <a:srgbClr val="FF0000"/>
                </a:solidFill>
              </a:rPr>
              <a:t>При использовании </a:t>
            </a:r>
            <a:r>
              <a:rPr lang="en-GB" sz="1400" dirty="0" err="1" smtClean="0">
                <a:solidFill>
                  <a:srgbClr val="FF0000"/>
                </a:solidFill>
              </a:rPr>
              <a:t>CiteScore</a:t>
            </a:r>
            <a:r>
              <a:rPr lang="en-GB" sz="1400" dirty="0" smtClean="0">
                <a:solidFill>
                  <a:srgbClr val="FF0000"/>
                </a:solidFill>
              </a:rPr>
              <a:t> </a:t>
            </a:r>
            <a:r>
              <a:rPr lang="ru-RU" sz="1400" dirty="0" smtClean="0">
                <a:solidFill>
                  <a:srgbClr val="FF0000"/>
                </a:solidFill>
              </a:rPr>
              <a:t>рассматривайте 2 метрики: сам показатель и </a:t>
            </a:r>
            <a:r>
              <a:rPr lang="ru-RU" sz="1400" dirty="0" err="1" smtClean="0">
                <a:solidFill>
                  <a:srgbClr val="FF0000"/>
                </a:solidFill>
              </a:rPr>
              <a:t>пр</a:t>
            </a:r>
            <a:r>
              <a:rPr lang="ru-RU" sz="1400" dirty="0" err="1">
                <a:solidFill>
                  <a:srgbClr val="FF0000"/>
                </a:solidFill>
              </a:rPr>
              <a:t>о</a:t>
            </a:r>
            <a:r>
              <a:rPr lang="ru-RU" sz="1400" dirty="0" err="1" smtClean="0">
                <a:solidFill>
                  <a:srgbClr val="FF0000"/>
                </a:solidFill>
              </a:rPr>
              <a:t>центиль</a:t>
            </a:r>
            <a:endParaRPr lang="en-US" sz="1400" dirty="0">
              <a:solidFill>
                <a:srgbClr val="FF0000"/>
              </a:solidFill>
            </a:endParaRPr>
          </a:p>
        </p:txBody>
      </p:sp>
      <p:cxnSp>
        <p:nvCxnSpPr>
          <p:cNvPr id="9" name="Straight Connector 8"/>
          <p:cNvCxnSpPr/>
          <p:nvPr/>
        </p:nvCxnSpPr>
        <p:spPr>
          <a:xfrm>
            <a:off x="3990832" y="4648200"/>
            <a:ext cx="13431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660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yakshonakg\Desktop\28-03-2017 22-51-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929627"/>
            <a:ext cx="5571494" cy="35993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77121" y="1219200"/>
            <a:ext cx="8122692" cy="1905000"/>
          </a:xfrm>
        </p:spPr>
        <p:txBody>
          <a:bodyPr>
            <a:normAutofit/>
          </a:bodyPr>
          <a:lstStyle/>
          <a:p>
            <a:pPr marL="86868" indent="0" algn="just">
              <a:buNone/>
            </a:pPr>
            <a:r>
              <a:rPr lang="en-GB" sz="1600" dirty="0" smtClean="0"/>
              <a:t>FWCI</a:t>
            </a:r>
            <a:r>
              <a:rPr lang="en-US" sz="1600" dirty="0"/>
              <a:t> </a:t>
            </a:r>
            <a:r>
              <a:rPr lang="en-US" sz="1600" dirty="0" smtClean="0"/>
              <a:t>– </a:t>
            </a:r>
            <a:r>
              <a:rPr lang="ru-RU" sz="1600" dirty="0" smtClean="0"/>
              <a:t> отношение числа цитирований, полученных анализируемыми публикациями, </a:t>
            </a:r>
            <a:r>
              <a:rPr lang="ru-RU" sz="1600" dirty="0"/>
              <a:t>к</a:t>
            </a:r>
            <a:r>
              <a:rPr lang="ru-RU" sz="1600" dirty="0" smtClean="0"/>
              <a:t> среднему число цитирований, полученных публикациями того же типа, в той же области и за тот же промежуток времени. </a:t>
            </a:r>
          </a:p>
          <a:p>
            <a:pPr marL="86868" indent="0" algn="just">
              <a:buNone/>
            </a:pPr>
            <a:r>
              <a:rPr lang="ru-RU" sz="1600" dirty="0" smtClean="0"/>
              <a:t>Мировой </a:t>
            </a:r>
            <a:r>
              <a:rPr lang="en-GB" sz="1600" dirty="0" smtClean="0"/>
              <a:t>FWCI </a:t>
            </a:r>
            <a:r>
              <a:rPr lang="ru-RU" sz="1600" dirty="0" smtClean="0"/>
              <a:t>равен 1. Например, </a:t>
            </a:r>
            <a:r>
              <a:rPr lang="en-GB" sz="1600" dirty="0" smtClean="0"/>
              <a:t>FWCI=</a:t>
            </a:r>
            <a:r>
              <a:rPr lang="en-US" sz="1600" dirty="0" smtClean="0"/>
              <a:t>1.16 </a:t>
            </a:r>
            <a:r>
              <a:rPr lang="ru-RU" sz="1600" dirty="0" smtClean="0"/>
              <a:t>означает, что цитируемость анализируемых статей на 16% выше мировой, а </a:t>
            </a:r>
            <a:r>
              <a:rPr lang="en-GB" sz="1600" dirty="0" smtClean="0"/>
              <a:t>FWCI=0.91 </a:t>
            </a:r>
            <a:r>
              <a:rPr lang="ru-RU" sz="1600" dirty="0" smtClean="0"/>
              <a:t>означает, что цитируемость анализируемых статей на 9% меньше мировой.</a:t>
            </a:r>
            <a:endParaRPr lang="en-US" sz="1600" dirty="0"/>
          </a:p>
        </p:txBody>
      </p:sp>
      <p:sp>
        <p:nvSpPr>
          <p:cNvPr id="3" name="Title 2"/>
          <p:cNvSpPr>
            <a:spLocks noGrp="1"/>
          </p:cNvSpPr>
          <p:nvPr>
            <p:ph type="title"/>
          </p:nvPr>
        </p:nvSpPr>
        <p:spPr>
          <a:xfrm>
            <a:off x="228600" y="457200"/>
            <a:ext cx="8763000" cy="562074"/>
          </a:xfrm>
        </p:spPr>
        <p:txBody>
          <a:bodyPr>
            <a:normAutofit fontScale="90000"/>
          </a:bodyPr>
          <a:lstStyle/>
          <a:p>
            <a:r>
              <a:rPr lang="ru-RU" dirty="0" smtClean="0"/>
              <a:t>Подробнее о некоторых метриках: </a:t>
            </a:r>
            <a:r>
              <a:rPr lang="ru-RU" sz="2000" dirty="0"/>
              <a:t>п</a:t>
            </a:r>
            <a:r>
              <a:rPr lang="ru-RU" sz="2000" dirty="0" smtClean="0"/>
              <a:t>оказатель цитируемости, взвешенный по предметной области (</a:t>
            </a:r>
            <a:r>
              <a:rPr lang="en-US" sz="2000" dirty="0"/>
              <a:t>Field-weighted citation </a:t>
            </a:r>
            <a:r>
              <a:rPr lang="en-US" sz="2000" dirty="0" smtClean="0"/>
              <a:t>impact</a:t>
            </a:r>
            <a:r>
              <a:rPr lang="ru-RU" sz="2000" dirty="0" smtClean="0"/>
              <a:t>, с </a:t>
            </a:r>
            <a:r>
              <a:rPr lang="ru-RU" sz="2000" dirty="0" err="1" smtClean="0"/>
              <a:t>самоцитируемостью</a:t>
            </a:r>
            <a:r>
              <a:rPr lang="ru-RU" sz="2000" dirty="0" smtClean="0"/>
              <a:t> и </a:t>
            </a:r>
            <a:r>
              <a:rPr lang="ru-RU" sz="2000" dirty="0" smtClean="0"/>
              <a:t>без)</a:t>
            </a:r>
            <a:endParaRPr lang="en-US" sz="2000" dirty="0"/>
          </a:p>
        </p:txBody>
      </p:sp>
      <p:sp>
        <p:nvSpPr>
          <p:cNvPr id="4" name="Content Placeholder 1"/>
          <p:cNvSpPr txBox="1">
            <a:spLocks/>
          </p:cNvSpPr>
          <p:nvPr/>
        </p:nvSpPr>
        <p:spPr>
          <a:xfrm>
            <a:off x="110324" y="6604572"/>
            <a:ext cx="8001000" cy="253427"/>
          </a:xfrm>
          <a:prstGeom prst="rect">
            <a:avLst/>
          </a:prstGeom>
        </p:spPr>
        <p:txBody>
          <a:bodyPr vert="horz" lIns="91440" tIns="45720" rIns="91440" bIns="45720" rtlCol="0">
            <a:noAutofit/>
          </a:bodyPr>
          <a:lst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a:lstStyle>
          <a:p>
            <a:pPr marL="86868" indent="0">
              <a:buNone/>
            </a:pPr>
            <a:r>
              <a:rPr lang="ru-RU" sz="800" i="1" dirty="0" smtClean="0"/>
              <a:t>Источник: </a:t>
            </a:r>
            <a:r>
              <a:rPr lang="en-US" sz="800" i="1" dirty="0">
                <a:hlinkClick r:id="rId3"/>
              </a:rPr>
              <a:t>http://www.elsevier.com/__</a:t>
            </a:r>
            <a:r>
              <a:rPr lang="en-US" sz="800" i="1" dirty="0" smtClean="0">
                <a:hlinkClick r:id="rId3"/>
              </a:rPr>
              <a:t>data/assets/pdf_file/0020/53327/scival-metrics-guidebook-v1_01-february2014.pdf</a:t>
            </a:r>
            <a:r>
              <a:rPr lang="ru-RU" sz="800" i="1" dirty="0" smtClean="0"/>
              <a:t> </a:t>
            </a:r>
            <a:endParaRPr lang="en-US" sz="800" i="1" dirty="0"/>
          </a:p>
        </p:txBody>
      </p:sp>
      <p:cxnSp>
        <p:nvCxnSpPr>
          <p:cNvPr id="2048" name="Straight Connector 2047"/>
          <p:cNvCxnSpPr/>
          <p:nvPr/>
        </p:nvCxnSpPr>
        <p:spPr>
          <a:xfrm>
            <a:off x="4110824" y="4648200"/>
            <a:ext cx="0" cy="16002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3577424" y="5335137"/>
            <a:ext cx="99457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4735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15134" y="1446663"/>
            <a:ext cx="4648200" cy="4769892"/>
          </a:xfrm>
        </p:spPr>
        <p:txBody>
          <a:bodyPr>
            <a:normAutofit fontScale="85000" lnSpcReduction="20000"/>
          </a:bodyPr>
          <a:lstStyle/>
          <a:p>
            <a:r>
              <a:rPr lang="ru-RU" dirty="0" smtClean="0"/>
              <a:t>Статьи в </a:t>
            </a:r>
            <a:r>
              <a:rPr lang="en-US" dirty="0" smtClean="0"/>
              <a:t>Scopus </a:t>
            </a:r>
            <a:r>
              <a:rPr lang="ru-RU" dirty="0" smtClean="0"/>
              <a:t>могут относиться к более чем одной журнальной предметной  категории</a:t>
            </a:r>
            <a:r>
              <a:rPr lang="en-US" dirty="0" smtClean="0"/>
              <a:t>.</a:t>
            </a:r>
            <a:r>
              <a:rPr lang="ru-RU" dirty="0" smtClean="0"/>
              <a:t> Когда подсчитывается ожидаемое цитирование на публикацию, как часть расчета </a:t>
            </a:r>
            <a:r>
              <a:rPr lang="en-GB" dirty="0" smtClean="0"/>
              <a:t>FWCI</a:t>
            </a:r>
            <a:r>
              <a:rPr lang="ru-RU" dirty="0" smtClean="0"/>
              <a:t>, </a:t>
            </a:r>
            <a:r>
              <a:rPr lang="ru-RU" dirty="0" err="1" smtClean="0"/>
              <a:t>мультидисциплинарные</a:t>
            </a:r>
            <a:r>
              <a:rPr lang="ru-RU" dirty="0" smtClean="0"/>
              <a:t> публикации рассчитываются по соответствующим категориям и их цитируемость распределяется соответственно. </a:t>
            </a:r>
            <a:endParaRPr lang="ru-RU" dirty="0"/>
          </a:p>
          <a:p>
            <a:r>
              <a:rPr lang="ru-RU" dirty="0" smtClean="0"/>
              <a:t>Весы к предметным категориям не применяются, т.е. публикация и ее цитирования распределяются к каждой из своих категорий в равной степени. </a:t>
            </a:r>
          </a:p>
          <a:p>
            <a:r>
              <a:rPr lang="ru-RU" sz="1900" i="1" dirty="0" smtClean="0"/>
              <a:t>Например: если публикация с 3 цитированиями относится к двум журнальным предметным категориям Паразитология и</a:t>
            </a:r>
            <a:r>
              <a:rPr lang="en-US" sz="1900" i="1" dirty="0" smtClean="0"/>
              <a:t> </a:t>
            </a:r>
            <a:r>
              <a:rPr lang="ru-RU" sz="1900" i="1" dirty="0" smtClean="0"/>
              <a:t>Микробиология, она рассматривается как</a:t>
            </a:r>
            <a:r>
              <a:rPr lang="en-US" sz="1900" i="1" dirty="0" smtClean="0"/>
              <a:t> 0.5</a:t>
            </a:r>
            <a:r>
              <a:rPr lang="ru-RU" sz="1900" i="1" dirty="0" smtClean="0"/>
              <a:t> публикации с</a:t>
            </a:r>
            <a:r>
              <a:rPr lang="en-US" sz="1900" i="1" dirty="0" smtClean="0"/>
              <a:t> </a:t>
            </a:r>
            <a:r>
              <a:rPr lang="en-US" sz="1900" i="1" dirty="0"/>
              <a:t>1.5 </a:t>
            </a:r>
            <a:r>
              <a:rPr lang="ru-RU" sz="1900" i="1" dirty="0" smtClean="0"/>
              <a:t>цитированием в Паразитологии и </a:t>
            </a:r>
            <a:r>
              <a:rPr lang="en-US" sz="1900" i="1" dirty="0" smtClean="0"/>
              <a:t>0.5 </a:t>
            </a:r>
            <a:r>
              <a:rPr lang="ru-RU" sz="1900" i="1" dirty="0" smtClean="0"/>
              <a:t>публикации с </a:t>
            </a:r>
            <a:r>
              <a:rPr lang="en-US" sz="1900" i="1" dirty="0" smtClean="0"/>
              <a:t>1.5 </a:t>
            </a:r>
            <a:r>
              <a:rPr lang="ru-RU" sz="1900" i="1" dirty="0" smtClean="0"/>
              <a:t>цитированием в Микробиологии</a:t>
            </a:r>
            <a:r>
              <a:rPr lang="en-US" sz="1900" dirty="0" smtClean="0"/>
              <a:t>.</a:t>
            </a:r>
            <a:endParaRPr lang="en-US" sz="1900" dirty="0"/>
          </a:p>
        </p:txBody>
      </p:sp>
      <p:sp>
        <p:nvSpPr>
          <p:cNvPr id="3" name="Title 2"/>
          <p:cNvSpPr>
            <a:spLocks noGrp="1"/>
          </p:cNvSpPr>
          <p:nvPr>
            <p:ph type="title"/>
          </p:nvPr>
        </p:nvSpPr>
        <p:spPr>
          <a:xfrm>
            <a:off x="405967" y="609600"/>
            <a:ext cx="8468544" cy="379512"/>
          </a:xfrm>
        </p:spPr>
        <p:txBody>
          <a:bodyPr>
            <a:noAutofit/>
          </a:bodyPr>
          <a:lstStyle/>
          <a:p>
            <a:r>
              <a:rPr lang="ru-RU" sz="2000" dirty="0"/>
              <a:t>и</a:t>
            </a:r>
            <a:r>
              <a:rPr lang="ru-RU" sz="2000" dirty="0" smtClean="0"/>
              <a:t> еще: </a:t>
            </a:r>
            <a:r>
              <a:rPr lang="ru-RU" sz="2000" dirty="0" err="1" smtClean="0"/>
              <a:t>мультидисциплинарность</a:t>
            </a:r>
            <a:endParaRPr lang="en-US" sz="2000" dirty="0"/>
          </a:p>
        </p:txBody>
      </p:sp>
      <p:pic>
        <p:nvPicPr>
          <p:cNvPr id="3074" name="Picture 2" descr="C:\Users\yakshonakg\Desktop\03-10-2016 12-28-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258" y="1371600"/>
            <a:ext cx="4399981" cy="5105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89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38319" cy="418645"/>
          </a:xfrm>
        </p:spPr>
        <p:txBody>
          <a:bodyPr/>
          <a:lstStyle/>
          <a:p>
            <a:r>
              <a:rPr lang="ru-RU" dirty="0" smtClean="0"/>
              <a:t>ПОЗДРАВЛЯЕМ !</a:t>
            </a:r>
            <a:endParaRPr lang="en-US" dirty="0"/>
          </a:p>
        </p:txBody>
      </p:sp>
      <p:pic>
        <p:nvPicPr>
          <p:cNvPr id="3" name="Picture 2" descr="C:\Users\yakshonakg\Desktop\25-04-2017 16-19-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8259618" cy="4800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5766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Подробнее о некоторых метриках: </a:t>
            </a:r>
            <a:r>
              <a:rPr lang="ru-RU" sz="2000" dirty="0" smtClean="0"/>
              <a:t>упоминания в </a:t>
            </a:r>
            <a:r>
              <a:rPr lang="en-US" sz="2000" dirty="0" smtClean="0"/>
              <a:t>Mass Media</a:t>
            </a:r>
            <a:r>
              <a:rPr lang="ru-RU" sz="2000" dirty="0" smtClean="0"/>
              <a:t> в </a:t>
            </a:r>
            <a:r>
              <a:rPr lang="en-GB" sz="2000" dirty="0" err="1" smtClean="0"/>
              <a:t>SciVal</a:t>
            </a:r>
            <a:r>
              <a:rPr lang="en-GB" sz="2000" dirty="0" smtClean="0"/>
              <a:t> </a:t>
            </a:r>
            <a:r>
              <a:rPr lang="ru-RU" sz="2000" dirty="0" smtClean="0"/>
              <a:t>(1)</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r>
              <a:rPr lang="en-US" sz="1800" b="1" dirty="0"/>
              <a:t>Mass Media         </a:t>
            </a:r>
            <a:r>
              <a:rPr lang="ru-RU" sz="1800" dirty="0"/>
              <a:t>О</a:t>
            </a:r>
            <a:r>
              <a:rPr lang="ru-RU" sz="1800" dirty="0" smtClean="0"/>
              <a:t>бщее число упоминаний в масс медиа для организаций</a:t>
            </a:r>
            <a:r>
              <a:rPr lang="en-US" sz="1800" dirty="0" smtClean="0"/>
              <a:t>. </a:t>
            </a:r>
            <a:r>
              <a:rPr lang="ru-RU" sz="1600" b="1" dirty="0" smtClean="0"/>
              <a:t>Оценка и сравнение упоминаний в масс медиа для организаций в одной стране</a:t>
            </a:r>
            <a:r>
              <a:rPr lang="en-US" sz="1600" b="1" dirty="0" smtClean="0"/>
              <a:t>. </a:t>
            </a:r>
            <a:endParaRPr lang="en-US" sz="1600" b="1" dirty="0"/>
          </a:p>
          <a:p>
            <a:endParaRPr lang="en-US" sz="1600" b="1" dirty="0"/>
          </a:p>
          <a:p>
            <a:endParaRPr lang="en-US" sz="1600" b="1" dirty="0"/>
          </a:p>
          <a:p>
            <a:endParaRPr lang="en-US" sz="1600" b="1" dirty="0"/>
          </a:p>
          <a:p>
            <a:pPr marL="86868" indent="0">
              <a:buNone/>
            </a:pPr>
            <a:endParaRPr lang="en-US" sz="1800" dirty="0"/>
          </a:p>
          <a:p>
            <a:pPr marL="86868" indent="0">
              <a:buNone/>
            </a:pPr>
            <a:endParaRPr lang="en-US" sz="1800" dirty="0"/>
          </a:p>
          <a:p>
            <a:r>
              <a:rPr lang="en-US" sz="1800" b="1" dirty="0"/>
              <a:t>Field-Weighted Mass </a:t>
            </a:r>
            <a:r>
              <a:rPr lang="en-US" sz="1800" b="1" dirty="0" smtClean="0"/>
              <a:t>Media</a:t>
            </a:r>
            <a:r>
              <a:rPr lang="ru-RU" sz="1800" b="1" dirty="0" smtClean="0"/>
              <a:t> (упоминания в масс медиа, взвешенные по предметной области)</a:t>
            </a:r>
            <a:r>
              <a:rPr lang="en-US" sz="1800" b="1" dirty="0" smtClean="0"/>
              <a:t> </a:t>
            </a:r>
            <a:r>
              <a:rPr lang="en-US" sz="1800" dirty="0"/>
              <a:t>– </a:t>
            </a:r>
            <a:r>
              <a:rPr lang="ru-RU" sz="1800" dirty="0" smtClean="0"/>
              <a:t>схожая методология с </a:t>
            </a:r>
            <a:r>
              <a:rPr lang="en-US" sz="1800" dirty="0" smtClean="0"/>
              <a:t>Field-Weighted </a:t>
            </a:r>
            <a:r>
              <a:rPr lang="en-US" sz="1800" dirty="0"/>
              <a:t>Citation Impact. </a:t>
            </a:r>
            <a:r>
              <a:rPr lang="ru-RU" sz="1600" b="1" dirty="0"/>
              <a:t>О</a:t>
            </a:r>
            <a:r>
              <a:rPr lang="ru-RU" sz="1600" b="1" dirty="0" smtClean="0"/>
              <a:t>ценка и сравнение организаций внутри одной страны, независимо от предметной области</a:t>
            </a:r>
            <a:r>
              <a:rPr lang="en-US" sz="1600" b="1" dirty="0" smtClean="0"/>
              <a:t>.</a:t>
            </a:r>
            <a:endParaRPr lang="en-US" sz="1600" b="1" dirty="0"/>
          </a:p>
          <a:p>
            <a:pPr marL="886968" lvl="2" indent="0">
              <a:buNone/>
            </a:pPr>
            <a:endParaRPr lang="en-US" sz="1400" dirty="0"/>
          </a:p>
          <a:p>
            <a:pPr marL="886968" lvl="2" indent="0">
              <a:buNone/>
            </a:pP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3867" y="1223623"/>
            <a:ext cx="449012" cy="457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ular Callout 5"/>
          <p:cNvSpPr/>
          <p:nvPr/>
        </p:nvSpPr>
        <p:spPr>
          <a:xfrm>
            <a:off x="2273800" y="2595856"/>
            <a:ext cx="5346199" cy="509294"/>
          </a:xfrm>
          <a:prstGeom prst="wedgeRectCallout">
            <a:avLst>
              <a:gd name="adj1" fmla="val -53355"/>
              <a:gd name="adj2" fmla="val 22400"/>
            </a:avLst>
          </a:prstGeom>
          <a:solidFill>
            <a:schemeClr val="bg1">
              <a:lumMod val="95000"/>
            </a:schemeClr>
          </a:solidFill>
          <a:ln w="12700">
            <a:solidFill>
              <a:schemeClr val="bg1">
                <a:lumMod val="85000"/>
              </a:schemeClr>
            </a:solidFill>
          </a:ln>
        </p:spPr>
        <p:style>
          <a:lnRef idx="3">
            <a:schemeClr val="lt1"/>
          </a:lnRef>
          <a:fillRef idx="1">
            <a:schemeClr val="accent1"/>
          </a:fillRef>
          <a:effectRef idx="1">
            <a:schemeClr val="accent1"/>
          </a:effectRef>
          <a:fontRef idx="minor">
            <a:schemeClr val="lt1"/>
          </a:fontRef>
        </p:style>
        <p:txBody>
          <a:bodyPr rtlCol="0" anchor="ctr"/>
          <a:lstStyle/>
          <a:p>
            <a:pPr marL="86868"/>
            <a:endParaRPr lang="en-US" sz="1200" b="1" dirty="0" smtClean="0">
              <a:solidFill>
                <a:schemeClr val="tx1"/>
              </a:solidFill>
            </a:endParaRPr>
          </a:p>
          <a:p>
            <a:pPr marL="86868"/>
            <a:r>
              <a:rPr lang="en-US" sz="1200" b="1" dirty="0" smtClean="0">
                <a:solidFill>
                  <a:schemeClr val="tx1"/>
                </a:solidFill>
              </a:rPr>
              <a:t>How </a:t>
            </a:r>
            <a:r>
              <a:rPr lang="en-US" sz="1200" b="1" dirty="0">
                <a:solidFill>
                  <a:schemeClr val="tx1"/>
                </a:solidFill>
              </a:rPr>
              <a:t>much attention </a:t>
            </a:r>
            <a:r>
              <a:rPr lang="en-US" sz="1200" b="1" dirty="0" smtClean="0">
                <a:solidFill>
                  <a:schemeClr val="tx1"/>
                </a:solidFill>
              </a:rPr>
              <a:t>is my institution getting </a:t>
            </a:r>
            <a:r>
              <a:rPr lang="en-US" sz="1200" b="1" dirty="0">
                <a:solidFill>
                  <a:schemeClr val="tx1"/>
                </a:solidFill>
              </a:rPr>
              <a:t>from </a:t>
            </a:r>
            <a:r>
              <a:rPr lang="en-US" sz="1200" b="1" dirty="0" smtClean="0">
                <a:solidFill>
                  <a:schemeClr val="tx1"/>
                </a:solidFill>
              </a:rPr>
              <a:t>the media, </a:t>
            </a:r>
            <a:r>
              <a:rPr lang="en-US" sz="1200" b="1" dirty="0">
                <a:solidFill>
                  <a:schemeClr val="tx1"/>
                </a:solidFill>
              </a:rPr>
              <a:t>overall?</a:t>
            </a:r>
          </a:p>
          <a:p>
            <a:pPr marL="86868" lvl="0" indent="0">
              <a:buNone/>
            </a:pPr>
            <a:endParaRPr lang="en-US" sz="1600" b="1" dirty="0">
              <a:solidFill>
                <a:schemeClr val="bg2">
                  <a:lumMod val="75000"/>
                </a:schemeClr>
              </a:solidFill>
            </a:endParaRPr>
          </a:p>
        </p:txBody>
      </p:sp>
      <p:pic>
        <p:nvPicPr>
          <p:cNvPr id="7" name="Picture 2" descr="C:\Users\jamesc\Documents\Pictures\Icons\Person 1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2595856"/>
            <a:ext cx="691918" cy="7650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3" descr="C:\Users\jamesc\Documents\Pictures\Icons\Person 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6240" y="5240679"/>
            <a:ext cx="785488" cy="915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Rectangular Callout 8"/>
          <p:cNvSpPr/>
          <p:nvPr/>
        </p:nvSpPr>
        <p:spPr>
          <a:xfrm>
            <a:off x="2288359" y="5292740"/>
            <a:ext cx="5331640" cy="610744"/>
          </a:xfrm>
          <a:prstGeom prst="wedgeRectCallout">
            <a:avLst>
              <a:gd name="adj1" fmla="val -53355"/>
              <a:gd name="adj2" fmla="val 22400"/>
            </a:avLst>
          </a:prstGeom>
          <a:solidFill>
            <a:schemeClr val="bg1">
              <a:lumMod val="95000"/>
            </a:schemeClr>
          </a:solidFill>
          <a:ln w="12700">
            <a:solidFill>
              <a:schemeClr val="bg1">
                <a:lumMod val="85000"/>
              </a:schemeClr>
            </a:solidFill>
          </a:ln>
        </p:spPr>
        <p:style>
          <a:lnRef idx="3">
            <a:schemeClr val="lt1"/>
          </a:lnRef>
          <a:fillRef idx="1">
            <a:schemeClr val="accent1"/>
          </a:fillRef>
          <a:effectRef idx="1">
            <a:schemeClr val="accent1"/>
          </a:effectRef>
          <a:fontRef idx="minor">
            <a:schemeClr val="lt1"/>
          </a:fontRef>
        </p:style>
        <p:txBody>
          <a:bodyPr rtlCol="0" anchor="ctr"/>
          <a:lstStyle/>
          <a:p>
            <a:pPr marL="86868"/>
            <a:r>
              <a:rPr lang="en-US" sz="1200" b="1" dirty="0" smtClean="0">
                <a:solidFill>
                  <a:schemeClr val="tx1"/>
                </a:solidFill>
              </a:rPr>
              <a:t>Is my institution being mentioned in the media more than the my country average?</a:t>
            </a:r>
            <a:endParaRPr lang="en-US" sz="1600" b="1" dirty="0">
              <a:solidFill>
                <a:schemeClr val="bg2">
                  <a:lumMod val="75000"/>
                </a:schemeClr>
              </a:solidFill>
            </a:endParaRPr>
          </a:p>
        </p:txBody>
      </p:sp>
      <p:sp>
        <p:nvSpPr>
          <p:cNvPr id="10" name="Rectangle 9"/>
          <p:cNvSpPr/>
          <p:nvPr/>
        </p:nvSpPr>
        <p:spPr>
          <a:xfrm>
            <a:off x="6156176" y="0"/>
            <a:ext cx="864096" cy="332656"/>
          </a:xfrm>
          <a:prstGeom prst="rect">
            <a:avLst/>
          </a:prstGeom>
          <a:ln>
            <a:no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97034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Подробнее о некоторых метриках: </a:t>
            </a:r>
            <a:r>
              <a:rPr lang="ru-RU" sz="2000" dirty="0" smtClean="0"/>
              <a:t>упоминания </a:t>
            </a:r>
            <a:r>
              <a:rPr lang="ru-RU" sz="2000" dirty="0"/>
              <a:t>в </a:t>
            </a:r>
            <a:r>
              <a:rPr lang="en-US" sz="2000" dirty="0"/>
              <a:t>Mass Media</a:t>
            </a:r>
            <a:r>
              <a:rPr lang="ru-RU" sz="2000" dirty="0"/>
              <a:t> </a:t>
            </a:r>
            <a:r>
              <a:rPr lang="ru-RU" sz="2000" dirty="0" smtClean="0"/>
              <a:t>в </a:t>
            </a:r>
            <a:r>
              <a:rPr lang="en-GB" sz="2000" dirty="0" err="1"/>
              <a:t>S</a:t>
            </a:r>
            <a:r>
              <a:rPr lang="en-GB" sz="2000" dirty="0" err="1" smtClean="0"/>
              <a:t>ciVal</a:t>
            </a:r>
            <a:r>
              <a:rPr lang="en-GB" sz="2000" dirty="0" smtClean="0"/>
              <a:t> </a:t>
            </a:r>
            <a:r>
              <a:rPr lang="ru-RU" sz="2000" dirty="0" smtClean="0"/>
              <a:t>(2)</a:t>
            </a:r>
            <a:endParaRPr lang="en-US" dirty="0"/>
          </a:p>
        </p:txBody>
      </p:sp>
      <p:sp>
        <p:nvSpPr>
          <p:cNvPr id="3" name="Content Placeholder 2"/>
          <p:cNvSpPr>
            <a:spLocks noGrp="1"/>
          </p:cNvSpPr>
          <p:nvPr>
            <p:ph idx="1"/>
          </p:nvPr>
        </p:nvSpPr>
        <p:spPr>
          <a:xfrm>
            <a:off x="393030" y="1350254"/>
            <a:ext cx="8238319" cy="4898146"/>
          </a:xfrm>
        </p:spPr>
        <p:txBody>
          <a:bodyPr vert="horz" lIns="91440" tIns="45720" rIns="91440" bIns="45720" rtlCol="0" anchor="t">
            <a:normAutofit/>
          </a:bodyPr>
          <a:lstStyle/>
          <a:p>
            <a:r>
              <a:rPr lang="en-US" sz="1800" b="1" dirty="0"/>
              <a:t>Media Exposure </a:t>
            </a:r>
            <a:r>
              <a:rPr lang="en-US" sz="1800" dirty="0" smtClean="0"/>
              <a:t>– </a:t>
            </a:r>
            <a:r>
              <a:rPr lang="ru-RU" sz="1800" dirty="0" smtClean="0"/>
              <a:t>взвешенное упоминание в масс медиа, в зависимости от  типа публикации</a:t>
            </a:r>
            <a:r>
              <a:rPr lang="en-GB" sz="1800" dirty="0" smtClean="0"/>
              <a:t>, </a:t>
            </a:r>
            <a:r>
              <a:rPr lang="ru-RU" sz="1800" dirty="0" smtClean="0"/>
              <a:t>демографии и аудитории</a:t>
            </a:r>
            <a:r>
              <a:rPr lang="en-GB" sz="1800" dirty="0" smtClean="0"/>
              <a:t>. </a:t>
            </a:r>
            <a:r>
              <a:rPr lang="ru-RU" sz="1600" b="1" dirty="0" smtClean="0"/>
              <a:t>Сравнение организаций одной страны по упоминаниям, взвешенным по источникам.</a:t>
            </a:r>
            <a:endParaRPr lang="en-US" sz="1600" b="1" dirty="0"/>
          </a:p>
          <a:p>
            <a:endParaRPr lang="en-US" sz="1800" dirty="0"/>
          </a:p>
          <a:p>
            <a:pPr marL="86868" indent="0">
              <a:buNone/>
            </a:pPr>
            <a:endParaRPr lang="en-US" sz="1800" dirty="0"/>
          </a:p>
        </p:txBody>
      </p:sp>
      <p:pic>
        <p:nvPicPr>
          <p:cNvPr id="4" name="Picture 5" descr="C:\Users\jamesc\Documents\Pictures\Icons\Person 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2514600"/>
            <a:ext cx="633293" cy="8315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ular Callout 4"/>
          <p:cNvSpPr/>
          <p:nvPr/>
        </p:nvSpPr>
        <p:spPr>
          <a:xfrm>
            <a:off x="2209798" y="2643786"/>
            <a:ext cx="6184401" cy="509294"/>
          </a:xfrm>
          <a:prstGeom prst="wedgeRectCallout">
            <a:avLst>
              <a:gd name="adj1" fmla="val -53355"/>
              <a:gd name="adj2" fmla="val 22400"/>
            </a:avLst>
          </a:prstGeom>
          <a:solidFill>
            <a:schemeClr val="bg1">
              <a:lumMod val="95000"/>
            </a:schemeClr>
          </a:solidFill>
          <a:ln w="12700">
            <a:solidFill>
              <a:schemeClr val="bg1">
                <a:lumMod val="85000"/>
              </a:schemeClr>
            </a:solidFill>
          </a:ln>
        </p:spPr>
        <p:style>
          <a:lnRef idx="3">
            <a:schemeClr val="lt1"/>
          </a:lnRef>
          <a:fillRef idx="1">
            <a:schemeClr val="accent1"/>
          </a:fillRef>
          <a:effectRef idx="1">
            <a:schemeClr val="accent1"/>
          </a:effectRef>
          <a:fontRef idx="minor">
            <a:schemeClr val="lt1"/>
          </a:fontRef>
        </p:style>
        <p:txBody>
          <a:bodyPr rtlCol="0" anchor="ctr"/>
          <a:lstStyle/>
          <a:p>
            <a:pPr marL="86868"/>
            <a:r>
              <a:rPr lang="en-US" sz="1200" b="1" dirty="0" smtClean="0">
                <a:solidFill>
                  <a:schemeClr val="tx1"/>
                </a:solidFill>
              </a:rPr>
              <a:t>Is </a:t>
            </a:r>
            <a:r>
              <a:rPr lang="en-US" sz="1200" b="1" dirty="0">
                <a:solidFill>
                  <a:schemeClr val="tx1"/>
                </a:solidFill>
              </a:rPr>
              <a:t>the research at my </a:t>
            </a:r>
            <a:r>
              <a:rPr lang="en-US" sz="1200" b="1" dirty="0" smtClean="0">
                <a:solidFill>
                  <a:schemeClr val="tx1"/>
                </a:solidFill>
              </a:rPr>
              <a:t>institution </a:t>
            </a:r>
            <a:r>
              <a:rPr lang="en-US" sz="1200" b="1" dirty="0">
                <a:solidFill>
                  <a:schemeClr val="tx1"/>
                </a:solidFill>
              </a:rPr>
              <a:t>being picked up by high-impact media </a:t>
            </a:r>
            <a:r>
              <a:rPr lang="en-US" sz="1200" b="1" dirty="0" smtClean="0">
                <a:solidFill>
                  <a:schemeClr val="tx1"/>
                </a:solidFill>
              </a:rPr>
              <a:t>sources? </a:t>
            </a:r>
            <a:endParaRPr lang="en-US" sz="1600" b="1" dirty="0">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125702144"/>
              </p:ext>
            </p:extLst>
          </p:nvPr>
        </p:nvGraphicFramePr>
        <p:xfrm>
          <a:off x="228600" y="3598749"/>
          <a:ext cx="8686800" cy="2173224"/>
        </p:xfrm>
        <a:graphic>
          <a:graphicData uri="http://schemas.openxmlformats.org/drawingml/2006/table">
            <a:tbl>
              <a:tblPr firstRow="1" firstCol="1" bandRow="1">
                <a:tableStyleId>{5C22544A-7EE6-4342-B048-85BDC9FD1C3A}</a:tableStyleId>
              </a:tblPr>
              <a:tblGrid>
                <a:gridCol w="1438862"/>
                <a:gridCol w="3133138"/>
                <a:gridCol w="3581400"/>
                <a:gridCol w="533400"/>
              </a:tblGrid>
              <a:tr h="159390">
                <a:tc>
                  <a:txBody>
                    <a:bodyPr/>
                    <a:lstStyle/>
                    <a:p>
                      <a:pPr algn="l">
                        <a:lnSpc>
                          <a:spcPct val="115000"/>
                        </a:lnSpc>
                        <a:spcAft>
                          <a:spcPts val="600"/>
                        </a:spcAft>
                      </a:pPr>
                      <a:endParaRPr lang="en-US" sz="1400" dirty="0">
                        <a:effectLst/>
                        <a:latin typeface="Calibri"/>
                        <a:cs typeface="Times New Roman"/>
                      </a:endParaRPr>
                    </a:p>
                  </a:txBody>
                  <a:tcPr marL="68580" marR="68580" marT="0" marB="0"/>
                </a:tc>
                <a:tc>
                  <a:txBody>
                    <a:bodyPr/>
                    <a:lstStyle/>
                    <a:p>
                      <a:pPr algn="l">
                        <a:lnSpc>
                          <a:spcPct val="115000"/>
                        </a:lnSpc>
                        <a:spcAft>
                          <a:spcPts val="600"/>
                        </a:spcAft>
                      </a:pPr>
                      <a:r>
                        <a:rPr lang="en-GB" sz="1100" dirty="0">
                          <a:effectLst/>
                        </a:rPr>
                        <a:t>Description</a:t>
                      </a:r>
                      <a:endParaRPr lang="en-US" sz="1400" dirty="0">
                        <a:effectLst/>
                        <a:latin typeface="Calibri"/>
                        <a:cs typeface="Times New Roman"/>
                      </a:endParaRPr>
                    </a:p>
                  </a:txBody>
                  <a:tcPr marL="68580" marR="68580" marT="0" marB="0"/>
                </a:tc>
                <a:tc>
                  <a:txBody>
                    <a:bodyPr/>
                    <a:lstStyle/>
                    <a:p>
                      <a:pPr algn="l">
                        <a:lnSpc>
                          <a:spcPct val="115000"/>
                        </a:lnSpc>
                        <a:spcAft>
                          <a:spcPts val="600"/>
                        </a:spcAft>
                      </a:pPr>
                      <a:r>
                        <a:rPr lang="en-GB" sz="1100" dirty="0">
                          <a:effectLst/>
                        </a:rPr>
                        <a:t>Examples</a:t>
                      </a:r>
                      <a:endParaRPr lang="en-US" sz="1400" dirty="0">
                        <a:effectLst/>
                        <a:latin typeface="Calibri"/>
                        <a:cs typeface="Times New Roman"/>
                      </a:endParaRPr>
                    </a:p>
                  </a:txBody>
                  <a:tcPr marL="68580" marR="68580" marT="0" marB="0"/>
                </a:tc>
                <a:tc>
                  <a:txBody>
                    <a:bodyPr/>
                    <a:lstStyle/>
                    <a:p>
                      <a:pPr algn="l">
                        <a:lnSpc>
                          <a:spcPct val="115000"/>
                        </a:lnSpc>
                        <a:spcAft>
                          <a:spcPts val="600"/>
                        </a:spcAft>
                      </a:pPr>
                      <a:r>
                        <a:rPr lang="en-GB" sz="1100" dirty="0">
                          <a:effectLst/>
                        </a:rPr>
                        <a:t>Weight</a:t>
                      </a:r>
                      <a:endParaRPr lang="en-US" sz="1400" dirty="0">
                        <a:effectLst/>
                        <a:latin typeface="Calibri"/>
                        <a:cs typeface="Times New Roman"/>
                      </a:endParaRPr>
                    </a:p>
                  </a:txBody>
                  <a:tcPr marL="0" marR="0" marT="0" marB="0"/>
                </a:tc>
              </a:tr>
              <a:tr h="374010">
                <a:tc>
                  <a:txBody>
                    <a:bodyPr/>
                    <a:lstStyle/>
                    <a:p>
                      <a:pPr algn="l">
                        <a:lnSpc>
                          <a:spcPct val="115000"/>
                        </a:lnSpc>
                        <a:spcAft>
                          <a:spcPts val="600"/>
                        </a:spcAft>
                      </a:pPr>
                      <a:r>
                        <a:rPr lang="en-US" sz="1100" dirty="0">
                          <a:effectLst/>
                        </a:rPr>
                        <a:t>Internationally </a:t>
                      </a:r>
                      <a:r>
                        <a:rPr lang="en-US" sz="1100" dirty="0" smtClean="0">
                          <a:effectLst/>
                        </a:rPr>
                        <a:t>recognized</a:t>
                      </a:r>
                      <a:endParaRPr lang="en-US" sz="1400" dirty="0">
                        <a:effectLst/>
                      </a:endParaRPr>
                    </a:p>
                  </a:txBody>
                  <a:tcPr marL="68580" marR="68580" marT="0" marB="0"/>
                </a:tc>
                <a:tc>
                  <a:txBody>
                    <a:bodyPr/>
                    <a:lstStyle/>
                    <a:p>
                      <a:pPr lvl="0" algn="l">
                        <a:lnSpc>
                          <a:spcPct val="115000"/>
                        </a:lnSpc>
                        <a:spcAft>
                          <a:spcPts val="600"/>
                        </a:spcAft>
                      </a:pPr>
                      <a:r>
                        <a:rPr lang="en-US" sz="1100" dirty="0" smtClean="0">
                          <a:effectLst/>
                        </a:rPr>
                        <a:t>High </a:t>
                      </a:r>
                      <a:r>
                        <a:rPr lang="en-US" sz="1100" dirty="0">
                          <a:effectLst/>
                        </a:rPr>
                        <a:t>quality, internationally </a:t>
                      </a:r>
                      <a:r>
                        <a:rPr lang="en-US" sz="1100" dirty="0" smtClean="0">
                          <a:effectLst/>
                        </a:rPr>
                        <a:t>recognized </a:t>
                      </a:r>
                      <a:r>
                        <a:rPr lang="en-US" sz="1100" dirty="0">
                          <a:effectLst/>
                        </a:rPr>
                        <a:t>news sources or leading national sources</a:t>
                      </a:r>
                      <a:endParaRPr lang="en-US" sz="1400" dirty="0">
                        <a:effectLst/>
                        <a:latin typeface="Calibri"/>
                        <a:cs typeface="Times New Roman"/>
                      </a:endParaRPr>
                    </a:p>
                  </a:txBody>
                  <a:tcPr marL="68580" marR="68580" marT="0" marB="0"/>
                </a:tc>
                <a:tc>
                  <a:txBody>
                    <a:bodyPr/>
                    <a:lstStyle/>
                    <a:p>
                      <a:pPr algn="l">
                        <a:lnSpc>
                          <a:spcPct val="115000"/>
                        </a:lnSpc>
                        <a:spcAft>
                          <a:spcPts val="600"/>
                        </a:spcAft>
                      </a:pPr>
                      <a:r>
                        <a:rPr lang="en-US" sz="1100" dirty="0">
                          <a:effectLst/>
                        </a:rPr>
                        <a:t>BBC, Reuters, Bloomberg, Hindustan Times, Financial Times</a:t>
                      </a:r>
                      <a:endParaRPr lang="en-US" sz="1400" dirty="0">
                        <a:effectLst/>
                        <a:latin typeface="Calibri"/>
                        <a:cs typeface="Times New Roman"/>
                      </a:endParaRPr>
                    </a:p>
                  </a:txBody>
                  <a:tcPr marL="68580" marR="68580" marT="0" marB="0"/>
                </a:tc>
                <a:tc>
                  <a:txBody>
                    <a:bodyPr/>
                    <a:lstStyle/>
                    <a:p>
                      <a:pPr algn="l">
                        <a:lnSpc>
                          <a:spcPct val="115000"/>
                        </a:lnSpc>
                        <a:spcAft>
                          <a:spcPts val="600"/>
                        </a:spcAft>
                      </a:pPr>
                      <a:r>
                        <a:rPr lang="en-US" sz="1100" b="1" dirty="0">
                          <a:effectLst/>
                        </a:rPr>
                        <a:t>1.0</a:t>
                      </a:r>
                      <a:endParaRPr lang="en-US" sz="1400" b="1" dirty="0">
                        <a:effectLst/>
                        <a:latin typeface="Calibri"/>
                        <a:cs typeface="Times New Roman"/>
                      </a:endParaRPr>
                    </a:p>
                  </a:txBody>
                  <a:tcPr marL="0" marR="0" marT="0" marB="0"/>
                </a:tc>
              </a:tr>
              <a:tr h="329754">
                <a:tc>
                  <a:txBody>
                    <a:bodyPr/>
                    <a:lstStyle/>
                    <a:p>
                      <a:pPr algn="l">
                        <a:lnSpc>
                          <a:spcPct val="115000"/>
                        </a:lnSpc>
                        <a:spcAft>
                          <a:spcPts val="600"/>
                        </a:spcAft>
                      </a:pPr>
                      <a:r>
                        <a:rPr lang="en-US" sz="1100" dirty="0">
                          <a:effectLst/>
                        </a:rPr>
                        <a:t>Regionally </a:t>
                      </a:r>
                      <a:r>
                        <a:rPr lang="en-US" sz="1100" dirty="0" smtClean="0">
                          <a:effectLst/>
                        </a:rPr>
                        <a:t>recognized</a:t>
                      </a:r>
                      <a:endParaRPr lang="en-US" sz="1400" dirty="0">
                        <a:effectLst/>
                        <a:latin typeface="Calibri"/>
                        <a:cs typeface="Times New Roman"/>
                      </a:endParaRPr>
                    </a:p>
                  </a:txBody>
                  <a:tcPr marL="68580" marR="68580" marT="0" marB="0"/>
                </a:tc>
                <a:tc>
                  <a:txBody>
                    <a:bodyPr/>
                    <a:lstStyle/>
                    <a:p>
                      <a:pPr algn="l">
                        <a:lnSpc>
                          <a:spcPct val="115000"/>
                        </a:lnSpc>
                        <a:spcAft>
                          <a:spcPts val="600"/>
                        </a:spcAft>
                      </a:pPr>
                      <a:r>
                        <a:rPr lang="en-US" sz="1100" dirty="0">
                          <a:effectLst/>
                        </a:rPr>
                        <a:t>Top regional or top of their industry</a:t>
                      </a:r>
                      <a:endParaRPr lang="en-US" sz="1400" dirty="0">
                        <a:effectLst/>
                        <a:latin typeface="Calibri"/>
                        <a:cs typeface="Times New Roman"/>
                      </a:endParaRPr>
                    </a:p>
                  </a:txBody>
                  <a:tcPr marL="68580" marR="68580" marT="0" marB="0"/>
                </a:tc>
                <a:tc>
                  <a:txBody>
                    <a:bodyPr/>
                    <a:lstStyle/>
                    <a:p>
                      <a:pPr algn="l">
                        <a:lnSpc>
                          <a:spcPct val="115000"/>
                        </a:lnSpc>
                        <a:spcAft>
                          <a:spcPts val="600"/>
                        </a:spcAft>
                      </a:pPr>
                      <a:r>
                        <a:rPr lang="en-US" sz="1100" dirty="0">
                          <a:effectLst/>
                        </a:rPr>
                        <a:t>Mail Online UK, Herald Sun, Yahoo! UK and Ireland, Yahoo! Finance, Huffington Post</a:t>
                      </a:r>
                      <a:endParaRPr lang="en-US" sz="1400" dirty="0">
                        <a:effectLst/>
                        <a:latin typeface="Calibri"/>
                        <a:cs typeface="Times New Roman"/>
                      </a:endParaRPr>
                    </a:p>
                  </a:txBody>
                  <a:tcPr marL="68580" marR="68580" marT="0" marB="0"/>
                </a:tc>
                <a:tc>
                  <a:txBody>
                    <a:bodyPr/>
                    <a:lstStyle/>
                    <a:p>
                      <a:pPr algn="l">
                        <a:lnSpc>
                          <a:spcPct val="115000"/>
                        </a:lnSpc>
                        <a:spcAft>
                          <a:spcPts val="600"/>
                        </a:spcAft>
                      </a:pPr>
                      <a:r>
                        <a:rPr lang="en-US" sz="1100" b="1" dirty="0">
                          <a:effectLst/>
                        </a:rPr>
                        <a:t>0.5</a:t>
                      </a:r>
                      <a:endParaRPr lang="en-US" sz="1400" b="1" dirty="0">
                        <a:effectLst/>
                        <a:latin typeface="Calibri"/>
                        <a:cs typeface="Times New Roman"/>
                      </a:endParaRPr>
                    </a:p>
                  </a:txBody>
                  <a:tcPr marL="0" marR="0" marT="0" marB="0"/>
                </a:tc>
              </a:tr>
              <a:tr h="338697">
                <a:tc>
                  <a:txBody>
                    <a:bodyPr/>
                    <a:lstStyle/>
                    <a:p>
                      <a:pPr algn="l">
                        <a:lnSpc>
                          <a:spcPct val="115000"/>
                        </a:lnSpc>
                        <a:spcAft>
                          <a:spcPts val="600"/>
                        </a:spcAft>
                      </a:pPr>
                      <a:r>
                        <a:rPr lang="en-US" sz="1100" dirty="0">
                          <a:effectLst/>
                        </a:rPr>
                        <a:t>Nationally </a:t>
                      </a:r>
                      <a:r>
                        <a:rPr lang="en-US" sz="1100" dirty="0" smtClean="0">
                          <a:effectLst/>
                        </a:rPr>
                        <a:t>recognized</a:t>
                      </a:r>
                      <a:endParaRPr lang="en-US" sz="1400" dirty="0">
                        <a:effectLst/>
                      </a:endParaRPr>
                    </a:p>
                  </a:txBody>
                  <a:tcPr marL="68580" marR="68580" marT="0" marB="0"/>
                </a:tc>
                <a:tc>
                  <a:txBody>
                    <a:bodyPr/>
                    <a:lstStyle/>
                    <a:p>
                      <a:pPr algn="l">
                        <a:lnSpc>
                          <a:spcPct val="115000"/>
                        </a:lnSpc>
                        <a:spcAft>
                          <a:spcPts val="600"/>
                        </a:spcAft>
                      </a:pPr>
                      <a:r>
                        <a:rPr lang="en-US" sz="1100" dirty="0">
                          <a:effectLst/>
                        </a:rPr>
                        <a:t>A broad range of news sources of good editorial quality</a:t>
                      </a:r>
                      <a:endParaRPr lang="en-US" sz="1400" dirty="0">
                        <a:effectLst/>
                        <a:latin typeface="Calibri"/>
                        <a:cs typeface="Times New Roman"/>
                      </a:endParaRPr>
                    </a:p>
                  </a:txBody>
                  <a:tcPr marL="68580" marR="68580" marT="0" marB="0"/>
                </a:tc>
                <a:tc>
                  <a:txBody>
                    <a:bodyPr/>
                    <a:lstStyle/>
                    <a:p>
                      <a:pPr algn="l">
                        <a:lnSpc>
                          <a:spcPct val="115000"/>
                        </a:lnSpc>
                        <a:spcAft>
                          <a:spcPts val="600"/>
                        </a:spcAft>
                      </a:pPr>
                      <a:r>
                        <a:rPr lang="en-US" sz="1100" dirty="0">
                          <a:effectLst/>
                        </a:rPr>
                        <a:t>4 Traders, </a:t>
                      </a:r>
                      <a:r>
                        <a:rPr lang="en-US" sz="1100" u="sng" dirty="0">
                          <a:effectLst/>
                          <a:hlinkClick r:id="rId4"/>
                        </a:rPr>
                        <a:t>NewsRT.co.uk</a:t>
                      </a:r>
                      <a:r>
                        <a:rPr lang="en-US" sz="1100" dirty="0">
                          <a:effectLst/>
                        </a:rPr>
                        <a:t>, </a:t>
                      </a:r>
                      <a:r>
                        <a:rPr lang="en-US" sz="1100" dirty="0" smtClean="0">
                          <a:effectLst/>
                        </a:rPr>
                        <a:t>New York Daily News, </a:t>
                      </a:r>
                      <a:r>
                        <a:rPr lang="en-US" sz="1100" dirty="0">
                          <a:effectLst/>
                        </a:rPr>
                        <a:t>AllAfrica.com, Yahoo!Xtra</a:t>
                      </a:r>
                      <a:endParaRPr lang="en-US" sz="1400" dirty="0">
                        <a:effectLst/>
                        <a:latin typeface="Calibri"/>
                        <a:cs typeface="Times New Roman"/>
                      </a:endParaRPr>
                    </a:p>
                  </a:txBody>
                  <a:tcPr marL="68580" marR="68580" marT="0" marB="0"/>
                </a:tc>
                <a:tc>
                  <a:txBody>
                    <a:bodyPr/>
                    <a:lstStyle/>
                    <a:p>
                      <a:pPr algn="l">
                        <a:lnSpc>
                          <a:spcPct val="115000"/>
                        </a:lnSpc>
                        <a:spcAft>
                          <a:spcPts val="600"/>
                        </a:spcAft>
                      </a:pPr>
                      <a:r>
                        <a:rPr lang="en-US" sz="1100" b="1" dirty="0">
                          <a:effectLst/>
                        </a:rPr>
                        <a:t>0.3</a:t>
                      </a:r>
                      <a:endParaRPr lang="en-US" sz="1400" b="1" dirty="0">
                        <a:effectLst/>
                        <a:latin typeface="Calibri"/>
                        <a:cs typeface="Times New Roman"/>
                      </a:endParaRPr>
                    </a:p>
                  </a:txBody>
                  <a:tcPr marL="0" marR="0" marT="0" marB="0"/>
                </a:tc>
              </a:tr>
              <a:tr h="304800">
                <a:tc>
                  <a:txBody>
                    <a:bodyPr/>
                    <a:lstStyle/>
                    <a:p>
                      <a:pPr algn="l">
                        <a:lnSpc>
                          <a:spcPct val="115000"/>
                        </a:lnSpc>
                        <a:spcAft>
                          <a:spcPts val="600"/>
                        </a:spcAft>
                      </a:pPr>
                      <a:r>
                        <a:rPr lang="en-US" sz="1100" dirty="0">
                          <a:effectLst/>
                        </a:rPr>
                        <a:t>Locally </a:t>
                      </a:r>
                      <a:r>
                        <a:rPr lang="en-US" sz="1100" dirty="0" smtClean="0">
                          <a:effectLst/>
                        </a:rPr>
                        <a:t>recognized</a:t>
                      </a:r>
                      <a:endParaRPr lang="en-US" sz="1400" dirty="0">
                        <a:effectLst/>
                      </a:endParaRPr>
                    </a:p>
                  </a:txBody>
                  <a:tcPr marL="68580" marR="68580" marT="0" marB="0"/>
                </a:tc>
                <a:tc>
                  <a:txBody>
                    <a:bodyPr/>
                    <a:lstStyle/>
                    <a:p>
                      <a:pPr algn="l">
                        <a:lnSpc>
                          <a:spcPct val="115000"/>
                        </a:lnSpc>
                        <a:spcAft>
                          <a:spcPts val="600"/>
                        </a:spcAft>
                      </a:pPr>
                      <a:r>
                        <a:rPr lang="en-US" sz="1100" dirty="0">
                          <a:effectLst/>
                        </a:rPr>
                        <a:t>Local sources (most US and UK regionals fall here)</a:t>
                      </a:r>
                      <a:endParaRPr lang="en-US" sz="1400" dirty="0">
                        <a:effectLst/>
                        <a:latin typeface="Calibri"/>
                        <a:cs typeface="Times New Roman"/>
                      </a:endParaRPr>
                    </a:p>
                  </a:txBody>
                  <a:tcPr marL="68580" marR="68580" marT="0" marB="0"/>
                </a:tc>
                <a:tc>
                  <a:txBody>
                    <a:bodyPr/>
                    <a:lstStyle/>
                    <a:p>
                      <a:pPr algn="l">
                        <a:lnSpc>
                          <a:spcPct val="115000"/>
                        </a:lnSpc>
                        <a:spcAft>
                          <a:spcPts val="600"/>
                        </a:spcAft>
                      </a:pPr>
                      <a:r>
                        <a:rPr lang="en-US" sz="1100" dirty="0">
                          <a:effectLst/>
                        </a:rPr>
                        <a:t>Ask.com, Philly.com, DailyMe.com, WSFA, KCBD</a:t>
                      </a:r>
                      <a:endParaRPr lang="en-US" sz="1400" dirty="0">
                        <a:effectLst/>
                        <a:latin typeface="Calibri"/>
                        <a:cs typeface="Times New Roman"/>
                      </a:endParaRPr>
                    </a:p>
                  </a:txBody>
                  <a:tcPr marL="68580" marR="68580" marT="0" marB="0"/>
                </a:tc>
                <a:tc>
                  <a:txBody>
                    <a:bodyPr/>
                    <a:lstStyle/>
                    <a:p>
                      <a:pPr algn="l">
                        <a:lnSpc>
                          <a:spcPct val="115000"/>
                        </a:lnSpc>
                        <a:spcAft>
                          <a:spcPts val="600"/>
                        </a:spcAft>
                      </a:pPr>
                      <a:r>
                        <a:rPr lang="en-US" sz="1100" b="1" dirty="0">
                          <a:effectLst/>
                        </a:rPr>
                        <a:t>0.2</a:t>
                      </a:r>
                      <a:endParaRPr lang="en-US" sz="1400" b="1" dirty="0">
                        <a:effectLst/>
                        <a:latin typeface="Calibri"/>
                        <a:cs typeface="Times New Roman"/>
                      </a:endParaRPr>
                    </a:p>
                  </a:txBody>
                  <a:tcPr marL="0" marR="0" marT="0" marB="0"/>
                </a:tc>
              </a:tr>
              <a:tr h="329754">
                <a:tc>
                  <a:txBody>
                    <a:bodyPr/>
                    <a:lstStyle/>
                    <a:p>
                      <a:pPr algn="l">
                        <a:lnSpc>
                          <a:spcPct val="115000"/>
                        </a:lnSpc>
                        <a:spcAft>
                          <a:spcPts val="600"/>
                        </a:spcAft>
                      </a:pPr>
                      <a:r>
                        <a:rPr lang="en-GB" sz="1100" dirty="0">
                          <a:effectLst/>
                        </a:rPr>
                        <a:t>Local </a:t>
                      </a:r>
                      <a:r>
                        <a:rPr lang="en-GB" sz="1100" dirty="0" smtClean="0">
                          <a:effectLst/>
                        </a:rPr>
                        <a:t>interest</a:t>
                      </a:r>
                      <a:endParaRPr lang="en-US" sz="1400" dirty="0">
                        <a:effectLst/>
                        <a:latin typeface="Calibri"/>
                        <a:cs typeface="Times New Roman"/>
                      </a:endParaRPr>
                    </a:p>
                  </a:txBody>
                  <a:tcPr marL="68580" marR="68580" marT="0" marB="0"/>
                </a:tc>
                <a:tc>
                  <a:txBody>
                    <a:bodyPr/>
                    <a:lstStyle/>
                    <a:p>
                      <a:pPr algn="l">
                        <a:lnSpc>
                          <a:spcPct val="115000"/>
                        </a:lnSpc>
                        <a:spcAft>
                          <a:spcPts val="600"/>
                        </a:spcAft>
                      </a:pPr>
                      <a:r>
                        <a:rPr lang="en-US" sz="1100" b="0" i="0" kern="1200" dirty="0" smtClean="0">
                          <a:solidFill>
                            <a:schemeClr val="dk1"/>
                          </a:solidFill>
                          <a:effectLst/>
                          <a:latin typeface="+mn-lt"/>
                          <a:ea typeface="+mn-ea"/>
                          <a:cs typeface="+mn-cs"/>
                        </a:rPr>
                        <a:t>Miscellaneous consumer sources, </a:t>
                      </a:r>
                      <a:r>
                        <a:rPr lang="en-US" sz="1100" dirty="0" smtClean="0">
                          <a:effectLst/>
                        </a:rPr>
                        <a:t>message </a:t>
                      </a:r>
                      <a:r>
                        <a:rPr lang="en-US" sz="1100" dirty="0">
                          <a:effectLst/>
                        </a:rPr>
                        <a:t>boards</a:t>
                      </a:r>
                      <a:endParaRPr lang="en-US" sz="1400" dirty="0">
                        <a:effectLst/>
                        <a:latin typeface="Calibri"/>
                        <a:cs typeface="Times New Roman"/>
                      </a:endParaRPr>
                    </a:p>
                  </a:txBody>
                  <a:tcPr marL="68580" marR="68580" marT="0" marB="0"/>
                </a:tc>
                <a:tc>
                  <a:txBody>
                    <a:bodyPr/>
                    <a:lstStyle/>
                    <a:p>
                      <a:pPr algn="l">
                        <a:lnSpc>
                          <a:spcPct val="115000"/>
                        </a:lnSpc>
                        <a:spcAft>
                          <a:spcPts val="600"/>
                        </a:spcAft>
                      </a:pPr>
                      <a:r>
                        <a:rPr lang="en-US" sz="1100" dirty="0" smtClean="0">
                          <a:effectLst/>
                        </a:rPr>
                        <a:t>The Onion,</a:t>
                      </a:r>
                      <a:r>
                        <a:rPr lang="en-US" sz="1100" baseline="0" dirty="0" smtClean="0">
                          <a:effectLst/>
                        </a:rPr>
                        <a:t> </a:t>
                      </a:r>
                      <a:r>
                        <a:rPr lang="en-US" sz="1800" b="0" i="0" kern="1200" dirty="0" smtClean="0">
                          <a:solidFill>
                            <a:schemeClr val="dk1"/>
                          </a:solidFill>
                          <a:effectLst/>
                          <a:latin typeface="+mn-lt"/>
                          <a:ea typeface="+mn-ea"/>
                          <a:cs typeface="+mn-cs"/>
                        </a:rPr>
                        <a:t> </a:t>
                      </a:r>
                      <a:r>
                        <a:rPr lang="en-US" sz="1100" b="0" i="0" kern="1200" dirty="0" smtClean="0">
                          <a:solidFill>
                            <a:schemeClr val="dk1"/>
                          </a:solidFill>
                          <a:effectLst/>
                          <a:latin typeface="+mn-lt"/>
                          <a:ea typeface="+mn-ea"/>
                          <a:cs typeface="+mn-cs"/>
                        </a:rPr>
                        <a:t>StockSelector.com</a:t>
                      </a:r>
                      <a:endParaRPr lang="en-US" sz="1100" dirty="0">
                        <a:effectLst/>
                        <a:latin typeface="Calibri"/>
                        <a:cs typeface="Times New Roman"/>
                      </a:endParaRPr>
                    </a:p>
                  </a:txBody>
                  <a:tcPr marL="68580" marR="68580" marT="0" marB="0"/>
                </a:tc>
                <a:tc>
                  <a:txBody>
                    <a:bodyPr/>
                    <a:lstStyle/>
                    <a:p>
                      <a:pPr algn="l">
                        <a:lnSpc>
                          <a:spcPct val="115000"/>
                        </a:lnSpc>
                        <a:spcAft>
                          <a:spcPts val="600"/>
                        </a:spcAft>
                      </a:pPr>
                      <a:r>
                        <a:rPr lang="en-US" sz="1100" b="1" dirty="0">
                          <a:effectLst/>
                        </a:rPr>
                        <a:t>0.1</a:t>
                      </a:r>
                      <a:endParaRPr lang="en-US" sz="1400" b="1" dirty="0">
                        <a:effectLst/>
                        <a:latin typeface="Calibri"/>
                        <a:cs typeface="Times New Roman"/>
                      </a:endParaRPr>
                    </a:p>
                  </a:txBody>
                  <a:tcPr marL="0" marR="0" marT="0" marB="0"/>
                </a:tc>
              </a:tr>
            </a:tbl>
          </a:graphicData>
        </a:graphic>
      </p:graphicFrame>
      <p:sp>
        <p:nvSpPr>
          <p:cNvPr id="7" name="TextBox 6"/>
          <p:cNvSpPr txBox="1"/>
          <p:nvPr/>
        </p:nvSpPr>
        <p:spPr>
          <a:xfrm>
            <a:off x="228600" y="6019800"/>
            <a:ext cx="8763000" cy="523220"/>
          </a:xfrm>
          <a:prstGeom prst="rect">
            <a:avLst/>
          </a:prstGeom>
          <a:noFill/>
        </p:spPr>
        <p:txBody>
          <a:bodyPr wrap="square" rtlCol="0">
            <a:spAutoFit/>
          </a:bodyPr>
          <a:lstStyle/>
          <a:p>
            <a:r>
              <a:rPr lang="ru-RU" sz="1400" b="1" dirty="0" smtClean="0">
                <a:solidFill>
                  <a:srgbClr val="FF0000"/>
                </a:solidFill>
              </a:rPr>
              <a:t>Организация упомянутая в 1 международном признанном </a:t>
            </a:r>
            <a:r>
              <a:rPr lang="en-US" sz="1400" b="1" dirty="0" smtClean="0">
                <a:solidFill>
                  <a:srgbClr val="FF0000"/>
                </a:solidFill>
              </a:rPr>
              <a:t> </a:t>
            </a:r>
            <a:r>
              <a:rPr lang="ru-RU" sz="1400" b="1" dirty="0" smtClean="0">
                <a:solidFill>
                  <a:srgbClr val="FF0000"/>
                </a:solidFill>
              </a:rPr>
              <a:t>источнике + в 1 Региональном источнике</a:t>
            </a:r>
            <a:r>
              <a:rPr lang="en-US" sz="1400" b="1" dirty="0" smtClean="0">
                <a:solidFill>
                  <a:srgbClr val="FF0000"/>
                </a:solidFill>
              </a:rPr>
              <a:t>, </a:t>
            </a:r>
            <a:r>
              <a:rPr lang="ru-RU" sz="1400" b="1" dirty="0" smtClean="0">
                <a:solidFill>
                  <a:srgbClr val="FF0000"/>
                </a:solidFill>
              </a:rPr>
              <a:t>получает </a:t>
            </a:r>
            <a:r>
              <a:rPr lang="en-US" sz="1400" b="1" dirty="0" smtClean="0">
                <a:solidFill>
                  <a:srgbClr val="FF0000"/>
                </a:solidFill>
              </a:rPr>
              <a:t>Media Exposure = 1.5</a:t>
            </a:r>
            <a:endParaRPr lang="en-US" sz="1400" b="1" dirty="0">
              <a:solidFill>
                <a:srgbClr val="FF0000"/>
              </a:solidFill>
            </a:endParaRPr>
          </a:p>
        </p:txBody>
      </p:sp>
      <p:sp>
        <p:nvSpPr>
          <p:cNvPr id="8" name="Rectangle 7"/>
          <p:cNvSpPr/>
          <p:nvPr/>
        </p:nvSpPr>
        <p:spPr>
          <a:xfrm>
            <a:off x="6156176" y="0"/>
            <a:ext cx="864096" cy="332656"/>
          </a:xfrm>
          <a:prstGeom prst="rect">
            <a:avLst/>
          </a:prstGeom>
          <a:ln>
            <a:no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082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38319" cy="418645"/>
          </a:xfrm>
        </p:spPr>
        <p:txBody>
          <a:bodyPr/>
          <a:lstStyle/>
          <a:p>
            <a:r>
              <a:rPr lang="ru-RU" dirty="0"/>
              <a:t>Подробнее о некоторых метриках: </a:t>
            </a:r>
            <a:r>
              <a:rPr lang="ru-RU" dirty="0" smtClean="0"/>
              <a:t> </a:t>
            </a:r>
            <a:r>
              <a:rPr lang="en-GB" sz="2000" dirty="0" smtClean="0"/>
              <a:t>Views</a:t>
            </a:r>
            <a:r>
              <a:rPr lang="ru-RU" sz="2000" dirty="0" smtClean="0"/>
              <a:t> – просмотры/чтение</a:t>
            </a:r>
            <a:r>
              <a:rPr lang="en-GB" sz="2000" dirty="0" smtClean="0"/>
              <a:t>/</a:t>
            </a:r>
            <a:r>
              <a:rPr lang="ru-RU" sz="2000" dirty="0" smtClean="0"/>
              <a:t>использование Интересные факты</a:t>
            </a:r>
            <a:endParaRPr lang="en-US" sz="2000" dirty="0"/>
          </a:p>
        </p:txBody>
      </p:sp>
      <p:sp>
        <p:nvSpPr>
          <p:cNvPr id="3" name="Content Placeholder 2"/>
          <p:cNvSpPr>
            <a:spLocks noGrp="1"/>
          </p:cNvSpPr>
          <p:nvPr>
            <p:ph idx="1"/>
          </p:nvPr>
        </p:nvSpPr>
        <p:spPr>
          <a:xfrm>
            <a:off x="393030" y="1500110"/>
            <a:ext cx="8238319" cy="3538615"/>
          </a:xfrm>
        </p:spPr>
        <p:txBody>
          <a:bodyPr>
            <a:normAutofit fontScale="92500" lnSpcReduction="10000"/>
          </a:bodyPr>
          <a:lstStyle/>
          <a:p>
            <a:pPr marL="544068" lvl="1" indent="-457200">
              <a:buSzTx/>
              <a:buFont typeface="+mj-lt"/>
              <a:buAutoNum type="arabicPeriod"/>
            </a:pPr>
            <a:r>
              <a:rPr lang="ru-RU" sz="2100" b="1" dirty="0" smtClean="0"/>
              <a:t>Чтение/просмотры является ранним индикатором точек научного роста</a:t>
            </a:r>
            <a:r>
              <a:rPr lang="en-US" sz="2400" dirty="0" smtClean="0"/>
              <a:t>, </a:t>
            </a:r>
            <a:r>
              <a:rPr lang="ru-RU" sz="2000" dirty="0" smtClean="0"/>
              <a:t>т.к. чтение </a:t>
            </a:r>
            <a:r>
              <a:rPr lang="en-US" sz="2000" dirty="0" smtClean="0"/>
              <a:t> </a:t>
            </a:r>
            <a:r>
              <a:rPr lang="ru-RU" sz="2000" dirty="0" smtClean="0"/>
              <a:t>выходит на пик в короткий срок после публикации</a:t>
            </a:r>
            <a:r>
              <a:rPr lang="en-US" sz="2000" dirty="0" smtClean="0"/>
              <a:t> (</a:t>
            </a:r>
            <a:r>
              <a:rPr lang="ru-RU" sz="2000" dirty="0" smtClean="0"/>
              <a:t>т.н.</a:t>
            </a:r>
            <a:r>
              <a:rPr lang="en-US" sz="2000" dirty="0" smtClean="0"/>
              <a:t> “</a:t>
            </a:r>
            <a:r>
              <a:rPr lang="ru-RU" sz="2000" dirty="0" smtClean="0"/>
              <a:t>фактор новизны</a:t>
            </a:r>
            <a:r>
              <a:rPr lang="en-US" sz="2000" dirty="0" smtClean="0"/>
              <a:t>”)</a:t>
            </a:r>
            <a:r>
              <a:rPr lang="ru-RU" sz="2000" dirty="0" smtClean="0"/>
              <a:t>,</a:t>
            </a:r>
            <a:r>
              <a:rPr lang="en-US" sz="2000" dirty="0" smtClean="0"/>
              <a:t> </a:t>
            </a:r>
            <a:r>
              <a:rPr lang="ru-RU" sz="2000" dirty="0" smtClean="0"/>
              <a:t>обычно в течение 2х месяцев</a:t>
            </a:r>
            <a:endParaRPr lang="en-US" sz="2000" dirty="0" smtClean="0"/>
          </a:p>
          <a:p>
            <a:pPr marL="544068" lvl="1" indent="-457200">
              <a:buSzTx/>
              <a:buFont typeface="+mj-lt"/>
              <a:buAutoNum type="arabicPeriod"/>
            </a:pPr>
            <a:endParaRPr lang="en-US" sz="2400" dirty="0" smtClean="0"/>
          </a:p>
          <a:p>
            <a:pPr marL="544068" lvl="1" indent="-457200">
              <a:buSzTx/>
              <a:buFont typeface="+mj-lt"/>
              <a:buAutoNum type="arabicPeriod"/>
            </a:pPr>
            <a:r>
              <a:rPr lang="ru-RU" sz="2100" b="1" dirty="0" smtClean="0"/>
              <a:t>Непубликующиеся ученые составляют треть научного сообщества</a:t>
            </a:r>
            <a:endParaRPr lang="en-US" sz="2100" b="1" dirty="0" smtClean="0"/>
          </a:p>
          <a:p>
            <a:pPr marL="944118" lvl="2" indent="-457200">
              <a:buSzTx/>
              <a:buFont typeface="+mj-lt"/>
              <a:buAutoNum type="alphaLcParenR"/>
            </a:pPr>
            <a:r>
              <a:rPr lang="ru-RU" sz="2000" dirty="0"/>
              <a:t>т</a:t>
            </a:r>
            <a:r>
              <a:rPr lang="ru-RU" sz="2000" dirty="0" smtClean="0"/>
              <a:t>.н. </a:t>
            </a:r>
            <a:r>
              <a:rPr lang="en-GB" sz="2000" dirty="0" smtClean="0"/>
              <a:t>“</a:t>
            </a:r>
            <a:r>
              <a:rPr lang="ru-RU" sz="2000" dirty="0" smtClean="0"/>
              <a:t>чистые читатели</a:t>
            </a:r>
            <a:r>
              <a:rPr lang="en-GB" sz="2000" dirty="0" smtClean="0"/>
              <a:t>”</a:t>
            </a:r>
            <a:r>
              <a:rPr lang="ru-RU" sz="2000" dirty="0" smtClean="0"/>
              <a:t> не публикуются и не цитируют, но могут применять данные из журналов в работе - например врачи</a:t>
            </a:r>
            <a:endParaRPr lang="en-US" sz="2000" dirty="0" smtClean="0"/>
          </a:p>
          <a:p>
            <a:pPr marL="944118" lvl="2" indent="-457200">
              <a:buSzTx/>
              <a:buFont typeface="+mj-lt"/>
              <a:buAutoNum type="alphaLcParenR"/>
            </a:pPr>
            <a:r>
              <a:rPr lang="ru-RU" sz="2000" dirty="0" smtClean="0"/>
              <a:t>в университетах </a:t>
            </a:r>
            <a:r>
              <a:rPr lang="en-GB" sz="2000" dirty="0"/>
              <a:t>“</a:t>
            </a:r>
            <a:r>
              <a:rPr lang="ru-RU" sz="2000" dirty="0"/>
              <a:t>чистые читатели</a:t>
            </a:r>
            <a:r>
              <a:rPr lang="en-GB" sz="2000" dirty="0"/>
              <a:t>”</a:t>
            </a:r>
            <a:r>
              <a:rPr lang="ru-RU" sz="2000" dirty="0"/>
              <a:t> </a:t>
            </a:r>
            <a:r>
              <a:rPr lang="ru-RU" sz="2000" dirty="0" smtClean="0"/>
              <a:t>представлены студентами и непубликующимися преподавателями</a:t>
            </a:r>
            <a:endParaRPr lang="en-US" sz="2000" dirty="0" smtClean="0"/>
          </a:p>
          <a:p>
            <a:pPr marL="544068" lvl="1" indent="-457200">
              <a:buSzTx/>
              <a:buFont typeface="+mj-lt"/>
              <a:buAutoNum type="arabicPeriod"/>
            </a:pPr>
            <a:endParaRPr lang="en-US" sz="2200" b="1" dirty="0"/>
          </a:p>
          <a:p>
            <a:pPr marL="486918" lvl="2" indent="0">
              <a:buSzTx/>
              <a:buNone/>
            </a:pPr>
            <a:endParaRPr lang="en-US" sz="2000" dirty="0" smtClean="0"/>
          </a:p>
          <a:p>
            <a:pPr marL="944118" lvl="2" indent="-457200">
              <a:buSzTx/>
              <a:buFont typeface="+mj-lt"/>
              <a:buAutoNum type="arabicPeriod"/>
            </a:pPr>
            <a:endParaRPr lang="en-US" sz="2200" dirty="0" smtClean="0"/>
          </a:p>
          <a:p>
            <a:pPr marL="86868" lvl="1" indent="0">
              <a:buSzTx/>
              <a:buNone/>
            </a:pPr>
            <a:endParaRPr lang="en-US" sz="2000" dirty="0" smtClean="0"/>
          </a:p>
          <a:p>
            <a:pPr marL="86868" lvl="1" indent="0">
              <a:buSzTx/>
              <a:buNone/>
            </a:pPr>
            <a:endParaRPr lang="en-US" sz="2000" dirty="0"/>
          </a:p>
          <a:p>
            <a:pPr marL="544068" indent="-457200">
              <a:buFont typeface="+mj-lt"/>
              <a:buAutoNum type="arabicPeriod"/>
            </a:pP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4941167"/>
            <a:ext cx="2448272" cy="1780561"/>
          </a:xfrm>
          <a:prstGeom prst="rect">
            <a:avLst/>
          </a:prstGeom>
        </p:spPr>
      </p:pic>
    </p:spTree>
    <p:extLst>
      <p:ext uri="{BB962C8B-B14F-4D97-AF65-F5344CB8AC3E}">
        <p14:creationId xmlns:p14="http://schemas.microsoft.com/office/powerpoint/2010/main" val="295130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38319" cy="418645"/>
          </a:xfrm>
        </p:spPr>
        <p:txBody>
          <a:bodyPr/>
          <a:lstStyle/>
          <a:p>
            <a:r>
              <a:rPr lang="ru-RU" dirty="0"/>
              <a:t>Подробнее о некоторых метриках: </a:t>
            </a:r>
            <a:r>
              <a:rPr lang="en-GB" sz="2000" dirty="0" smtClean="0"/>
              <a:t>Views</a:t>
            </a:r>
            <a:r>
              <a:rPr lang="ru-RU" sz="2000" dirty="0"/>
              <a:t> </a:t>
            </a:r>
            <a:r>
              <a:rPr lang="ru-RU" sz="2000" dirty="0" smtClean="0"/>
              <a:t>– просмотры/чтение</a:t>
            </a:r>
            <a:r>
              <a:rPr lang="en-GB" sz="2000" dirty="0" smtClean="0"/>
              <a:t>/</a:t>
            </a:r>
            <a:r>
              <a:rPr lang="ru-RU" sz="2000" dirty="0" smtClean="0"/>
              <a:t>использование Интересные факты</a:t>
            </a:r>
            <a:r>
              <a:rPr lang="en-GB" sz="2000" dirty="0" smtClean="0"/>
              <a:t> (2)</a:t>
            </a:r>
            <a:endParaRPr lang="en-US" sz="20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6600" y="4818986"/>
            <a:ext cx="2699792" cy="1881722"/>
          </a:xfrm>
          <a:prstGeom prst="rect">
            <a:avLst/>
          </a:prstGeom>
        </p:spPr>
      </p:pic>
      <p:sp>
        <p:nvSpPr>
          <p:cNvPr id="9" name="Content Placeholder 2"/>
          <p:cNvSpPr>
            <a:spLocks noGrp="1"/>
          </p:cNvSpPr>
          <p:nvPr>
            <p:ph idx="1"/>
          </p:nvPr>
        </p:nvSpPr>
        <p:spPr>
          <a:xfrm>
            <a:off x="609600" y="1676400"/>
            <a:ext cx="8065169" cy="4645656"/>
          </a:xfrm>
        </p:spPr>
        <p:txBody>
          <a:bodyPr>
            <a:normAutofit/>
          </a:bodyPr>
          <a:lstStyle/>
          <a:p>
            <a:pPr marL="86868" lvl="1" indent="0">
              <a:buSzTx/>
              <a:buNone/>
            </a:pPr>
            <a:r>
              <a:rPr lang="ru-RU" b="1" dirty="0"/>
              <a:t>3</a:t>
            </a:r>
            <a:r>
              <a:rPr lang="en-US" b="1" dirty="0" smtClean="0"/>
              <a:t>. </a:t>
            </a:r>
            <a:r>
              <a:rPr lang="ru-RU" b="1" dirty="0" smtClean="0"/>
              <a:t>Существует большая вариативность в статистике чтения и цитируемости в зависимости от дисциплины </a:t>
            </a:r>
            <a:endParaRPr lang="en-US" b="1" dirty="0" smtClean="0"/>
          </a:p>
          <a:p>
            <a:pPr marL="944118" lvl="2" indent="-457200">
              <a:buSzTx/>
              <a:buFont typeface="+mj-lt"/>
              <a:buAutoNum type="alphaLcParenR"/>
            </a:pPr>
            <a:r>
              <a:rPr lang="ru-RU" sz="1800" i="1" dirty="0" smtClean="0"/>
              <a:t>Большое число загрузок статей, но небольшое число цитирований </a:t>
            </a:r>
            <a:r>
              <a:rPr lang="en-US" sz="1800" i="1" dirty="0" smtClean="0"/>
              <a:t>= </a:t>
            </a:r>
            <a:r>
              <a:rPr lang="ru-RU" sz="1800" dirty="0" smtClean="0"/>
              <a:t>Социальные и Гуманитарные либо Прикладные науки (например клинические исследования) </a:t>
            </a:r>
          </a:p>
          <a:p>
            <a:pPr marL="944118" lvl="2" indent="-457200">
              <a:buSzTx/>
              <a:buFont typeface="+mj-lt"/>
              <a:buAutoNum type="alphaLcParenR"/>
            </a:pPr>
            <a:r>
              <a:rPr lang="ru-RU" sz="1800" i="1" dirty="0" smtClean="0"/>
              <a:t>Высокое число цитирований</a:t>
            </a:r>
            <a:r>
              <a:rPr lang="en-US" sz="1800" i="1" dirty="0" smtClean="0"/>
              <a:t>, </a:t>
            </a:r>
            <a:r>
              <a:rPr lang="ru-RU" sz="1800" i="1" dirty="0" smtClean="0"/>
              <a:t>но низкая загрузка статей</a:t>
            </a:r>
            <a:r>
              <a:rPr lang="en-US" sz="1800" i="1" dirty="0" smtClean="0"/>
              <a:t> = </a:t>
            </a:r>
            <a:r>
              <a:rPr lang="ru-RU" sz="1800" dirty="0" smtClean="0"/>
              <a:t>Физические науки </a:t>
            </a:r>
            <a:r>
              <a:rPr lang="en-US" sz="1800" dirty="0" smtClean="0"/>
              <a:t>(</a:t>
            </a:r>
            <a:r>
              <a:rPr lang="ru-RU" sz="1800" dirty="0" smtClean="0"/>
              <a:t>например химия</a:t>
            </a:r>
            <a:r>
              <a:rPr lang="en-US" sz="1800" dirty="0" smtClean="0"/>
              <a:t>) </a:t>
            </a:r>
          </a:p>
          <a:p>
            <a:pPr marL="944118" lvl="2" indent="-457200">
              <a:buSzTx/>
              <a:buFont typeface="+mj-lt"/>
              <a:buAutoNum type="alphaLcParenR"/>
            </a:pPr>
            <a:endParaRPr lang="en-US" sz="2000" dirty="0"/>
          </a:p>
          <a:p>
            <a:pPr marL="0" indent="0">
              <a:buNone/>
            </a:pPr>
            <a:r>
              <a:rPr lang="ru-RU" sz="1800" b="1" dirty="0"/>
              <a:t>4</a:t>
            </a:r>
            <a:r>
              <a:rPr lang="en-US" sz="1800" b="1" dirty="0" smtClean="0"/>
              <a:t>. </a:t>
            </a:r>
            <a:r>
              <a:rPr lang="ru-RU" sz="1800" b="1" dirty="0" smtClean="0"/>
              <a:t>Пока точно не определяется, ведет ли загрузка статьи или реферата к их фактическому прочтению </a:t>
            </a:r>
            <a:r>
              <a:rPr lang="en-GB" sz="1800" b="1" dirty="0" smtClean="0">
                <a:sym typeface="Wingdings" panose="05000000000000000000" pitchFamily="2" charset="2"/>
              </a:rPr>
              <a:t></a:t>
            </a:r>
            <a:endParaRPr lang="en-US" sz="1800" b="1" dirty="0"/>
          </a:p>
        </p:txBody>
      </p:sp>
    </p:spTree>
    <p:extLst>
      <p:ext uri="{BB962C8B-B14F-4D97-AF65-F5344CB8AC3E}">
        <p14:creationId xmlns:p14="http://schemas.microsoft.com/office/powerpoint/2010/main" val="10156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686801" cy="762000"/>
          </a:xfrm>
        </p:spPr>
        <p:txBody>
          <a:bodyPr/>
          <a:lstStyle/>
          <a:p>
            <a:r>
              <a:rPr lang="ru-RU" dirty="0"/>
              <a:t>Индикаторы/показатели, которые приемлемы в одном контексте могут быть бесполезными для оценки другого</a:t>
            </a:r>
            <a:endParaRPr lang="en-US" dirty="0"/>
          </a:p>
        </p:txBody>
      </p:sp>
      <p:sp>
        <p:nvSpPr>
          <p:cNvPr id="3" name="Content Placeholder 2"/>
          <p:cNvSpPr>
            <a:spLocks noGrp="1"/>
          </p:cNvSpPr>
          <p:nvPr>
            <p:ph idx="1"/>
          </p:nvPr>
        </p:nvSpPr>
        <p:spPr>
          <a:xfrm>
            <a:off x="393031" y="2209800"/>
            <a:ext cx="6360194" cy="4188456"/>
          </a:xfrm>
        </p:spPr>
        <p:txBody>
          <a:bodyPr/>
          <a:lstStyle/>
          <a:p>
            <a:pPr>
              <a:buFont typeface="Arial" charset="0"/>
              <a:buNone/>
            </a:pPr>
            <a:r>
              <a:rPr lang="ru-RU" b="1" dirty="0"/>
              <a:t>Выбор индикаторов/показателей зависит от</a:t>
            </a:r>
            <a:r>
              <a:rPr lang="en-GB" b="1" dirty="0"/>
              <a:t>:</a:t>
            </a:r>
          </a:p>
          <a:p>
            <a:pPr>
              <a:buNone/>
            </a:pPr>
            <a:endParaRPr lang="ru-RU" b="1" dirty="0">
              <a:solidFill>
                <a:srgbClr val="0033CC"/>
              </a:solidFill>
            </a:endParaRPr>
          </a:p>
          <a:p>
            <a:r>
              <a:rPr lang="ru-RU" b="1" dirty="0">
                <a:solidFill>
                  <a:srgbClr val="0033CC"/>
                </a:solidFill>
              </a:rPr>
              <a:t>Зачем делается оценка</a:t>
            </a:r>
            <a:r>
              <a:rPr lang="en-GB" b="1" dirty="0">
                <a:solidFill>
                  <a:srgbClr val="0033CC"/>
                </a:solidFill>
              </a:rPr>
              <a:t>?</a:t>
            </a:r>
          </a:p>
          <a:p>
            <a:pPr>
              <a:buFont typeface="Arial" charset="0"/>
              <a:buNone/>
            </a:pPr>
            <a:endParaRPr lang="en-GB" sz="1050" b="1" dirty="0"/>
          </a:p>
          <a:p>
            <a:r>
              <a:rPr lang="ru-RU" b="1" dirty="0">
                <a:solidFill>
                  <a:srgbClr val="0033CC"/>
                </a:solidFill>
              </a:rPr>
              <a:t>Какие единицы/объекты будут оцениваться?</a:t>
            </a:r>
            <a:endParaRPr lang="en-GB" b="1" dirty="0">
              <a:solidFill>
                <a:srgbClr val="0033CC"/>
              </a:solidFill>
            </a:endParaRPr>
          </a:p>
          <a:p>
            <a:endParaRPr lang="en-GB" sz="1000" b="1" dirty="0">
              <a:solidFill>
                <a:srgbClr val="0033CC"/>
              </a:solidFill>
            </a:endParaRPr>
          </a:p>
          <a:p>
            <a:r>
              <a:rPr lang="ru-RU" b="1" dirty="0">
                <a:solidFill>
                  <a:srgbClr val="0033CC"/>
                </a:solidFill>
              </a:rPr>
              <a:t>Какой аспект оценивается</a:t>
            </a:r>
            <a:r>
              <a:rPr lang="en-GB" b="1" dirty="0">
                <a:solidFill>
                  <a:srgbClr val="0033CC"/>
                </a:solidFill>
              </a:rPr>
              <a:t>? </a:t>
            </a:r>
          </a:p>
          <a:p>
            <a:endParaRPr lang="en-GB" sz="1000" b="1" dirty="0">
              <a:solidFill>
                <a:srgbClr val="0033CC"/>
              </a:solidFill>
            </a:endParaRPr>
          </a:p>
          <a:p>
            <a:r>
              <a:rPr lang="ru-RU" b="1" dirty="0">
                <a:solidFill>
                  <a:srgbClr val="0033CC"/>
                </a:solidFill>
              </a:rPr>
              <a:t>Предположения о состоянии системы при оценке</a:t>
            </a:r>
          </a:p>
          <a:p>
            <a:endParaRPr lang="en-GB" sz="1050" b="1" dirty="0">
              <a:solidFill>
                <a:srgbClr val="0033CC"/>
              </a:solidFill>
            </a:endParaRPr>
          </a:p>
          <a:p>
            <a:r>
              <a:rPr lang="ru-RU" b="1" dirty="0">
                <a:solidFill>
                  <a:srgbClr val="0033CC"/>
                </a:solidFill>
              </a:rPr>
              <a:t>Факторов, влияющих на показатели</a:t>
            </a:r>
            <a:endParaRPr lang="en-GB" b="1" dirty="0">
              <a:solidFill>
                <a:srgbClr val="0033CC"/>
              </a:solidFill>
            </a:endParaRPr>
          </a:p>
          <a:p>
            <a:pPr marL="86868" indent="0">
              <a:buNone/>
            </a:pPr>
            <a:endParaRPr lang="en-US" dirty="0"/>
          </a:p>
        </p:txBody>
      </p:sp>
      <p:sp>
        <p:nvSpPr>
          <p:cNvPr id="4" name="Rectangle 3"/>
          <p:cNvSpPr/>
          <p:nvPr/>
        </p:nvSpPr>
        <p:spPr>
          <a:xfrm>
            <a:off x="294486" y="6387152"/>
            <a:ext cx="8153400" cy="45720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ru-RU" sz="1400" i="1" dirty="0">
                <a:solidFill>
                  <a:srgbClr val="53565A"/>
                </a:solidFill>
                <a:latin typeface="Arial"/>
                <a:cs typeface="Arial"/>
              </a:rPr>
              <a:t>Из материалов презентации </a:t>
            </a:r>
            <a:r>
              <a:rPr lang="en-GB" sz="1400" i="1" dirty="0">
                <a:solidFill>
                  <a:srgbClr val="53565A"/>
                </a:solidFill>
                <a:latin typeface="Arial"/>
                <a:cs typeface="Arial"/>
              </a:rPr>
              <a:t>Henk F. Moed “</a:t>
            </a:r>
            <a:r>
              <a:rPr lang="en-US" sz="1400" i="1" dirty="0">
                <a:solidFill>
                  <a:srgbClr val="53565A"/>
                </a:solidFill>
                <a:latin typeface="Arial"/>
                <a:cs typeface="Arial"/>
              </a:rPr>
              <a:t>Metrics-Based Research Assessment</a:t>
            </a:r>
            <a:r>
              <a:rPr lang="en-GB" sz="1400" i="1" dirty="0" smtClean="0">
                <a:solidFill>
                  <a:srgbClr val="53565A"/>
                </a:solidFill>
                <a:latin typeface="Arial"/>
                <a:cs typeface="Arial"/>
              </a:rPr>
              <a:t>”, </a:t>
            </a:r>
            <a:r>
              <a:rPr lang="ru-RU" sz="1400" i="1" dirty="0" smtClean="0">
                <a:solidFill>
                  <a:srgbClr val="53565A"/>
                </a:solidFill>
                <a:latin typeface="Arial"/>
                <a:cs typeface="Arial"/>
              </a:rPr>
              <a:t>Апрель 2014</a:t>
            </a:r>
            <a:endParaRPr lang="en-US" sz="1400" i="1" dirty="0">
              <a:solidFill>
                <a:srgbClr val="53565A"/>
              </a:solidFill>
              <a:latin typeface="Arial"/>
              <a:cs typeface="Arial"/>
            </a:endParaRPr>
          </a:p>
        </p:txBody>
      </p:sp>
    </p:spTree>
    <p:extLst>
      <p:ext uri="{BB962C8B-B14F-4D97-AF65-F5344CB8AC3E}">
        <p14:creationId xmlns:p14="http://schemas.microsoft.com/office/powerpoint/2010/main" val="312917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ru-RU" dirty="0" smtClean="0"/>
              <a:t>Как получить доступ к </a:t>
            </a:r>
            <a:r>
              <a:rPr lang="en-GB" dirty="0" err="1" smtClean="0"/>
              <a:t>SciVal</a:t>
            </a:r>
            <a:endParaRPr lang="en-US" dirty="0" smtClean="0"/>
          </a:p>
        </p:txBody>
      </p:sp>
    </p:spTree>
    <p:extLst>
      <p:ext uri="{BB962C8B-B14F-4D97-AF65-F5344CB8AC3E}">
        <p14:creationId xmlns:p14="http://schemas.microsoft.com/office/powerpoint/2010/main" val="2659681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1219200"/>
            <a:ext cx="7866063" cy="4895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2" y="3693551"/>
            <a:ext cx="2995613" cy="30098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itle 4"/>
          <p:cNvSpPr txBox="1">
            <a:spLocks/>
          </p:cNvSpPr>
          <p:nvPr/>
        </p:nvSpPr>
        <p:spPr bwMode="auto">
          <a:xfrm>
            <a:off x="409575" y="304800"/>
            <a:ext cx="8353425" cy="431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Calibri" pitchFamily="34" charset="0"/>
                <a:ea typeface="+mj-ea"/>
                <a:cs typeface="ＭＳ Ｐゴシック"/>
              </a:defRPr>
            </a:lvl1pPr>
            <a:lvl2pPr algn="l" rtl="0" eaLnBrk="0" fontAlgn="base" hangingPunct="0">
              <a:spcBef>
                <a:spcPct val="0"/>
              </a:spcBef>
              <a:spcAft>
                <a:spcPct val="0"/>
              </a:spcAft>
              <a:defRPr sz="2400" b="1">
                <a:solidFill>
                  <a:schemeClr val="bg1"/>
                </a:solidFill>
                <a:latin typeface="Arial" charset="0"/>
                <a:ea typeface="ＭＳ Ｐゴシック" charset="-128"/>
                <a:cs typeface="ＭＳ Ｐゴシック"/>
              </a:defRPr>
            </a:lvl2pPr>
            <a:lvl3pPr algn="l" rtl="0" eaLnBrk="0" fontAlgn="base" hangingPunct="0">
              <a:spcBef>
                <a:spcPct val="0"/>
              </a:spcBef>
              <a:spcAft>
                <a:spcPct val="0"/>
              </a:spcAft>
              <a:defRPr sz="2400" b="1">
                <a:solidFill>
                  <a:schemeClr val="bg1"/>
                </a:solidFill>
                <a:latin typeface="Arial" charset="0"/>
                <a:ea typeface="ＭＳ Ｐゴシック" charset="-128"/>
                <a:cs typeface="ＭＳ Ｐゴシック"/>
              </a:defRPr>
            </a:lvl3pPr>
            <a:lvl4pPr algn="l" rtl="0" eaLnBrk="0" fontAlgn="base" hangingPunct="0">
              <a:spcBef>
                <a:spcPct val="0"/>
              </a:spcBef>
              <a:spcAft>
                <a:spcPct val="0"/>
              </a:spcAft>
              <a:defRPr sz="2400" b="1">
                <a:solidFill>
                  <a:schemeClr val="bg1"/>
                </a:solidFill>
                <a:latin typeface="Arial" charset="0"/>
                <a:ea typeface="ＭＳ Ｐゴシック" charset="-128"/>
                <a:cs typeface="ＭＳ Ｐゴシック"/>
              </a:defRPr>
            </a:lvl4pPr>
            <a:lvl5pPr algn="l" rtl="0" eaLnBrk="0" fontAlgn="base" hangingPunct="0">
              <a:spcBef>
                <a:spcPct val="0"/>
              </a:spcBef>
              <a:spcAft>
                <a:spcPct val="0"/>
              </a:spcAft>
              <a:defRPr sz="2400" b="1">
                <a:solidFill>
                  <a:schemeClr val="bg1"/>
                </a:solidFill>
                <a:latin typeface="Arial" charset="0"/>
                <a:ea typeface="ＭＳ Ｐゴシック" charset="-128"/>
                <a:cs typeface="ＭＳ Ｐゴシック"/>
              </a:defRPr>
            </a:lvl5pPr>
            <a:lvl6pPr marL="457200" algn="ctr" rtl="0" eaLnBrk="1" fontAlgn="base" hangingPunct="1">
              <a:spcBef>
                <a:spcPct val="0"/>
              </a:spcBef>
              <a:spcAft>
                <a:spcPct val="0"/>
              </a:spcAft>
              <a:defRPr sz="4400">
                <a:solidFill>
                  <a:schemeClr val="tx2"/>
                </a:solidFill>
                <a:latin typeface="Arial" charset="0"/>
                <a:ea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defRPr>
            </a:lvl9pPr>
          </a:lstStyle>
          <a:p>
            <a:r>
              <a:rPr lang="en-US" sz="2400" dirty="0" smtClean="0">
                <a:latin typeface="+mn-lt"/>
              </a:rPr>
              <a:t>Login</a:t>
            </a:r>
            <a:endParaRPr lang="en-US" sz="2400" kern="0" dirty="0" smtClean="0">
              <a:solidFill>
                <a:srgbClr val="FF0000"/>
              </a:solidFill>
              <a:latin typeface="+mn-lt"/>
            </a:endParaRPr>
          </a:p>
        </p:txBody>
      </p:sp>
      <p:sp>
        <p:nvSpPr>
          <p:cNvPr id="19" name="Rectangle 18"/>
          <p:cNvSpPr/>
          <p:nvPr/>
        </p:nvSpPr>
        <p:spPr>
          <a:xfrm>
            <a:off x="370942" y="560562"/>
            <a:ext cx="8392057" cy="523220"/>
          </a:xfrm>
          <a:prstGeom prst="rect">
            <a:avLst/>
          </a:prstGeom>
        </p:spPr>
        <p:txBody>
          <a:bodyPr wrap="square">
            <a:spAutoFit/>
          </a:bodyPr>
          <a:lstStyle/>
          <a:p>
            <a:r>
              <a:rPr lang="ru-RU" sz="2800" b="1" dirty="0" smtClean="0">
                <a:latin typeface="+mn-lt"/>
              </a:rPr>
              <a:t>Доступ</a:t>
            </a:r>
            <a:r>
              <a:rPr lang="en-US" sz="2800" b="1" dirty="0" smtClean="0">
                <a:latin typeface="+mn-lt"/>
              </a:rPr>
              <a:t>: </a:t>
            </a:r>
            <a:r>
              <a:rPr lang="en-US" sz="2800" b="1" dirty="0" smtClean="0">
                <a:latin typeface="+mn-lt"/>
                <a:hlinkClick r:id="rId5"/>
              </a:rPr>
              <a:t>www.scival.com</a:t>
            </a:r>
            <a:endParaRPr lang="en-US" sz="2800" b="1" dirty="0" smtClean="0">
              <a:latin typeface="+mn-lt"/>
            </a:endParaRPr>
          </a:p>
        </p:txBody>
      </p:sp>
      <p:sp>
        <p:nvSpPr>
          <p:cNvPr id="10" name="Rounded Rectangular Callout 9"/>
          <p:cNvSpPr/>
          <p:nvPr/>
        </p:nvSpPr>
        <p:spPr bwMode="auto">
          <a:xfrm>
            <a:off x="192348" y="5638800"/>
            <a:ext cx="2474652" cy="1096836"/>
          </a:xfrm>
          <a:prstGeom prst="wedgeRoundRectCallout">
            <a:avLst>
              <a:gd name="adj1" fmla="val -3900"/>
              <a:gd name="adj2" fmla="val -170602"/>
              <a:gd name="adj3" fmla="val 16667"/>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88900" marR="0" indent="-88900" defTabSz="914400" rtl="0" eaLnBrk="1" fontAlgn="base" latinLnBrk="0" hangingPunct="1">
              <a:lnSpc>
                <a:spcPct val="130000"/>
              </a:lnSpc>
              <a:spcBef>
                <a:spcPct val="0"/>
              </a:spcBef>
              <a:spcAft>
                <a:spcPct val="0"/>
              </a:spcAft>
              <a:buClr>
                <a:srgbClr val="000000"/>
              </a:buClr>
              <a:buSzTx/>
              <a:buFontTx/>
              <a:buNone/>
              <a:tabLst/>
            </a:pPr>
            <a:r>
              <a:rPr lang="ru-RU" sz="1400" dirty="0" smtClean="0">
                <a:solidFill>
                  <a:schemeClr val="bg1"/>
                </a:solidFill>
                <a:latin typeface="Arial" panose="020B0604020202020204" pitchFamily="34" charset="0"/>
                <a:cs typeface="Arial" panose="020B0604020202020204" pitchFamily="34" charset="0"/>
              </a:rPr>
              <a:t>Могут быть использованы те же </a:t>
            </a:r>
            <a:r>
              <a:rPr lang="en-US" sz="1400" dirty="0" smtClean="0">
                <a:solidFill>
                  <a:schemeClr val="bg1"/>
                </a:solidFill>
                <a:latin typeface="Arial" panose="020B0604020202020204" pitchFamily="34" charset="0"/>
                <a:cs typeface="Arial" panose="020B0604020202020204" pitchFamily="34" charset="0"/>
              </a:rPr>
              <a:t>UN </a:t>
            </a:r>
            <a:r>
              <a:rPr lang="ru-RU" sz="1400" dirty="0" smtClean="0">
                <a:solidFill>
                  <a:schemeClr val="bg1"/>
                </a:solidFill>
                <a:latin typeface="Arial" panose="020B0604020202020204" pitchFamily="34" charset="0"/>
                <a:cs typeface="Arial" panose="020B0604020202020204" pitchFamily="34" charset="0"/>
              </a:rPr>
              <a:t>и</a:t>
            </a:r>
            <a:r>
              <a:rPr lang="en-US" sz="1400" dirty="0" smtClean="0">
                <a:solidFill>
                  <a:schemeClr val="bg1"/>
                </a:solidFill>
                <a:latin typeface="Arial" panose="020B0604020202020204" pitchFamily="34" charset="0"/>
                <a:cs typeface="Arial" panose="020B0604020202020204" pitchFamily="34" charset="0"/>
              </a:rPr>
              <a:t> PW</a:t>
            </a:r>
            <a:r>
              <a:rPr lang="ru-RU" sz="1400" dirty="0" smtClean="0">
                <a:solidFill>
                  <a:schemeClr val="bg1"/>
                </a:solidFill>
                <a:latin typeface="Arial" panose="020B0604020202020204" pitchFamily="34" charset="0"/>
                <a:cs typeface="Arial" panose="020B0604020202020204" pitchFamily="34" charset="0"/>
              </a:rPr>
              <a:t>, что и для</a:t>
            </a:r>
            <a:r>
              <a:rPr kumimoji="0" lang="en-US" sz="14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ScienceDirect/Scopus</a:t>
            </a:r>
          </a:p>
        </p:txBody>
      </p:sp>
      <p:sp>
        <p:nvSpPr>
          <p:cNvPr id="11" name="Rounded Rectangular Callout 10"/>
          <p:cNvSpPr/>
          <p:nvPr/>
        </p:nvSpPr>
        <p:spPr bwMode="auto">
          <a:xfrm>
            <a:off x="2879116" y="5923045"/>
            <a:ext cx="2378684" cy="780339"/>
          </a:xfrm>
          <a:prstGeom prst="wedgeRoundRectCallout">
            <a:avLst>
              <a:gd name="adj1" fmla="val -20640"/>
              <a:gd name="adj2" fmla="val -108157"/>
              <a:gd name="adj3" fmla="val 16667"/>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88900" marR="0" indent="-88900" defTabSz="914400" rtl="0" eaLnBrk="1" fontAlgn="base" latinLnBrk="0" hangingPunct="1">
              <a:lnSpc>
                <a:spcPct val="130000"/>
              </a:lnSpc>
              <a:spcBef>
                <a:spcPct val="0"/>
              </a:spcBef>
              <a:spcAft>
                <a:spcPct val="0"/>
              </a:spcAft>
              <a:buClr>
                <a:srgbClr val="000000"/>
              </a:buClr>
              <a:buSzTx/>
              <a:buFontTx/>
              <a:buNone/>
              <a:tabLst/>
            </a:pPr>
            <a:r>
              <a:rPr lang="ru-RU" sz="1400" dirty="0" smtClean="0">
                <a:solidFill>
                  <a:schemeClr val="bg1"/>
                </a:solidFill>
                <a:latin typeface="Arial" panose="020B0604020202020204" pitchFamily="34" charset="0"/>
                <a:cs typeface="Arial" panose="020B0604020202020204" pitchFamily="34" charset="0"/>
              </a:rPr>
              <a:t>Если вы забыли </a:t>
            </a:r>
            <a:r>
              <a:rPr lang="en-US" sz="1400" dirty="0" smtClean="0">
                <a:solidFill>
                  <a:schemeClr val="bg1"/>
                </a:solidFill>
                <a:latin typeface="Arial" panose="020B0604020202020204" pitchFamily="34" charset="0"/>
                <a:cs typeface="Arial" panose="020B0604020202020204" pitchFamily="34" charset="0"/>
              </a:rPr>
              <a:t>username </a:t>
            </a:r>
            <a:r>
              <a:rPr lang="ru-RU" sz="1400" dirty="0" smtClean="0">
                <a:solidFill>
                  <a:schemeClr val="bg1"/>
                </a:solidFill>
                <a:latin typeface="Arial" panose="020B0604020202020204" pitchFamily="34" charset="0"/>
                <a:cs typeface="Arial" panose="020B0604020202020204" pitchFamily="34" charset="0"/>
              </a:rPr>
              <a:t>или </a:t>
            </a:r>
            <a:r>
              <a:rPr kumimoji="0" lang="en-US" sz="1400" b="0" i="0" u="none" strike="noStrike" cap="none" normalizeH="0" dirty="0" smtClean="0">
                <a:ln>
                  <a:noFill/>
                </a:ln>
                <a:solidFill>
                  <a:schemeClr val="bg1"/>
                </a:solidFill>
                <a:effectLst/>
                <a:latin typeface="Arial" panose="020B0604020202020204" pitchFamily="34" charset="0"/>
                <a:cs typeface="Arial" panose="020B0604020202020204" pitchFamily="34" charset="0"/>
              </a:rPr>
              <a:t>password</a:t>
            </a:r>
            <a:endParaRPr kumimoji="0" lang="en-US" sz="14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23" name="Rounded Rectangular Callout 22"/>
          <p:cNvSpPr/>
          <p:nvPr/>
        </p:nvSpPr>
        <p:spPr bwMode="auto">
          <a:xfrm>
            <a:off x="5943600" y="2934405"/>
            <a:ext cx="3200400" cy="494596"/>
          </a:xfrm>
          <a:prstGeom prst="wedgeRoundRectCallout">
            <a:avLst>
              <a:gd name="adj1" fmla="val -66637"/>
              <a:gd name="adj2" fmla="val 63464"/>
              <a:gd name="adj3" fmla="val 16667"/>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88900" marR="0" indent="-88900" defTabSz="914400" rtl="0" eaLnBrk="1" fontAlgn="base" latinLnBrk="0" hangingPunct="1">
              <a:lnSpc>
                <a:spcPct val="130000"/>
              </a:lnSpc>
              <a:spcBef>
                <a:spcPct val="0"/>
              </a:spcBef>
              <a:spcAft>
                <a:spcPct val="0"/>
              </a:spcAft>
              <a:buClr>
                <a:srgbClr val="000000"/>
              </a:buClr>
              <a:buSzTx/>
              <a:buFontTx/>
              <a:buNone/>
              <a:tabLst/>
            </a:pPr>
            <a:r>
              <a:rPr lang="ru-RU" sz="1400" dirty="0" smtClean="0">
                <a:solidFill>
                  <a:schemeClr val="bg1"/>
                </a:solidFill>
                <a:latin typeface="Arial" panose="020B0604020202020204" pitchFamily="34" charset="0"/>
                <a:cs typeface="Arial" panose="020B0604020202020204" pitchFamily="34" charset="0"/>
              </a:rPr>
              <a:t>Ссылка для создания нового </a:t>
            </a:r>
            <a:r>
              <a:rPr lang="en-US" sz="1400" dirty="0" smtClean="0">
                <a:solidFill>
                  <a:schemeClr val="bg1"/>
                </a:solidFill>
                <a:latin typeface="Arial" panose="020B0604020202020204" pitchFamily="34" charset="0"/>
                <a:cs typeface="Arial" panose="020B0604020202020204" pitchFamily="34" charset="0"/>
              </a:rPr>
              <a:t>login </a:t>
            </a:r>
            <a:endParaRPr kumimoji="0" lang="en-US" sz="14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cxnSp>
        <p:nvCxnSpPr>
          <p:cNvPr id="13" name="Straight Arrow Connector 12"/>
          <p:cNvCxnSpPr>
            <a:stCxn id="15" idx="3"/>
          </p:cNvCxnSpPr>
          <p:nvPr/>
        </p:nvCxnSpPr>
        <p:spPr bwMode="auto">
          <a:xfrm>
            <a:off x="5410200" y="3677550"/>
            <a:ext cx="347661" cy="513450"/>
          </a:xfrm>
          <a:prstGeom prst="straightConnector1">
            <a:avLst/>
          </a:prstGeom>
          <a:solidFill>
            <a:schemeClr val="bg1"/>
          </a:solidFill>
          <a:ln w="28575" cap="flat" cmpd="sng" algn="ctr">
            <a:solidFill>
              <a:srgbClr val="006699"/>
            </a:solidFill>
            <a:prstDash val="solid"/>
            <a:round/>
            <a:headEnd type="none" w="med" len="med"/>
            <a:tailEnd type="arrow"/>
          </a:ln>
          <a:effectLst/>
        </p:spPr>
      </p:cxnSp>
      <p:sp>
        <p:nvSpPr>
          <p:cNvPr id="15" name="Rectangle 14"/>
          <p:cNvSpPr/>
          <p:nvPr/>
        </p:nvSpPr>
        <p:spPr bwMode="auto">
          <a:xfrm>
            <a:off x="4189798" y="3528760"/>
            <a:ext cx="1220402" cy="297580"/>
          </a:xfrm>
          <a:prstGeom prst="rect">
            <a:avLst/>
          </a:prstGeom>
          <a:noFill/>
          <a:ln w="28575">
            <a:solidFill>
              <a:srgbClr val="0066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88900" marR="0" indent="-88900" algn="r" defTabSz="914400" rtl="0" eaLnBrk="1" fontAlgn="base" latinLnBrk="0" hangingPunct="1">
              <a:lnSpc>
                <a:spcPct val="130000"/>
              </a:lnSpc>
              <a:spcBef>
                <a:spcPct val="0"/>
              </a:spcBef>
              <a:spcAft>
                <a:spcPct val="0"/>
              </a:spcAft>
              <a:buClr>
                <a:srgbClr val="000000"/>
              </a:buClr>
              <a:buSzTx/>
              <a:buFontTx/>
              <a:buNone/>
              <a:tabLst/>
            </a:pPr>
            <a:endParaRPr kumimoji="0" lang="en-US" sz="1400" b="0" i="0" u="none" strike="noStrike" cap="none" normalizeH="0" baseline="0" smtClean="0">
              <a:ln>
                <a:noFill/>
              </a:ln>
              <a:solidFill>
                <a:schemeClr val="tx1"/>
              </a:solidFill>
              <a:effectLst/>
              <a:latin typeface="Calibri" pitchFamily="34" charset="0"/>
            </a:endParaRPr>
          </a:p>
        </p:txBody>
      </p:sp>
    </p:spTree>
    <p:extLst>
      <p:ext uri="{BB962C8B-B14F-4D97-AF65-F5344CB8AC3E}">
        <p14:creationId xmlns:p14="http://schemas.microsoft.com/office/powerpoint/2010/main" val="684488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Домашняя страница </a:t>
            </a:r>
            <a:r>
              <a:rPr lang="en-GB" dirty="0" err="1" smtClean="0"/>
              <a:t>SciVal</a:t>
            </a:r>
            <a:endParaRPr lang="en-US" dirty="0"/>
          </a:p>
        </p:txBody>
      </p:sp>
      <p:pic>
        <p:nvPicPr>
          <p:cNvPr id="2050" name="Picture 2" descr="C:\Users\yakshonakg\Desktop\27-03-2017 17-03-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78424"/>
            <a:ext cx="6367269" cy="5181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9567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yakshonakg\Desktop\12-02-2017 21-36-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95450"/>
            <a:ext cx="4112012" cy="2857500"/>
          </a:xfrm>
          <a:prstGeom prst="rect">
            <a:avLst/>
          </a:prstGeom>
          <a:noFill/>
          <a:extLst>
            <a:ext uri="{909E8E84-426E-40DD-AFC4-6F175D3DCCD1}">
              <a14:hiddenFill xmlns:a14="http://schemas.microsoft.com/office/drawing/2010/main">
                <a:solidFill>
                  <a:srgbClr val="FFFFFF"/>
                </a:solidFill>
              </a14:hiddenFill>
            </a:ext>
          </a:extLst>
        </p:spPr>
      </p:pic>
      <p:sp>
        <p:nvSpPr>
          <p:cNvPr id="25" name="Title 4"/>
          <p:cNvSpPr txBox="1">
            <a:spLocks/>
          </p:cNvSpPr>
          <p:nvPr/>
        </p:nvSpPr>
        <p:spPr bwMode="auto">
          <a:xfrm>
            <a:off x="152400" y="377434"/>
            <a:ext cx="8353425" cy="431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Calibri" pitchFamily="34" charset="0"/>
                <a:ea typeface="+mj-ea"/>
                <a:cs typeface="ＭＳ Ｐゴシック"/>
              </a:defRPr>
            </a:lvl1pPr>
            <a:lvl2pPr algn="l" rtl="0" eaLnBrk="0" fontAlgn="base" hangingPunct="0">
              <a:spcBef>
                <a:spcPct val="0"/>
              </a:spcBef>
              <a:spcAft>
                <a:spcPct val="0"/>
              </a:spcAft>
              <a:defRPr sz="2400" b="1">
                <a:solidFill>
                  <a:schemeClr val="bg1"/>
                </a:solidFill>
                <a:latin typeface="Arial" charset="0"/>
                <a:ea typeface="ＭＳ Ｐゴシック" charset="-128"/>
                <a:cs typeface="ＭＳ Ｐゴシック"/>
              </a:defRPr>
            </a:lvl2pPr>
            <a:lvl3pPr algn="l" rtl="0" eaLnBrk="0" fontAlgn="base" hangingPunct="0">
              <a:spcBef>
                <a:spcPct val="0"/>
              </a:spcBef>
              <a:spcAft>
                <a:spcPct val="0"/>
              </a:spcAft>
              <a:defRPr sz="2400" b="1">
                <a:solidFill>
                  <a:schemeClr val="bg1"/>
                </a:solidFill>
                <a:latin typeface="Arial" charset="0"/>
                <a:ea typeface="ＭＳ Ｐゴシック" charset="-128"/>
                <a:cs typeface="ＭＳ Ｐゴシック"/>
              </a:defRPr>
            </a:lvl3pPr>
            <a:lvl4pPr algn="l" rtl="0" eaLnBrk="0" fontAlgn="base" hangingPunct="0">
              <a:spcBef>
                <a:spcPct val="0"/>
              </a:spcBef>
              <a:spcAft>
                <a:spcPct val="0"/>
              </a:spcAft>
              <a:defRPr sz="2400" b="1">
                <a:solidFill>
                  <a:schemeClr val="bg1"/>
                </a:solidFill>
                <a:latin typeface="Arial" charset="0"/>
                <a:ea typeface="ＭＳ Ｐゴシック" charset="-128"/>
                <a:cs typeface="ＭＳ Ｐゴシック"/>
              </a:defRPr>
            </a:lvl4pPr>
            <a:lvl5pPr algn="l" rtl="0" eaLnBrk="0" fontAlgn="base" hangingPunct="0">
              <a:spcBef>
                <a:spcPct val="0"/>
              </a:spcBef>
              <a:spcAft>
                <a:spcPct val="0"/>
              </a:spcAft>
              <a:defRPr sz="2400" b="1">
                <a:solidFill>
                  <a:schemeClr val="bg1"/>
                </a:solidFill>
                <a:latin typeface="Arial" charset="0"/>
                <a:ea typeface="ＭＳ Ｐゴシック" charset="-128"/>
                <a:cs typeface="ＭＳ Ｐゴシック"/>
              </a:defRPr>
            </a:lvl5pPr>
            <a:lvl6pPr marL="457200" algn="ctr" rtl="0" eaLnBrk="1" fontAlgn="base" hangingPunct="1">
              <a:spcBef>
                <a:spcPct val="0"/>
              </a:spcBef>
              <a:spcAft>
                <a:spcPct val="0"/>
              </a:spcAft>
              <a:defRPr sz="4400">
                <a:solidFill>
                  <a:schemeClr val="tx2"/>
                </a:solidFill>
                <a:latin typeface="Arial" charset="0"/>
                <a:ea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defRPr>
            </a:lvl9pPr>
          </a:lstStyle>
          <a:p>
            <a:r>
              <a:rPr lang="en-US" sz="2400" dirty="0" smtClean="0">
                <a:latin typeface="+mn-lt"/>
              </a:rPr>
              <a:t>Login</a:t>
            </a:r>
            <a:endParaRPr lang="en-US" sz="2400" kern="0" dirty="0" smtClean="0">
              <a:solidFill>
                <a:srgbClr val="FF0000"/>
              </a:solidFill>
              <a:latin typeface="+mn-lt"/>
            </a:endParaRPr>
          </a:p>
        </p:txBody>
      </p:sp>
      <p:sp>
        <p:nvSpPr>
          <p:cNvPr id="8" name="Title 1"/>
          <p:cNvSpPr>
            <a:spLocks noGrp="1"/>
          </p:cNvSpPr>
          <p:nvPr>
            <p:ph type="title"/>
          </p:nvPr>
        </p:nvSpPr>
        <p:spPr>
          <a:xfrm>
            <a:off x="533400" y="593335"/>
            <a:ext cx="8238319" cy="353208"/>
          </a:xfrm>
        </p:spPr>
        <p:txBody>
          <a:bodyPr/>
          <a:lstStyle/>
          <a:p>
            <a:r>
              <a:rPr lang="ru-RU" dirty="0" smtClean="0"/>
              <a:t>Основные уровни/объекты анализа</a:t>
            </a:r>
            <a:r>
              <a:rPr lang="en-US" kern="0" dirty="0">
                <a:solidFill>
                  <a:srgbClr val="FF0000"/>
                </a:solidFill>
              </a:rPr>
              <a:t/>
            </a:r>
            <a:br>
              <a:rPr lang="en-US" kern="0" dirty="0">
                <a:solidFill>
                  <a:srgbClr val="FF0000"/>
                </a:solidFill>
              </a:rPr>
            </a:br>
            <a:endParaRPr lang="en-US" dirty="0"/>
          </a:p>
        </p:txBody>
      </p:sp>
      <p:sp>
        <p:nvSpPr>
          <p:cNvPr id="2" name="Rectangle 1"/>
          <p:cNvSpPr/>
          <p:nvPr/>
        </p:nvSpPr>
        <p:spPr>
          <a:xfrm>
            <a:off x="533400" y="2209800"/>
            <a:ext cx="4112012" cy="2343150"/>
          </a:xfrm>
          <a:prstGeom prst="rect">
            <a:avLst/>
          </a:prstGeom>
          <a:noFill/>
          <a:ln>
            <a:solidFill>
              <a:srgbClr val="007398"/>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 name="Content Placeholder 2"/>
          <p:cNvSpPr txBox="1">
            <a:spLocks/>
          </p:cNvSpPr>
          <p:nvPr/>
        </p:nvSpPr>
        <p:spPr bwMode="auto">
          <a:xfrm>
            <a:off x="762000" y="914400"/>
            <a:ext cx="8066055"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Calibri" pitchFamily="34" charset="0"/>
                <a:ea typeface="+mn-ea"/>
                <a:cs typeface="ＭＳ Ｐゴシック"/>
              </a:defRPr>
            </a:lvl1pPr>
            <a:lvl2pPr marL="742950" indent="-285750" algn="l" rtl="0" eaLnBrk="0" fontAlgn="base" hangingPunct="0">
              <a:spcBef>
                <a:spcPct val="20000"/>
              </a:spcBef>
              <a:spcAft>
                <a:spcPct val="0"/>
              </a:spcAft>
              <a:buChar char="–"/>
              <a:defRPr sz="1600" baseline="0">
                <a:solidFill>
                  <a:schemeClr val="tx1"/>
                </a:solidFill>
                <a:latin typeface="Calibri" pitchFamily="34" charset="0"/>
                <a:ea typeface="+mn-ea"/>
                <a:cs typeface="ＭＳ Ｐゴシック"/>
              </a:defRPr>
            </a:lvl2pPr>
            <a:lvl3pPr marL="1143000" indent="-228600" algn="l" rtl="0" eaLnBrk="0" fontAlgn="base" hangingPunct="0">
              <a:spcBef>
                <a:spcPct val="20000"/>
              </a:spcBef>
              <a:spcAft>
                <a:spcPct val="0"/>
              </a:spcAft>
              <a:buChar char="•"/>
              <a:defRPr sz="1400" baseline="0">
                <a:solidFill>
                  <a:schemeClr val="tx1"/>
                </a:solidFill>
                <a:latin typeface="Calibri" pitchFamily="34" charset="0"/>
                <a:ea typeface="+mn-ea"/>
                <a:cs typeface="ＭＳ Ｐゴシック"/>
              </a:defRPr>
            </a:lvl3pPr>
            <a:lvl4pPr marL="1600200" indent="-228600" algn="l" rtl="0" eaLnBrk="0" fontAlgn="base" hangingPunct="0">
              <a:spcBef>
                <a:spcPct val="20000"/>
              </a:spcBef>
              <a:spcAft>
                <a:spcPct val="0"/>
              </a:spcAft>
              <a:buChar char="–"/>
              <a:defRPr sz="1400" baseline="0">
                <a:solidFill>
                  <a:schemeClr val="tx1"/>
                </a:solidFill>
                <a:latin typeface="Calibri" pitchFamily="34" charset="0"/>
                <a:ea typeface="+mn-ea"/>
                <a:cs typeface="ＭＳ Ｐゴシック"/>
              </a:defRPr>
            </a:lvl4pPr>
            <a:lvl5pPr marL="2057400" indent="-228600" algn="l" rtl="0" eaLnBrk="0" fontAlgn="base" hangingPunct="0">
              <a:spcBef>
                <a:spcPct val="20000"/>
              </a:spcBef>
              <a:spcAft>
                <a:spcPct val="0"/>
              </a:spcAft>
              <a:buChar char="»"/>
              <a:defRPr sz="1400" baseline="0">
                <a:solidFill>
                  <a:schemeClr val="tx1"/>
                </a:solidFill>
                <a:latin typeface="Calibri" pitchFamily="34" charset="0"/>
                <a:ea typeface="+mn-ea"/>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r>
              <a:rPr lang="en-GB" sz="1600" kern="0" dirty="0" err="1" smtClean="0">
                <a:solidFill>
                  <a:srgbClr val="4D4D4D"/>
                </a:solidFill>
                <a:latin typeface="Arial" panose="020B0604020202020204" pitchFamily="34" charset="0"/>
                <a:cs typeface="Arial" panose="020B0604020202020204" pitchFamily="34" charset="0"/>
              </a:rPr>
              <a:t>SciVal</a:t>
            </a:r>
            <a:r>
              <a:rPr lang="en-GB" sz="1600" kern="0" dirty="0" smtClean="0">
                <a:solidFill>
                  <a:srgbClr val="4D4D4D"/>
                </a:solidFill>
                <a:latin typeface="Arial" panose="020B0604020202020204" pitchFamily="34" charset="0"/>
                <a:cs typeface="Arial" panose="020B0604020202020204" pitchFamily="34" charset="0"/>
              </a:rPr>
              <a:t> </a:t>
            </a:r>
            <a:r>
              <a:rPr lang="ru-RU" sz="1600" kern="0" dirty="0" smtClean="0">
                <a:solidFill>
                  <a:srgbClr val="4D4D4D"/>
                </a:solidFill>
                <a:latin typeface="Arial" panose="020B0604020202020204" pitchFamily="34" charset="0"/>
                <a:cs typeface="Arial" panose="020B0604020202020204" pitchFamily="34" charset="0"/>
              </a:rPr>
              <a:t>предлагает анализ по</a:t>
            </a:r>
            <a:r>
              <a:rPr lang="en-GB" sz="1600" kern="0" dirty="0" smtClean="0">
                <a:solidFill>
                  <a:srgbClr val="4D4D4D"/>
                </a:solidFill>
                <a:latin typeface="Arial" panose="020B0604020202020204" pitchFamily="34" charset="0"/>
                <a:cs typeface="Arial" panose="020B0604020202020204" pitchFamily="34" charset="0"/>
              </a:rPr>
              <a:t> 5 </a:t>
            </a:r>
            <a:r>
              <a:rPr lang="ru-RU" sz="1600" kern="0" dirty="0" smtClean="0">
                <a:solidFill>
                  <a:srgbClr val="4D4D4D"/>
                </a:solidFill>
                <a:latin typeface="Arial" panose="020B0604020202020204" pitchFamily="34" charset="0"/>
                <a:cs typeface="Arial" panose="020B0604020202020204" pitchFamily="34" charset="0"/>
              </a:rPr>
              <a:t>различным уровням/типам объектов</a:t>
            </a:r>
            <a:endParaRPr lang="en-US" sz="1600" kern="0" dirty="0" smtClean="0">
              <a:solidFill>
                <a:srgbClr val="4D4D4D"/>
              </a:solidFill>
              <a:latin typeface="Arial" panose="020B0604020202020204" pitchFamily="34" charset="0"/>
              <a:cs typeface="Arial" panose="020B0604020202020204" pitchFamily="34" charset="0"/>
            </a:endParaRPr>
          </a:p>
        </p:txBody>
      </p:sp>
      <p:cxnSp>
        <p:nvCxnSpPr>
          <p:cNvPr id="4" name="Straight Arrow Connector 3"/>
          <p:cNvCxnSpPr/>
          <p:nvPr/>
        </p:nvCxnSpPr>
        <p:spPr>
          <a:xfrm flipV="1">
            <a:off x="4329112" y="1905000"/>
            <a:ext cx="1081088"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5562600" y="1295400"/>
            <a:ext cx="3200401" cy="13716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r>
              <a:rPr lang="en-GB" sz="1200" dirty="0" smtClean="0"/>
              <a:t>- 7500 </a:t>
            </a:r>
            <a:r>
              <a:rPr lang="ru-RU" sz="1200" dirty="0" smtClean="0"/>
              <a:t>готовых организаций и групп организаций (на основании </a:t>
            </a:r>
            <a:r>
              <a:rPr lang="en-GB" sz="1200" dirty="0" smtClean="0"/>
              <a:t>Scopus AF)</a:t>
            </a:r>
          </a:p>
          <a:p>
            <a:r>
              <a:rPr lang="en-GB" sz="1200" dirty="0" smtClean="0"/>
              <a:t>- </a:t>
            </a:r>
            <a:r>
              <a:rPr lang="ru-RU" sz="1200" dirty="0" smtClean="0"/>
              <a:t>Возможность создавать группу из организаций самостоятельно</a:t>
            </a:r>
            <a:endParaRPr lang="en-GB" sz="1200" dirty="0" smtClean="0"/>
          </a:p>
          <a:p>
            <a:r>
              <a:rPr lang="en-GB" sz="1200" dirty="0" smtClean="0"/>
              <a:t>- </a:t>
            </a:r>
            <a:r>
              <a:rPr lang="ru-RU" sz="1200" dirty="0" smtClean="0"/>
              <a:t>Доступно в модулях</a:t>
            </a:r>
            <a:r>
              <a:rPr lang="en-GB" sz="1200" dirty="0" smtClean="0"/>
              <a:t> Overview, Benchmarking, Collaboration </a:t>
            </a:r>
            <a:endParaRPr lang="en-US" sz="1600" dirty="0"/>
          </a:p>
        </p:txBody>
      </p:sp>
      <p:cxnSp>
        <p:nvCxnSpPr>
          <p:cNvPr id="9" name="Straight Arrow Connector 8"/>
          <p:cNvCxnSpPr/>
          <p:nvPr/>
        </p:nvCxnSpPr>
        <p:spPr>
          <a:xfrm>
            <a:off x="4329112" y="3200400"/>
            <a:ext cx="123348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5599079" y="2819400"/>
            <a:ext cx="3200401" cy="11430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r>
              <a:rPr lang="en-GB" sz="1200" dirty="0" smtClean="0"/>
              <a:t>- </a:t>
            </a:r>
            <a:r>
              <a:rPr lang="ru-RU" sz="1200" dirty="0" smtClean="0"/>
              <a:t>Пользователь определяет/добавляет</a:t>
            </a:r>
            <a:r>
              <a:rPr lang="en-GB" sz="1200" dirty="0" smtClean="0"/>
              <a:t> Researchers </a:t>
            </a:r>
            <a:r>
              <a:rPr lang="ru-RU" sz="1200" dirty="0"/>
              <a:t>и</a:t>
            </a:r>
            <a:r>
              <a:rPr lang="en-GB" sz="1200" dirty="0" smtClean="0"/>
              <a:t> Groups (</a:t>
            </a:r>
            <a:r>
              <a:rPr lang="ru-RU" sz="1200" dirty="0" smtClean="0"/>
              <a:t>на основании </a:t>
            </a:r>
            <a:r>
              <a:rPr lang="en-GB" sz="1200" dirty="0" smtClean="0"/>
              <a:t>Scopus AUTH-ID)</a:t>
            </a:r>
          </a:p>
          <a:p>
            <a:r>
              <a:rPr lang="en-GB" sz="1200" dirty="0" smtClean="0"/>
              <a:t>- </a:t>
            </a:r>
            <a:r>
              <a:rPr lang="ru-RU" sz="1200" dirty="0" smtClean="0"/>
              <a:t>Доступно в модулях</a:t>
            </a:r>
            <a:r>
              <a:rPr lang="en-GB" sz="1200" dirty="0" smtClean="0"/>
              <a:t> Overview, Benchmarking</a:t>
            </a:r>
            <a:endParaRPr lang="en-US" sz="1600" dirty="0"/>
          </a:p>
        </p:txBody>
      </p:sp>
      <p:cxnSp>
        <p:nvCxnSpPr>
          <p:cNvPr id="16" name="Straight Arrow Connector 15"/>
          <p:cNvCxnSpPr/>
          <p:nvPr/>
        </p:nvCxnSpPr>
        <p:spPr>
          <a:xfrm>
            <a:off x="4329112" y="3581400"/>
            <a:ext cx="1233487" cy="7239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5589554" y="4229100"/>
            <a:ext cx="3200401" cy="1143000"/>
          </a:xfrm>
          <a:prstGeom prst="rect">
            <a:avLst/>
          </a:prstGeom>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r>
              <a:rPr lang="en-GB" sz="1200" dirty="0" smtClean="0"/>
              <a:t>- </a:t>
            </a:r>
            <a:r>
              <a:rPr lang="ru-RU" sz="1200" dirty="0" smtClean="0"/>
              <a:t>Пользователь добавляет</a:t>
            </a:r>
            <a:r>
              <a:rPr lang="en-GB" sz="1200" dirty="0" smtClean="0"/>
              <a:t> Publication Set (</a:t>
            </a:r>
            <a:r>
              <a:rPr lang="ru-RU" sz="1200" dirty="0" smtClean="0"/>
              <a:t>на основе публикаций автора или</a:t>
            </a:r>
            <a:r>
              <a:rPr lang="en-GB" sz="1200" dirty="0" smtClean="0"/>
              <a:t> publication ID) </a:t>
            </a:r>
            <a:r>
              <a:rPr lang="ru-RU" sz="1200" dirty="0" smtClean="0"/>
              <a:t>или через импорт из </a:t>
            </a:r>
            <a:r>
              <a:rPr lang="en-GB" sz="1200" dirty="0" smtClean="0"/>
              <a:t>Scopus</a:t>
            </a:r>
          </a:p>
          <a:p>
            <a:r>
              <a:rPr lang="en-GB" sz="1200" dirty="0" smtClean="0"/>
              <a:t>- </a:t>
            </a:r>
            <a:r>
              <a:rPr lang="ru-RU" sz="1200" dirty="0" smtClean="0"/>
              <a:t>Доступно в модулях</a:t>
            </a:r>
            <a:r>
              <a:rPr lang="en-GB" sz="1200" dirty="0" smtClean="0"/>
              <a:t> Overview, Benchmarking, Trends </a:t>
            </a:r>
            <a:endParaRPr lang="en-US" sz="1600" dirty="0"/>
          </a:p>
        </p:txBody>
      </p:sp>
      <p:cxnSp>
        <p:nvCxnSpPr>
          <p:cNvPr id="22" name="Straight Arrow Connector 21"/>
          <p:cNvCxnSpPr/>
          <p:nvPr/>
        </p:nvCxnSpPr>
        <p:spPr>
          <a:xfrm>
            <a:off x="4329112" y="3962400"/>
            <a:ext cx="852488" cy="1600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4756927" y="5638800"/>
            <a:ext cx="3625073" cy="11430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285750" indent="-285750">
              <a:buFontTx/>
              <a:buChar char="-"/>
            </a:pPr>
            <a:r>
              <a:rPr lang="en-GB" sz="1200" dirty="0" smtClean="0"/>
              <a:t>220 </a:t>
            </a:r>
            <a:r>
              <a:rPr lang="ru-RU" sz="1200" dirty="0" smtClean="0"/>
              <a:t>готовых стран и групп стран</a:t>
            </a:r>
            <a:endParaRPr lang="en-GB" sz="1200" dirty="0" smtClean="0"/>
          </a:p>
          <a:p>
            <a:pPr marL="285750" indent="-285750">
              <a:buFontTx/>
              <a:buChar char="-"/>
            </a:pPr>
            <a:r>
              <a:rPr lang="ru-RU" sz="1200" dirty="0" smtClean="0"/>
              <a:t>Пользователь может создать свою собственную группу из готовых стран</a:t>
            </a:r>
            <a:endParaRPr lang="en-GB" sz="1200" dirty="0" smtClean="0"/>
          </a:p>
          <a:p>
            <a:pPr marL="285750" indent="-285750">
              <a:buFontTx/>
              <a:buChar char="-"/>
            </a:pPr>
            <a:r>
              <a:rPr lang="ru-RU" sz="1200" dirty="0" smtClean="0"/>
              <a:t>Доступно в модулях </a:t>
            </a:r>
            <a:r>
              <a:rPr lang="en-GB" sz="1200" dirty="0" smtClean="0"/>
              <a:t> Overview, Benchmarking, Collaboration</a:t>
            </a:r>
            <a:endParaRPr lang="en-US" sz="1600" dirty="0"/>
          </a:p>
        </p:txBody>
      </p:sp>
      <p:cxnSp>
        <p:nvCxnSpPr>
          <p:cNvPr id="2055" name="Straight Arrow Connector 2054"/>
          <p:cNvCxnSpPr>
            <a:endCxn id="41" idx="0"/>
          </p:cNvCxnSpPr>
          <p:nvPr/>
        </p:nvCxnSpPr>
        <p:spPr>
          <a:xfrm flipH="1">
            <a:off x="2462212" y="4419600"/>
            <a:ext cx="1866900" cy="9525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380999" y="5372100"/>
            <a:ext cx="4162425" cy="1409700"/>
          </a:xfrm>
          <a:prstGeom prst="rect">
            <a:avLst/>
          </a:prstGeom>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r>
              <a:rPr lang="en-GB" sz="1200" dirty="0" smtClean="0"/>
              <a:t>- 334 </a:t>
            </a:r>
            <a:r>
              <a:rPr lang="ru-RU" sz="1200" dirty="0" smtClean="0"/>
              <a:t>готовых предметных областей</a:t>
            </a:r>
            <a:r>
              <a:rPr lang="en-GB" sz="1200" dirty="0" smtClean="0"/>
              <a:t> (</a:t>
            </a:r>
            <a:r>
              <a:rPr lang="ru-RU" sz="1200" dirty="0" smtClean="0"/>
              <a:t>по классификации </a:t>
            </a:r>
            <a:r>
              <a:rPr lang="en-GB" sz="1200" dirty="0" smtClean="0"/>
              <a:t>Scopus). </a:t>
            </a:r>
            <a:r>
              <a:rPr lang="ru-RU" sz="1200" dirty="0" smtClean="0"/>
              <a:t>Необходимо просто выбрать и добавить </a:t>
            </a:r>
            <a:endParaRPr lang="en-GB" sz="1200" dirty="0" smtClean="0"/>
          </a:p>
          <a:p>
            <a:r>
              <a:rPr lang="en-GB" sz="1200" dirty="0" smtClean="0"/>
              <a:t>- </a:t>
            </a:r>
            <a:r>
              <a:rPr lang="ru-RU" sz="1200" dirty="0" smtClean="0"/>
              <a:t>Пользователь может самостоятельно определить/добавить свою область </a:t>
            </a:r>
            <a:r>
              <a:rPr lang="en-GB" sz="1200" dirty="0" smtClean="0"/>
              <a:t>Publication Area (</a:t>
            </a:r>
            <a:r>
              <a:rPr lang="ru-RU" sz="1200" dirty="0" smtClean="0"/>
              <a:t>на основе</a:t>
            </a:r>
            <a:r>
              <a:rPr lang="en-GB" sz="1200" dirty="0" smtClean="0"/>
              <a:t>  Search Terms, Entities, Competencies) </a:t>
            </a:r>
          </a:p>
          <a:p>
            <a:r>
              <a:rPr lang="en-GB" sz="1200" dirty="0" smtClean="0"/>
              <a:t>- </a:t>
            </a:r>
            <a:r>
              <a:rPr lang="ru-RU" sz="1200" dirty="0" smtClean="0"/>
              <a:t>Доступно в модулях </a:t>
            </a:r>
            <a:r>
              <a:rPr lang="en-GB" sz="1200" dirty="0" smtClean="0"/>
              <a:t>Overview, Benchmarking, Collaboration, Trends</a:t>
            </a:r>
            <a:endParaRPr lang="en-US" dirty="0"/>
          </a:p>
        </p:txBody>
      </p:sp>
    </p:spTree>
    <p:extLst>
      <p:ext uri="{BB962C8B-B14F-4D97-AF65-F5344CB8AC3E}">
        <p14:creationId xmlns:p14="http://schemas.microsoft.com/office/powerpoint/2010/main" val="3265583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yakshonakg\Desktop\25-04-2017 16-3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073" y="1301085"/>
            <a:ext cx="8534400" cy="5029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90940" y="533400"/>
            <a:ext cx="8238319" cy="418645"/>
          </a:xfrm>
        </p:spPr>
        <p:txBody>
          <a:bodyPr/>
          <a:lstStyle/>
          <a:p>
            <a:r>
              <a:rPr lang="ru-RU" dirty="0" smtClean="0"/>
              <a:t>Общие показатели вуза</a:t>
            </a:r>
            <a:endParaRPr lang="en-US" dirty="0"/>
          </a:p>
        </p:txBody>
      </p:sp>
      <p:sp>
        <p:nvSpPr>
          <p:cNvPr id="3" name="Rounded Rectangle 2"/>
          <p:cNvSpPr/>
          <p:nvPr/>
        </p:nvSpPr>
        <p:spPr>
          <a:xfrm>
            <a:off x="2971800" y="1301085"/>
            <a:ext cx="762000" cy="373040"/>
          </a:xfrm>
          <a:prstGeom prst="round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 name="Rounded Rectangle 3"/>
          <p:cNvSpPr/>
          <p:nvPr/>
        </p:nvSpPr>
        <p:spPr>
          <a:xfrm>
            <a:off x="2576015" y="2242782"/>
            <a:ext cx="3062785" cy="304800"/>
          </a:xfrm>
          <a:prstGeom prst="round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6" name="Rounded Rectangle 5"/>
          <p:cNvSpPr/>
          <p:nvPr/>
        </p:nvSpPr>
        <p:spPr>
          <a:xfrm>
            <a:off x="2576015" y="2590800"/>
            <a:ext cx="6236458" cy="304800"/>
          </a:xfrm>
          <a:prstGeom prst="round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04800" y="2395182"/>
            <a:ext cx="161498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3946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1174668"/>
            <a:ext cx="6629400" cy="5378532"/>
          </a:xfrm>
        </p:spPr>
        <p:txBody>
          <a:bodyPr>
            <a:normAutofit lnSpcReduction="10000"/>
          </a:bodyPr>
          <a:lstStyle/>
          <a:p>
            <a:r>
              <a:rPr lang="ru-RU" dirty="0" smtClean="0"/>
              <a:t>Анализ большого объема данных</a:t>
            </a:r>
          </a:p>
          <a:p>
            <a:r>
              <a:rPr lang="ru-RU" dirty="0" smtClean="0"/>
              <a:t>Аналитические данные по 220 странам</a:t>
            </a:r>
          </a:p>
          <a:p>
            <a:r>
              <a:rPr lang="ru-RU" dirty="0" smtClean="0"/>
              <a:t>Аналитические данные по 7500 организациям</a:t>
            </a:r>
          </a:p>
          <a:p>
            <a:r>
              <a:rPr lang="ru-RU" dirty="0" smtClean="0"/>
              <a:t>Возможность анализа на индивидуальном уровне на основе авторских профилей; структурных подразделений (на основе авторских профилей)</a:t>
            </a:r>
          </a:p>
          <a:p>
            <a:r>
              <a:rPr lang="ru-RU" dirty="0" smtClean="0"/>
              <a:t>Возможность самостоятельно создавать объект для анализа (на основе заданных критериев поиска)</a:t>
            </a:r>
          </a:p>
          <a:p>
            <a:r>
              <a:rPr lang="ru-RU" dirty="0" smtClean="0"/>
              <a:t>Анализ по более 20 метрикам </a:t>
            </a:r>
            <a:r>
              <a:rPr lang="ru-RU" sz="1800" i="1" dirty="0" smtClean="0"/>
              <a:t>(с разными вариантами, напр. цитируемость с </a:t>
            </a:r>
            <a:r>
              <a:rPr lang="ru-RU" sz="1800" i="1" dirty="0" err="1" smtClean="0"/>
              <a:t>самоцитируемостью</a:t>
            </a:r>
            <a:r>
              <a:rPr lang="ru-RU" sz="1800" i="1" dirty="0" smtClean="0"/>
              <a:t> и без), </a:t>
            </a:r>
            <a:r>
              <a:rPr lang="ru-RU" dirty="0"/>
              <a:t>включая </a:t>
            </a:r>
            <a:r>
              <a:rPr lang="ru-RU" dirty="0" smtClean="0"/>
              <a:t>новые показатели </a:t>
            </a:r>
            <a:r>
              <a:rPr lang="en-GB" dirty="0" smtClean="0"/>
              <a:t>Views </a:t>
            </a:r>
            <a:r>
              <a:rPr lang="en-GB" i="1" dirty="0" smtClean="0"/>
              <a:t>(</a:t>
            </a:r>
            <a:r>
              <a:rPr lang="ru-RU" i="1" dirty="0" smtClean="0"/>
              <a:t>просмотры - востребованность</a:t>
            </a:r>
            <a:r>
              <a:rPr lang="en-GB" i="1" dirty="0" smtClean="0"/>
              <a:t>)</a:t>
            </a:r>
            <a:r>
              <a:rPr lang="en-GB" dirty="0" smtClean="0"/>
              <a:t> </a:t>
            </a:r>
            <a:r>
              <a:rPr lang="ru-RU" dirty="0" smtClean="0"/>
              <a:t>и </a:t>
            </a:r>
            <a:r>
              <a:rPr lang="en-GB" dirty="0" smtClean="0"/>
              <a:t>Economic Impact</a:t>
            </a:r>
            <a:r>
              <a:rPr lang="ru-RU" dirty="0" smtClean="0"/>
              <a:t> </a:t>
            </a:r>
            <a:r>
              <a:rPr lang="ru-RU" i="1" dirty="0" smtClean="0"/>
              <a:t>(цитируемость в патентах – практическое применение)</a:t>
            </a:r>
            <a:endParaRPr lang="ru-RU" i="1" dirty="0"/>
          </a:p>
          <a:p>
            <a:r>
              <a:rPr lang="ru-RU" dirty="0"/>
              <a:t>Карты компетенций для организаций (на основе со-цитирования)</a:t>
            </a: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700" y="1360401"/>
            <a:ext cx="1436947" cy="1222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35593" y="1020779"/>
            <a:ext cx="1642730" cy="307777"/>
          </a:xfrm>
          <a:prstGeom prst="rect">
            <a:avLst/>
          </a:prstGeom>
          <a:noFill/>
        </p:spPr>
        <p:txBody>
          <a:bodyPr wrap="square" rtlCol="0">
            <a:spAutoFit/>
          </a:bodyPr>
          <a:lstStyle/>
          <a:p>
            <a:r>
              <a:rPr lang="en-GB" sz="1400" b="1" dirty="0" smtClean="0">
                <a:solidFill>
                  <a:srgbClr val="FF8200"/>
                </a:solidFill>
              </a:rPr>
              <a:t>Overview</a:t>
            </a:r>
            <a:endParaRPr lang="en-US" sz="1400" b="1" dirty="0">
              <a:solidFill>
                <a:srgbClr val="FF8200"/>
              </a:solidFill>
            </a:endParaRPr>
          </a:p>
        </p:txBody>
      </p:sp>
      <p:pic>
        <p:nvPicPr>
          <p:cNvPr id="6" name="Picture 6" descr="C:\Users\jamesc\Documents\Artfile Archive\SciVal\SciVal module icons\SV_Overview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37" y="1617649"/>
            <a:ext cx="610914" cy="6075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437" y="2899137"/>
            <a:ext cx="1598886" cy="1257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23055" y="2593635"/>
            <a:ext cx="1447800" cy="307777"/>
          </a:xfrm>
          <a:prstGeom prst="rect">
            <a:avLst/>
          </a:prstGeom>
          <a:noFill/>
        </p:spPr>
        <p:txBody>
          <a:bodyPr wrap="square" rtlCol="0">
            <a:spAutoFit/>
          </a:bodyPr>
          <a:lstStyle/>
          <a:p>
            <a:r>
              <a:rPr lang="en-US" sz="1400" b="1" dirty="0" smtClean="0">
                <a:solidFill>
                  <a:srgbClr val="FF8200"/>
                </a:solidFill>
              </a:rPr>
              <a:t>Benchmark</a:t>
            </a:r>
            <a:r>
              <a:rPr lang="en-GB" sz="1400" b="1" dirty="0" err="1" smtClean="0">
                <a:solidFill>
                  <a:srgbClr val="FF8200"/>
                </a:solidFill>
              </a:rPr>
              <a:t>ing</a:t>
            </a:r>
            <a:endParaRPr lang="en-US" sz="1400" b="1" dirty="0">
              <a:solidFill>
                <a:srgbClr val="FF8200"/>
              </a:solidFill>
            </a:endParaRPr>
          </a:p>
        </p:txBody>
      </p:sp>
      <p:pic>
        <p:nvPicPr>
          <p:cNvPr id="9" name="Picture 7" descr="C:\Users\jamesc\Documents\Artfile Archive\SciVal\SciVal module icons\SV_Benchmarking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37" y="3197398"/>
            <a:ext cx="605014" cy="6083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1188" y="4400791"/>
            <a:ext cx="1567135" cy="1142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755700" y="4062375"/>
            <a:ext cx="1371600" cy="307777"/>
          </a:xfrm>
          <a:prstGeom prst="rect">
            <a:avLst/>
          </a:prstGeom>
          <a:solidFill>
            <a:schemeClr val="bg1"/>
          </a:solidFill>
        </p:spPr>
        <p:txBody>
          <a:bodyPr wrap="square" rtlCol="0">
            <a:spAutoFit/>
          </a:bodyPr>
          <a:lstStyle/>
          <a:p>
            <a:r>
              <a:rPr lang="ru-RU" sz="1400" b="1" dirty="0" smtClean="0">
                <a:solidFill>
                  <a:srgbClr val="FF8200"/>
                </a:solidFill>
              </a:rPr>
              <a:t>С</a:t>
            </a:r>
            <a:r>
              <a:rPr lang="en-US" sz="1400" b="1" dirty="0" err="1" smtClean="0">
                <a:solidFill>
                  <a:srgbClr val="FF8200"/>
                </a:solidFill>
              </a:rPr>
              <a:t>ollaboration</a:t>
            </a:r>
            <a:endParaRPr lang="en-US" sz="1400" b="1" dirty="0">
              <a:solidFill>
                <a:srgbClr val="FF8200"/>
              </a:solidFill>
            </a:endParaRPr>
          </a:p>
        </p:txBody>
      </p:sp>
      <p:pic>
        <p:nvPicPr>
          <p:cNvPr id="12" name="Picture 8" descr="C:\Users\jamesc\Documents\Artfile Archive\SciVal\SciVal module icons\SV_Collaboration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051" y="4495800"/>
            <a:ext cx="608386" cy="6075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8901" y="5677139"/>
            <a:ext cx="1491707" cy="1165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9" descr="C:\Users\jamesc\Documents\Artfile Archive\SciVal\SciVal module icons\SV_TrendsIco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5970" y="5905349"/>
            <a:ext cx="618499" cy="61597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24469" y="5523250"/>
            <a:ext cx="1371600" cy="307777"/>
          </a:xfrm>
          <a:prstGeom prst="rect">
            <a:avLst/>
          </a:prstGeom>
          <a:solidFill>
            <a:schemeClr val="bg1"/>
          </a:solidFill>
        </p:spPr>
        <p:txBody>
          <a:bodyPr wrap="square" rtlCol="0">
            <a:spAutoFit/>
          </a:bodyPr>
          <a:lstStyle/>
          <a:p>
            <a:r>
              <a:rPr lang="en-GB" sz="1400" b="1" dirty="0" smtClean="0">
                <a:solidFill>
                  <a:srgbClr val="FF8200"/>
                </a:solidFill>
              </a:rPr>
              <a:t>Trends</a:t>
            </a:r>
            <a:endParaRPr lang="en-US" sz="1400" b="1" dirty="0">
              <a:solidFill>
                <a:srgbClr val="FF8200"/>
              </a:solidFill>
            </a:endParaRPr>
          </a:p>
        </p:txBody>
      </p:sp>
      <p:sp>
        <p:nvSpPr>
          <p:cNvPr id="16" name="Title 1"/>
          <p:cNvSpPr>
            <a:spLocks noGrp="1"/>
          </p:cNvSpPr>
          <p:nvPr>
            <p:ph type="title"/>
          </p:nvPr>
        </p:nvSpPr>
        <p:spPr>
          <a:xfrm>
            <a:off x="305669" y="381000"/>
            <a:ext cx="8470313" cy="647245"/>
          </a:xfrm>
        </p:spPr>
        <p:txBody>
          <a:bodyPr/>
          <a:lstStyle/>
          <a:p>
            <a:pPr algn="ctr"/>
            <a:r>
              <a:rPr lang="en-US" dirty="0" err="1" smtClean="0">
                <a:cs typeface="Calibri" panose="020F0502020204030204" pitchFamily="34" charset="0"/>
              </a:rPr>
              <a:t>SciVal</a:t>
            </a:r>
            <a:r>
              <a:rPr lang="ru-RU" dirty="0" smtClean="0">
                <a:cs typeface="Calibri" panose="020F0502020204030204" pitchFamily="34" charset="0"/>
              </a:rPr>
              <a:t> – аналитический инструмент на основе данных </a:t>
            </a:r>
            <a:r>
              <a:rPr lang="en-GB" dirty="0" smtClean="0">
                <a:cs typeface="Calibri" panose="020F0502020204030204" pitchFamily="34" charset="0"/>
              </a:rPr>
              <a:t>Scopus</a:t>
            </a:r>
            <a:endParaRPr lang="en-US" dirty="0">
              <a:cs typeface="Calibri" panose="020F0502020204030204" pitchFamily="34" charset="0"/>
            </a:endParaRPr>
          </a:p>
        </p:txBody>
      </p:sp>
    </p:spTree>
    <p:extLst>
      <p:ext uri="{BB962C8B-B14F-4D97-AF65-F5344CB8AC3E}">
        <p14:creationId xmlns:p14="http://schemas.microsoft.com/office/powerpoint/2010/main" val="116495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yakshonakg\Desktop\25-04-2017 16-3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2" y="1447799"/>
            <a:ext cx="8129588" cy="50119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ru-RU" dirty="0" smtClean="0"/>
              <a:t>Какие публикации приносят «выгоду» вузу?</a:t>
            </a:r>
            <a:endParaRPr lang="en-US" dirty="0"/>
          </a:p>
        </p:txBody>
      </p:sp>
      <p:sp>
        <p:nvSpPr>
          <p:cNvPr id="3" name="Rounded Rectangle 2"/>
          <p:cNvSpPr/>
          <p:nvPr/>
        </p:nvSpPr>
        <p:spPr>
          <a:xfrm>
            <a:off x="4527275" y="1447799"/>
            <a:ext cx="623581" cy="258170"/>
          </a:xfrm>
          <a:prstGeom prst="round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667000" y="2286000"/>
            <a:ext cx="228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244838" y="2514600"/>
            <a:ext cx="4572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527562" y="2759122"/>
            <a:ext cx="56487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04812" y="2286000"/>
            <a:ext cx="144779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53447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00038" y="2768138"/>
            <a:ext cx="7015162" cy="1504604"/>
          </a:xfrm>
        </p:spPr>
        <p:txBody>
          <a:bodyPr/>
          <a:lstStyle/>
          <a:p>
            <a:r>
              <a:rPr lang="ru-RU" dirty="0" smtClean="0"/>
              <a:t>Создание области исследований (</a:t>
            </a:r>
            <a:r>
              <a:rPr lang="en-US" dirty="0" smtClean="0"/>
              <a:t>Research Areas</a:t>
            </a:r>
            <a:r>
              <a:rPr lang="ru-RU" dirty="0" smtClean="0"/>
              <a:t>)</a:t>
            </a:r>
            <a:endParaRPr lang="en-US" dirty="0"/>
          </a:p>
        </p:txBody>
      </p:sp>
    </p:spTree>
    <p:extLst>
      <p:ext uri="{BB962C8B-B14F-4D97-AF65-F5344CB8AC3E}">
        <p14:creationId xmlns:p14="http://schemas.microsoft.com/office/powerpoint/2010/main" val="465334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yakshonakg\Desktop\28-03-2017 23-42-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96022"/>
            <a:ext cx="7774637" cy="48571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47978" y="704850"/>
            <a:ext cx="8438821" cy="418645"/>
          </a:xfrm>
        </p:spPr>
        <p:txBody>
          <a:bodyPr/>
          <a:lstStyle/>
          <a:p>
            <a:r>
              <a:rPr lang="ru-RU" dirty="0" smtClean="0"/>
              <a:t>Две опции работы с областями:</a:t>
            </a:r>
            <a:br>
              <a:rPr lang="ru-RU" dirty="0" smtClean="0"/>
            </a:br>
            <a:r>
              <a:rPr lang="ru-RU" sz="1800" dirty="0" smtClean="0"/>
              <a:t>анализ публикаций организации, страны, отдельного ученого  и т.п. в рамках выбранной области</a:t>
            </a:r>
            <a:endParaRPr lang="en-US" dirty="0"/>
          </a:p>
        </p:txBody>
      </p:sp>
      <p:sp>
        <p:nvSpPr>
          <p:cNvPr id="6" name="Rectangle 5"/>
          <p:cNvSpPr/>
          <p:nvPr/>
        </p:nvSpPr>
        <p:spPr>
          <a:xfrm>
            <a:off x="5569479" y="4724400"/>
            <a:ext cx="3361330" cy="1543050"/>
          </a:xfrm>
          <a:prstGeom prst="rect">
            <a:avLst/>
          </a:prstGeom>
          <a:solidFill>
            <a:schemeClr val="bg1"/>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400" dirty="0" smtClean="0">
                <a:solidFill>
                  <a:srgbClr val="FF0000"/>
                </a:solidFill>
              </a:rPr>
              <a:t>Для оценки области исследования (по классификации </a:t>
            </a:r>
            <a:r>
              <a:rPr lang="en-GB" sz="1400" dirty="0" smtClean="0">
                <a:solidFill>
                  <a:srgbClr val="FF0000"/>
                </a:solidFill>
              </a:rPr>
              <a:t>Scopus) </a:t>
            </a:r>
            <a:r>
              <a:rPr lang="ru-RU" sz="1400" dirty="0" smtClean="0">
                <a:solidFill>
                  <a:srgbClr val="FF0000"/>
                </a:solidFill>
              </a:rPr>
              <a:t>в мировом масштабе выберите </a:t>
            </a:r>
            <a:r>
              <a:rPr lang="en-GB" sz="1400" dirty="0" smtClean="0">
                <a:solidFill>
                  <a:srgbClr val="FF0000"/>
                </a:solidFill>
              </a:rPr>
              <a:t>World </a:t>
            </a:r>
            <a:r>
              <a:rPr lang="ru-RU" sz="1400" dirty="0" smtClean="0">
                <a:solidFill>
                  <a:srgbClr val="FF0000"/>
                </a:solidFill>
              </a:rPr>
              <a:t>в разделе </a:t>
            </a:r>
            <a:r>
              <a:rPr lang="en-GB" sz="1400" dirty="0" smtClean="0">
                <a:solidFill>
                  <a:srgbClr val="FF0000"/>
                </a:solidFill>
              </a:rPr>
              <a:t>Countries and Groups </a:t>
            </a:r>
            <a:r>
              <a:rPr lang="ru-RU" sz="1400" dirty="0" smtClean="0">
                <a:solidFill>
                  <a:srgbClr val="FF0000"/>
                </a:solidFill>
              </a:rPr>
              <a:t> и область в выпадающем меню </a:t>
            </a:r>
            <a:r>
              <a:rPr lang="en-GB" sz="1400" dirty="0" smtClean="0">
                <a:solidFill>
                  <a:srgbClr val="FF0000"/>
                </a:solidFill>
              </a:rPr>
              <a:t>subject areas (334 </a:t>
            </a:r>
            <a:r>
              <a:rPr lang="ru-RU" sz="1400" dirty="0" smtClean="0">
                <a:solidFill>
                  <a:srgbClr val="FF0000"/>
                </a:solidFill>
              </a:rPr>
              <a:t>предметных подобластей по классификации </a:t>
            </a:r>
            <a:r>
              <a:rPr lang="en-GB" sz="1400" dirty="0" smtClean="0">
                <a:solidFill>
                  <a:srgbClr val="FF0000"/>
                </a:solidFill>
              </a:rPr>
              <a:t>Scopus)</a:t>
            </a:r>
            <a:endParaRPr lang="en-US" sz="1400" dirty="0">
              <a:solidFill>
                <a:srgbClr val="FF0000"/>
              </a:solidFill>
            </a:endParaRPr>
          </a:p>
        </p:txBody>
      </p:sp>
      <p:sp>
        <p:nvSpPr>
          <p:cNvPr id="3" name="Rectangle 2"/>
          <p:cNvSpPr/>
          <p:nvPr/>
        </p:nvSpPr>
        <p:spPr>
          <a:xfrm>
            <a:off x="2743200" y="2365612"/>
            <a:ext cx="3048000" cy="304800"/>
          </a:xfrm>
          <a:prstGeom prst="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533400" y="3542163"/>
            <a:ext cx="6096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533400" y="2514600"/>
            <a:ext cx="12192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flipV="1">
            <a:off x="5791200" y="2670412"/>
            <a:ext cx="1066800" cy="20539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8227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yakshonakg\Desktop\28-03-2017 23-53-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7897314" cy="47920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23155" y="609600"/>
            <a:ext cx="8238319" cy="418645"/>
          </a:xfrm>
        </p:spPr>
        <p:txBody>
          <a:bodyPr/>
          <a:lstStyle/>
          <a:p>
            <a:r>
              <a:rPr lang="ru-RU" dirty="0" smtClean="0"/>
              <a:t>Две опции работы с областями: </a:t>
            </a:r>
            <a:r>
              <a:rPr lang="ru-RU" sz="2000" dirty="0" smtClean="0"/>
              <a:t>анализ и сравнение выбранных областей</a:t>
            </a:r>
            <a:r>
              <a:rPr lang="en-GB" sz="2000" dirty="0" smtClean="0"/>
              <a:t> (</a:t>
            </a:r>
            <a:r>
              <a:rPr lang="ru-RU" sz="2000" dirty="0" smtClean="0"/>
              <a:t>классификация </a:t>
            </a:r>
            <a:r>
              <a:rPr lang="en-GB" sz="2000" dirty="0" smtClean="0"/>
              <a:t>Scopus)</a:t>
            </a:r>
            <a:endParaRPr lang="en-US" sz="2000" dirty="0"/>
          </a:p>
        </p:txBody>
      </p:sp>
      <p:pic>
        <p:nvPicPr>
          <p:cNvPr id="4099" name="Picture 3" descr="C:\Users\yakshonakg\Desktop\12-02-2017 21-45-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967" y="4724400"/>
            <a:ext cx="2324819" cy="733425"/>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1396052" y="3996230"/>
            <a:ext cx="226325" cy="60445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Rounded Rectangular Callout 11"/>
          <p:cNvSpPr/>
          <p:nvPr/>
        </p:nvSpPr>
        <p:spPr>
          <a:xfrm>
            <a:off x="945107" y="6143169"/>
            <a:ext cx="2895600" cy="626679"/>
          </a:xfrm>
          <a:prstGeom prst="wedgeRoundRectCallout">
            <a:avLst>
              <a:gd name="adj1" fmla="val -23970"/>
              <a:gd name="adj2" fmla="val -177238"/>
              <a:gd name="adj3" fmla="val 16667"/>
            </a:avLst>
          </a:prstGeom>
          <a:solidFill>
            <a:schemeClr val="bg1"/>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200" dirty="0" smtClean="0">
                <a:solidFill>
                  <a:srgbClr val="FF0000"/>
                </a:solidFill>
              </a:rPr>
              <a:t>Использование уже созданной области, по классификации </a:t>
            </a:r>
            <a:r>
              <a:rPr lang="en-GB" sz="1200" dirty="0" smtClean="0">
                <a:solidFill>
                  <a:srgbClr val="FF0000"/>
                </a:solidFill>
              </a:rPr>
              <a:t>Scopus</a:t>
            </a:r>
            <a:endParaRPr lang="en-US" sz="1200" dirty="0">
              <a:solidFill>
                <a:srgbClr val="FF0000"/>
              </a:solidFill>
            </a:endParaRPr>
          </a:p>
        </p:txBody>
      </p:sp>
      <p:cxnSp>
        <p:nvCxnSpPr>
          <p:cNvPr id="19" name="Straight Connector 18"/>
          <p:cNvCxnSpPr/>
          <p:nvPr/>
        </p:nvCxnSpPr>
        <p:spPr>
          <a:xfrm>
            <a:off x="533400" y="3352800"/>
            <a:ext cx="82341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15522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yakshonakg\Desktop\28-03-2017 23-55-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349" y="1158709"/>
            <a:ext cx="7293519" cy="54287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57200"/>
            <a:ext cx="8238319" cy="418645"/>
          </a:xfrm>
        </p:spPr>
        <p:txBody>
          <a:bodyPr/>
          <a:lstStyle/>
          <a:p>
            <a:r>
              <a:rPr lang="ru-RU" dirty="0" smtClean="0"/>
              <a:t>Выбор из уже готовых областей</a:t>
            </a:r>
            <a:endParaRPr lang="en-US" dirty="0"/>
          </a:p>
        </p:txBody>
      </p:sp>
      <p:cxnSp>
        <p:nvCxnSpPr>
          <p:cNvPr id="7" name="Straight Connector 6"/>
          <p:cNvCxnSpPr/>
          <p:nvPr/>
        </p:nvCxnSpPr>
        <p:spPr>
          <a:xfrm>
            <a:off x="3249304" y="2743200"/>
            <a:ext cx="70740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Rounded Rectangular Callout 5"/>
          <p:cNvSpPr/>
          <p:nvPr/>
        </p:nvSpPr>
        <p:spPr>
          <a:xfrm>
            <a:off x="457200" y="5715000"/>
            <a:ext cx="1977789" cy="533400"/>
          </a:xfrm>
          <a:prstGeom prst="wedgeRoundRectCallout">
            <a:avLst>
              <a:gd name="adj1" fmla="val 77739"/>
              <a:gd name="adj2" fmla="val -27051"/>
              <a:gd name="adj3" fmla="val 16667"/>
            </a:avLst>
          </a:prstGeom>
          <a:solidFill>
            <a:schemeClr val="bg1"/>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200" dirty="0">
                <a:solidFill>
                  <a:srgbClr val="FF0000"/>
                </a:solidFill>
              </a:rPr>
              <a:t>и</a:t>
            </a:r>
            <a:r>
              <a:rPr lang="ru-RU" sz="1200" dirty="0" smtClean="0">
                <a:solidFill>
                  <a:srgbClr val="FF0000"/>
                </a:solidFill>
              </a:rPr>
              <a:t>ли нескольких</a:t>
            </a:r>
            <a:endParaRPr lang="en-US" sz="1200" dirty="0">
              <a:solidFill>
                <a:srgbClr val="FF0000"/>
              </a:solidFill>
            </a:endParaRPr>
          </a:p>
        </p:txBody>
      </p:sp>
      <p:sp>
        <p:nvSpPr>
          <p:cNvPr id="5" name="Rounded Rectangular Callout 4"/>
          <p:cNvSpPr/>
          <p:nvPr/>
        </p:nvSpPr>
        <p:spPr>
          <a:xfrm>
            <a:off x="951358" y="3816786"/>
            <a:ext cx="1597925" cy="533400"/>
          </a:xfrm>
          <a:prstGeom prst="wedgeRoundRectCallout">
            <a:avLst>
              <a:gd name="adj1" fmla="val 89933"/>
              <a:gd name="adj2" fmla="val -208714"/>
              <a:gd name="adj3" fmla="val 16667"/>
            </a:avLst>
          </a:prstGeom>
          <a:solidFill>
            <a:schemeClr val="bg1"/>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200" dirty="0" smtClean="0">
                <a:solidFill>
                  <a:srgbClr val="FF0000"/>
                </a:solidFill>
              </a:rPr>
              <a:t>Добавление всех</a:t>
            </a:r>
            <a:endParaRPr lang="en-US" sz="1200" dirty="0">
              <a:solidFill>
                <a:srgbClr val="FF0000"/>
              </a:solidFill>
            </a:endParaRPr>
          </a:p>
        </p:txBody>
      </p:sp>
      <p:sp>
        <p:nvSpPr>
          <p:cNvPr id="3" name="Rounded Rectangle 2"/>
          <p:cNvSpPr/>
          <p:nvPr/>
        </p:nvSpPr>
        <p:spPr>
          <a:xfrm>
            <a:off x="7162800" y="1118690"/>
            <a:ext cx="685800" cy="304800"/>
          </a:xfrm>
          <a:prstGeom prst="round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835921" y="3048000"/>
            <a:ext cx="91439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63176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yakshonakg\Desktop\28-03-2017 23-58-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333" y="1524000"/>
            <a:ext cx="8291941" cy="47954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23155" y="609600"/>
            <a:ext cx="8238319" cy="418645"/>
          </a:xfrm>
        </p:spPr>
        <p:txBody>
          <a:bodyPr/>
          <a:lstStyle/>
          <a:p>
            <a:r>
              <a:rPr lang="ru-RU" dirty="0" smtClean="0"/>
              <a:t>Создание своей области исследований</a:t>
            </a:r>
            <a:endParaRPr lang="en-US" sz="2000" dirty="0"/>
          </a:p>
        </p:txBody>
      </p:sp>
      <p:pic>
        <p:nvPicPr>
          <p:cNvPr id="4099" name="Picture 3" descr="C:\Users\yakshonakg\Desktop\12-02-2017 21-45-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751" y="4876800"/>
            <a:ext cx="2324819" cy="733425"/>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909849" y="4191000"/>
            <a:ext cx="337214" cy="6858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Rounded Rectangular Callout 9"/>
          <p:cNvSpPr/>
          <p:nvPr/>
        </p:nvSpPr>
        <p:spPr>
          <a:xfrm>
            <a:off x="762000" y="1524000"/>
            <a:ext cx="1524000" cy="533400"/>
          </a:xfrm>
          <a:prstGeom prst="wedgeRoundRectCallout">
            <a:avLst>
              <a:gd name="adj1" fmla="val 34258"/>
              <a:gd name="adj2" fmla="val 572289"/>
              <a:gd name="adj3" fmla="val 16667"/>
            </a:avLst>
          </a:prstGeom>
          <a:solidFill>
            <a:schemeClr val="bg1"/>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200" dirty="0" smtClean="0">
                <a:solidFill>
                  <a:srgbClr val="FF0000"/>
                </a:solidFill>
              </a:rPr>
              <a:t>Определение своей области</a:t>
            </a:r>
            <a:endParaRPr lang="en-US" sz="1200" dirty="0">
              <a:solidFill>
                <a:srgbClr val="FF0000"/>
              </a:solidFill>
            </a:endParaRPr>
          </a:p>
        </p:txBody>
      </p:sp>
      <p:cxnSp>
        <p:nvCxnSpPr>
          <p:cNvPr id="19" name="Straight Connector 18"/>
          <p:cNvCxnSpPr/>
          <p:nvPr/>
        </p:nvCxnSpPr>
        <p:spPr>
          <a:xfrm>
            <a:off x="498142" y="3429000"/>
            <a:ext cx="82341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flipV="1">
            <a:off x="589696" y="5334000"/>
            <a:ext cx="1314734" cy="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51115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915400" cy="418645"/>
          </a:xfrm>
        </p:spPr>
        <p:txBody>
          <a:bodyPr/>
          <a:lstStyle/>
          <a:p>
            <a:r>
              <a:rPr lang="en-US" sz="2000" dirty="0" err="1"/>
              <a:t>SciVal</a:t>
            </a:r>
            <a:r>
              <a:rPr lang="en-US" sz="2000" dirty="0"/>
              <a:t> </a:t>
            </a:r>
            <a:r>
              <a:rPr lang="en-US" sz="2000" dirty="0" smtClean="0"/>
              <a:t> </a:t>
            </a:r>
            <a:r>
              <a:rPr lang="ru-RU" sz="2000" dirty="0" smtClean="0"/>
              <a:t>позволяет создавать собственные области исследований для изучения и мониторинга, которые бы отражали фокусную, именно для вас, тематику</a:t>
            </a:r>
            <a:endParaRPr lang="en-US" sz="2000" dirty="0"/>
          </a:p>
        </p:txBody>
      </p:sp>
      <p:sp>
        <p:nvSpPr>
          <p:cNvPr id="5" name="Rectangle 4"/>
          <p:cNvSpPr/>
          <p:nvPr/>
        </p:nvSpPr>
        <p:spPr>
          <a:xfrm>
            <a:off x="457200" y="1828800"/>
            <a:ext cx="7772400" cy="4801314"/>
          </a:xfrm>
          <a:prstGeom prst="rect">
            <a:avLst/>
          </a:prstGeom>
        </p:spPr>
        <p:txBody>
          <a:bodyPr wrap="square">
            <a:spAutoFit/>
          </a:bodyPr>
          <a:lstStyle/>
          <a:p>
            <a:r>
              <a:rPr lang="en-US" b="1" dirty="0"/>
              <a:t>Research Areas </a:t>
            </a:r>
            <a:r>
              <a:rPr lang="ru-RU" dirty="0" smtClean="0"/>
              <a:t>может представлять собой стратегические приоритеты, развивающиеся направления в исследованиях или любую другую интересную для вас тему основываясь на следующих компонентах, используемых для ее создания</a:t>
            </a:r>
            <a:r>
              <a:rPr lang="en-US" dirty="0" smtClean="0"/>
              <a:t>:</a:t>
            </a:r>
          </a:p>
          <a:p>
            <a:endParaRPr lang="en-US" dirty="0"/>
          </a:p>
          <a:p>
            <a:pPr marL="742950" lvl="1" indent="-285750">
              <a:buFont typeface="Arial" panose="020B0604020202020204" pitchFamily="34" charset="0"/>
              <a:buChar char="•"/>
            </a:pPr>
            <a:r>
              <a:rPr lang="en-US" b="1" dirty="0"/>
              <a:t>Search </a:t>
            </a:r>
            <a:r>
              <a:rPr lang="en-US" b="1" dirty="0" smtClean="0"/>
              <a:t>terms </a:t>
            </a:r>
            <a:r>
              <a:rPr lang="en-US" dirty="0" smtClean="0"/>
              <a:t>– </a:t>
            </a:r>
            <a:r>
              <a:rPr lang="ru-RU" dirty="0" smtClean="0"/>
              <a:t>поиск по публикациям с использованием ключевых слов</a:t>
            </a:r>
            <a:endParaRPr lang="en-US" sz="800" dirty="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b="1" dirty="0" smtClean="0"/>
              <a:t>Entities </a:t>
            </a:r>
            <a:r>
              <a:rPr lang="en-US" dirty="0" smtClean="0"/>
              <a:t>– </a:t>
            </a:r>
            <a:r>
              <a:rPr lang="ru-RU" dirty="0" smtClean="0"/>
              <a:t>выбор и комбинация любых из представленных данных</a:t>
            </a:r>
            <a:endParaRPr lang="en-US" sz="800" dirty="0"/>
          </a:p>
          <a:p>
            <a:pPr marL="1200150" lvl="2" indent="-285750">
              <a:buFont typeface="Courier New" panose="02070309020205020404" pitchFamily="49" charset="0"/>
              <a:buChar char="o"/>
            </a:pPr>
            <a:r>
              <a:rPr lang="en-US" dirty="0"/>
              <a:t>Institutions (+ groups)</a:t>
            </a:r>
            <a:endParaRPr lang="en-US" sz="800" dirty="0"/>
          </a:p>
          <a:p>
            <a:pPr marL="1200150" lvl="2" indent="-285750">
              <a:buFont typeface="Courier New" panose="02070309020205020404" pitchFamily="49" charset="0"/>
              <a:buChar char="o"/>
            </a:pPr>
            <a:r>
              <a:rPr lang="en-US" dirty="0"/>
              <a:t>Countries (+ groups)</a:t>
            </a:r>
            <a:endParaRPr lang="en-US" sz="800" dirty="0"/>
          </a:p>
          <a:p>
            <a:pPr marL="1200150" lvl="2" indent="-285750">
              <a:buFont typeface="Courier New" panose="02070309020205020404" pitchFamily="49" charset="0"/>
              <a:buChar char="o"/>
            </a:pPr>
            <a:r>
              <a:rPr lang="en-US" dirty="0"/>
              <a:t>Journals and journal categories</a:t>
            </a:r>
            <a:endParaRPr lang="en-US" sz="800" dirty="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b="1" dirty="0" smtClean="0"/>
              <a:t>Competencies </a:t>
            </a:r>
            <a:r>
              <a:rPr lang="en-US" dirty="0" smtClean="0"/>
              <a:t>– </a:t>
            </a:r>
            <a:r>
              <a:rPr lang="ru-RU" dirty="0" smtClean="0"/>
              <a:t>выбор и комбинация компетенций для любой организации или страны</a:t>
            </a:r>
            <a:endParaRPr lang="en-US" sz="800" dirty="0"/>
          </a:p>
          <a:p>
            <a:endParaRPr lang="en-US" dirty="0"/>
          </a:p>
        </p:txBody>
      </p:sp>
    </p:spTree>
    <p:extLst>
      <p:ext uri="{BB962C8B-B14F-4D97-AF65-F5344CB8AC3E}">
        <p14:creationId xmlns:p14="http://schemas.microsoft.com/office/powerpoint/2010/main" val="1642420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yakshonakg\Desktop\25-04-2017 16-4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5512" y="1900627"/>
            <a:ext cx="4159790" cy="44294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42" name="Picture 2" descr="C:\Users\yakshonakg\Desktop\12-02-2017 22-37-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01" y="1899490"/>
            <a:ext cx="4259011" cy="44306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3" name="Rectangle 22"/>
          <p:cNvSpPr/>
          <p:nvPr/>
        </p:nvSpPr>
        <p:spPr>
          <a:xfrm>
            <a:off x="228600" y="1057150"/>
            <a:ext cx="3581400" cy="923330"/>
          </a:xfrm>
          <a:prstGeom prst="rect">
            <a:avLst/>
          </a:prstGeom>
        </p:spPr>
        <p:txBody>
          <a:bodyPr wrap="square">
            <a:spAutoFit/>
          </a:bodyPr>
          <a:lstStyle/>
          <a:p>
            <a:r>
              <a:rPr lang="ru-RU" b="1" dirty="0" smtClean="0"/>
              <a:t>Использования </a:t>
            </a:r>
            <a:r>
              <a:rPr lang="ru-RU" b="1" dirty="0"/>
              <a:t>уже существующих </a:t>
            </a:r>
            <a:r>
              <a:rPr lang="ru-RU" b="1" dirty="0" smtClean="0"/>
              <a:t>объектов данных</a:t>
            </a:r>
            <a:endParaRPr lang="en-US" b="1" dirty="0"/>
          </a:p>
        </p:txBody>
      </p:sp>
      <p:sp>
        <p:nvSpPr>
          <p:cNvPr id="18" name="Rectangle 17"/>
          <p:cNvSpPr/>
          <p:nvPr/>
        </p:nvSpPr>
        <p:spPr>
          <a:xfrm>
            <a:off x="4543425" y="1066800"/>
            <a:ext cx="4067175" cy="646331"/>
          </a:xfrm>
          <a:prstGeom prst="rect">
            <a:avLst/>
          </a:prstGeom>
        </p:spPr>
        <p:txBody>
          <a:bodyPr wrap="square">
            <a:spAutoFit/>
          </a:bodyPr>
          <a:lstStyle/>
          <a:p>
            <a:r>
              <a:rPr lang="ru-RU" b="1" dirty="0" smtClean="0"/>
              <a:t>Использования компетенций любой организации или страны</a:t>
            </a:r>
            <a:endParaRPr lang="en-US" b="1" dirty="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97746"/>
            <a:ext cx="411382" cy="340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a:spLocks noGrp="1"/>
          </p:cNvSpPr>
          <p:nvPr>
            <p:ph type="title"/>
          </p:nvPr>
        </p:nvSpPr>
        <p:spPr>
          <a:xfrm>
            <a:off x="753281" y="476477"/>
            <a:ext cx="8238319" cy="418645"/>
          </a:xfrm>
        </p:spPr>
        <p:txBody>
          <a:bodyPr/>
          <a:lstStyle/>
          <a:p>
            <a:pPr marL="457200" indent="-457200"/>
            <a:r>
              <a:rPr lang="ru-RU" dirty="0" smtClean="0"/>
              <a:t>Создание исследовательской области на основе:</a:t>
            </a:r>
            <a:endParaRPr lang="en-US" dirty="0"/>
          </a:p>
        </p:txBody>
      </p:sp>
      <p:sp>
        <p:nvSpPr>
          <p:cNvPr id="11" name="Rounded Rectangle 10"/>
          <p:cNvSpPr/>
          <p:nvPr/>
        </p:nvSpPr>
        <p:spPr>
          <a:xfrm>
            <a:off x="6400800" y="2622076"/>
            <a:ext cx="914400" cy="381000"/>
          </a:xfrm>
          <a:prstGeom prst="roundRect">
            <a:avLst/>
          </a:prstGeom>
          <a:noFill/>
          <a:ln w="381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5" name="Rectangular Callout 4"/>
          <p:cNvSpPr/>
          <p:nvPr/>
        </p:nvSpPr>
        <p:spPr>
          <a:xfrm>
            <a:off x="2536209" y="3585949"/>
            <a:ext cx="1600200" cy="685800"/>
          </a:xfrm>
          <a:prstGeom prst="wedgeRectCallout">
            <a:avLst>
              <a:gd name="adj1" fmla="val -133413"/>
              <a:gd name="adj2" fmla="val 20709"/>
            </a:avLst>
          </a:prstGeom>
          <a:solidFill>
            <a:schemeClr val="bg1"/>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200" dirty="0" smtClean="0">
                <a:solidFill>
                  <a:srgbClr val="FF0000"/>
                </a:solidFill>
              </a:rPr>
              <a:t>Возможность оценки отдельного журнала (-</a:t>
            </a:r>
            <a:r>
              <a:rPr lang="ru-RU" sz="1200" dirty="0" err="1" smtClean="0">
                <a:solidFill>
                  <a:srgbClr val="FF0000"/>
                </a:solidFill>
              </a:rPr>
              <a:t>ов</a:t>
            </a:r>
            <a:r>
              <a:rPr lang="ru-RU" sz="1200" dirty="0" smtClean="0">
                <a:solidFill>
                  <a:srgbClr val="FF0000"/>
                </a:solidFill>
              </a:rPr>
              <a:t>)</a:t>
            </a:r>
            <a:endParaRPr lang="en-US" sz="1200" dirty="0">
              <a:solidFill>
                <a:srgbClr val="FF0000"/>
              </a:solidFill>
            </a:endParaRPr>
          </a:p>
        </p:txBody>
      </p:sp>
      <p:cxnSp>
        <p:nvCxnSpPr>
          <p:cNvPr id="15" name="Straight Connector 14"/>
          <p:cNvCxnSpPr/>
          <p:nvPr/>
        </p:nvCxnSpPr>
        <p:spPr>
          <a:xfrm>
            <a:off x="468573" y="4201169"/>
            <a:ext cx="6096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7" name="Rounded Rectangle 16"/>
          <p:cNvSpPr/>
          <p:nvPr/>
        </p:nvSpPr>
        <p:spPr>
          <a:xfrm>
            <a:off x="1143000" y="2667000"/>
            <a:ext cx="838200" cy="381000"/>
          </a:xfrm>
          <a:prstGeom prst="round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4517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yakshonakg\Desktop\25-04-2017 16-18-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1008" y="3855778"/>
            <a:ext cx="3772697" cy="27736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2" name="Picture 2" descr="C:\Users\yakshonakg\Desktop\25-04-2017 16-16-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084" y="1176556"/>
            <a:ext cx="3734778" cy="25193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1" name="Picture 3" descr="C:\Users\yakshonakg\Desktop\27-03-2017 17-44-5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248" y="3695922"/>
            <a:ext cx="4279128" cy="31562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0" name="Picture 2" descr="C:\Users\yakshonakg\Desktop\12-02-2017 22-07-5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71939"/>
            <a:ext cx="2783633" cy="17805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7609" y="419555"/>
            <a:ext cx="8238319" cy="418645"/>
          </a:xfrm>
        </p:spPr>
        <p:txBody>
          <a:bodyPr/>
          <a:lstStyle/>
          <a:p>
            <a:pPr marL="457200" indent="-457200"/>
            <a:r>
              <a:rPr lang="ru-RU" sz="2000" dirty="0" smtClean="0"/>
              <a:t>Создание исследовательской области: мембранные белки</a:t>
            </a:r>
            <a:endParaRPr lang="en-US" sz="2000" dirty="0"/>
          </a:p>
        </p:txBody>
      </p:sp>
      <p:sp>
        <p:nvSpPr>
          <p:cNvPr id="23" name="Rectangle 22"/>
          <p:cNvSpPr/>
          <p:nvPr/>
        </p:nvSpPr>
        <p:spPr>
          <a:xfrm>
            <a:off x="3429000" y="763190"/>
            <a:ext cx="5591175" cy="369332"/>
          </a:xfrm>
          <a:prstGeom prst="rect">
            <a:avLst/>
          </a:prstGeom>
        </p:spPr>
        <p:txBody>
          <a:bodyPr wrap="square">
            <a:spAutoFit/>
          </a:bodyPr>
          <a:lstStyle/>
          <a:p>
            <a:r>
              <a:rPr lang="ru-RU" b="1" dirty="0" smtClean="0"/>
              <a:t>Например, с использованием ключевых слов</a:t>
            </a:r>
            <a:endParaRPr lang="en-US" dirty="0"/>
          </a:p>
        </p:txBody>
      </p:sp>
      <p:sp>
        <p:nvSpPr>
          <p:cNvPr id="22" name="Rounded Rectangular Callout 21"/>
          <p:cNvSpPr/>
          <p:nvPr/>
        </p:nvSpPr>
        <p:spPr bwMode="auto">
          <a:xfrm>
            <a:off x="6629399" y="1275697"/>
            <a:ext cx="2390776" cy="790502"/>
          </a:xfrm>
          <a:prstGeom prst="wedgeRoundRectCallout">
            <a:avLst>
              <a:gd name="adj1" fmla="val -91754"/>
              <a:gd name="adj2" fmla="val 134185"/>
              <a:gd name="adj3" fmla="val 16667"/>
            </a:avLst>
          </a:prstGeom>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r>
              <a:rPr lang="ru-RU" sz="1200" dirty="0" smtClean="0">
                <a:solidFill>
                  <a:schemeClr val="bg1"/>
                </a:solidFill>
                <a:latin typeface="Arial" panose="020B0604020202020204" pitchFamily="34" charset="0"/>
                <a:cs typeface="Arial" panose="020B0604020202020204" pitchFamily="34" charset="0"/>
              </a:rPr>
              <a:t>Поиск по ключевым словам (</a:t>
            </a:r>
            <a:r>
              <a:rPr lang="en-US" sz="1200" dirty="0" smtClean="0">
                <a:solidFill>
                  <a:schemeClr val="bg1"/>
                </a:solidFill>
                <a:latin typeface="Arial" panose="020B0604020202020204" pitchFamily="34" charset="0"/>
                <a:cs typeface="Arial" panose="020B0604020202020204" pitchFamily="34" charset="0"/>
              </a:rPr>
              <a:t>keywords</a:t>
            </a:r>
            <a:r>
              <a:rPr lang="ru-RU" sz="1200" dirty="0" smtClean="0">
                <a:solidFill>
                  <a:schemeClr val="bg1"/>
                </a:solidFill>
                <a:latin typeface="Arial" panose="020B0604020202020204" pitchFamily="34" charset="0"/>
                <a:cs typeface="Arial" panose="020B0604020202020204" pitchFamily="34" charset="0"/>
              </a:rPr>
              <a:t>), данным или компетенциям</a:t>
            </a:r>
            <a:endParaRPr lang="en-US" sz="1200" dirty="0">
              <a:solidFill>
                <a:schemeClr val="bg1"/>
              </a:solidFill>
              <a:latin typeface="Arial" panose="020B0604020202020204" pitchFamily="34" charset="0"/>
              <a:cs typeface="Arial" panose="020B0604020202020204" pitchFamily="34" charset="0"/>
            </a:endParaRPr>
          </a:p>
        </p:txBody>
      </p:sp>
      <p:sp>
        <p:nvSpPr>
          <p:cNvPr id="15" name="Rounded Rectangular Callout 14"/>
          <p:cNvSpPr/>
          <p:nvPr/>
        </p:nvSpPr>
        <p:spPr bwMode="auto">
          <a:xfrm>
            <a:off x="3182359" y="3527282"/>
            <a:ext cx="1390650" cy="838200"/>
          </a:xfrm>
          <a:prstGeom prst="wedgeRoundRectCallout">
            <a:avLst>
              <a:gd name="adj1" fmla="val -48821"/>
              <a:gd name="adj2" fmla="val 88954"/>
              <a:gd name="adj3" fmla="val 16667"/>
            </a:avLst>
          </a:prstGeom>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r>
              <a:rPr lang="ru-RU" sz="1200" dirty="0" smtClean="0">
                <a:solidFill>
                  <a:schemeClr val="bg1"/>
                </a:solidFill>
                <a:latin typeface="Arial" panose="020B0604020202020204" pitchFamily="34" charset="0"/>
                <a:cs typeface="Arial" panose="020B0604020202020204" pitchFamily="34" charset="0"/>
              </a:rPr>
              <a:t>Использование фильтров для уточнения результатов</a:t>
            </a:r>
            <a:endParaRPr lang="en-US" sz="1200" dirty="0">
              <a:solidFill>
                <a:schemeClr val="bg1"/>
              </a:solidFill>
              <a:latin typeface="Arial" panose="020B0604020202020204" pitchFamily="34" charset="0"/>
              <a:cs typeface="Arial" panose="020B0604020202020204" pitchFamily="34" charset="0"/>
            </a:endParaRPr>
          </a:p>
        </p:txBody>
      </p:sp>
      <p:sp>
        <p:nvSpPr>
          <p:cNvPr id="17" name="Rounded Rectangular Callout 16"/>
          <p:cNvSpPr/>
          <p:nvPr/>
        </p:nvSpPr>
        <p:spPr bwMode="auto">
          <a:xfrm>
            <a:off x="6702489" y="5115636"/>
            <a:ext cx="1583675" cy="457200"/>
          </a:xfrm>
          <a:prstGeom prst="wedgeRoundRectCallout">
            <a:avLst>
              <a:gd name="adj1" fmla="val -19706"/>
              <a:gd name="adj2" fmla="val -96533"/>
              <a:gd name="adj3" fmla="val 16667"/>
            </a:avLst>
          </a:prstGeom>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r>
              <a:rPr lang="ru-RU" sz="1200" dirty="0" smtClean="0">
                <a:solidFill>
                  <a:schemeClr val="bg1"/>
                </a:solidFill>
                <a:latin typeface="Arial" panose="020B0604020202020204" pitchFamily="34" charset="0"/>
                <a:cs typeface="Arial" panose="020B0604020202020204" pitchFamily="34" charset="0"/>
              </a:rPr>
              <a:t>Даете название и сохраняете</a:t>
            </a:r>
            <a:endParaRPr lang="en-US" sz="1200" dirty="0">
              <a:solidFill>
                <a:schemeClr val="bg1"/>
              </a:solidFill>
              <a:latin typeface="Arial" panose="020B0604020202020204" pitchFamily="34" charset="0"/>
              <a:cs typeface="Arial" panose="020B0604020202020204" pitchFamily="34" charset="0"/>
            </a:endParaRPr>
          </a:p>
        </p:txBody>
      </p:sp>
      <p:cxnSp>
        <p:nvCxnSpPr>
          <p:cNvPr id="5" name="Straight Arrow Connector 4"/>
          <p:cNvCxnSpPr/>
          <p:nvPr/>
        </p:nvCxnSpPr>
        <p:spPr>
          <a:xfrm>
            <a:off x="2520389" y="2914136"/>
            <a:ext cx="1138294" cy="2190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2514601" y="3240590"/>
            <a:ext cx="1022364" cy="70579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4278925" y="6180250"/>
            <a:ext cx="722083" cy="46525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Rounded Rectangular Callout 15"/>
          <p:cNvSpPr/>
          <p:nvPr/>
        </p:nvSpPr>
        <p:spPr bwMode="auto">
          <a:xfrm>
            <a:off x="1733550" y="1058996"/>
            <a:ext cx="1390650" cy="693603"/>
          </a:xfrm>
          <a:prstGeom prst="wedgeRoundRectCallout">
            <a:avLst>
              <a:gd name="adj1" fmla="val -48486"/>
              <a:gd name="adj2" fmla="val 205573"/>
              <a:gd name="adj3" fmla="val 16667"/>
            </a:avLst>
          </a:prstGeom>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r>
              <a:rPr lang="ru-RU" sz="1200" dirty="0" smtClean="0">
                <a:solidFill>
                  <a:schemeClr val="bg1"/>
                </a:solidFill>
                <a:latin typeface="Arial" panose="020B0604020202020204" pitchFamily="34" charset="0"/>
                <a:cs typeface="Arial" panose="020B0604020202020204" pitchFamily="34" charset="0"/>
              </a:rPr>
              <a:t>Выбор</a:t>
            </a:r>
            <a:r>
              <a:rPr lang="en-US" sz="1200" dirty="0" smtClean="0">
                <a:solidFill>
                  <a:schemeClr val="bg1"/>
                </a:solidFill>
                <a:latin typeface="Arial" panose="020B0604020202020204" pitchFamily="34" charset="0"/>
                <a:cs typeface="Arial" panose="020B0604020202020204" pitchFamily="34" charset="0"/>
              </a:rPr>
              <a:t> “Define a new Research Area”</a:t>
            </a:r>
            <a:endParaRPr lang="en-US" sz="1200" dirty="0">
              <a:solidFill>
                <a:schemeClr val="bg1"/>
              </a:solidFill>
              <a:latin typeface="Arial" panose="020B0604020202020204" pitchFamily="34" charset="0"/>
              <a:cs typeface="Arial" panose="020B0604020202020204" pitchFamily="34" charset="0"/>
            </a:endParaRPr>
          </a:p>
        </p:txBody>
      </p:sp>
      <p:pic>
        <p:nvPicPr>
          <p:cNvPr id="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97746"/>
            <a:ext cx="411382" cy="340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flipV="1">
            <a:off x="148670" y="2936044"/>
            <a:ext cx="1466850" cy="1"/>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759548" y="2133600"/>
            <a:ext cx="629828"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148670" y="4274200"/>
            <a:ext cx="532004" cy="666114"/>
          </a:xfrm>
          <a:prstGeom prst="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6" name="Rectangle 5"/>
          <p:cNvSpPr/>
          <p:nvPr/>
        </p:nvSpPr>
        <p:spPr>
          <a:xfrm>
            <a:off x="732104" y="6477000"/>
            <a:ext cx="1553895" cy="152400"/>
          </a:xfrm>
          <a:prstGeom prst="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2" name="Rectangle 31"/>
          <p:cNvSpPr/>
          <p:nvPr/>
        </p:nvSpPr>
        <p:spPr>
          <a:xfrm>
            <a:off x="7696200" y="6412875"/>
            <a:ext cx="1077505" cy="168608"/>
          </a:xfrm>
          <a:prstGeom prst="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108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yakshonakg\Desktop\25-04-2017 16-45-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8074778" cy="5257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ru-RU" dirty="0" smtClean="0"/>
              <a:t>Детальный обзор по созданной теме и вклад вуза</a:t>
            </a:r>
            <a:endParaRPr lang="en-US" dirty="0"/>
          </a:p>
        </p:txBody>
      </p:sp>
      <p:sp>
        <p:nvSpPr>
          <p:cNvPr id="3" name="Rounded Rectangle 2"/>
          <p:cNvSpPr/>
          <p:nvPr/>
        </p:nvSpPr>
        <p:spPr>
          <a:xfrm>
            <a:off x="2605585" y="1371600"/>
            <a:ext cx="685800" cy="381000"/>
          </a:xfrm>
          <a:prstGeom prst="round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 name="Rounded Rectangle 3"/>
          <p:cNvSpPr/>
          <p:nvPr/>
        </p:nvSpPr>
        <p:spPr>
          <a:xfrm>
            <a:off x="2590800" y="2356513"/>
            <a:ext cx="4648200" cy="457200"/>
          </a:xfrm>
          <a:prstGeom prst="round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533400" y="3630304"/>
            <a:ext cx="12954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0306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16"/>
          <p:cNvSpPr txBox="1">
            <a:spLocks noChangeArrowheads="1"/>
          </p:cNvSpPr>
          <p:nvPr/>
        </p:nvSpPr>
        <p:spPr bwMode="auto">
          <a:xfrm>
            <a:off x="457200" y="528638"/>
            <a:ext cx="71389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pitchFamily="34" charset="0"/>
                <a:ea typeface="ＭＳ Ｐゴシック" pitchFamily="50" charset="-128"/>
              </a:defRPr>
            </a:lvl1pPr>
            <a:lvl2pPr marL="742950" indent="-285750" eaLnBrk="0" hangingPunct="0">
              <a:defRPr sz="2400" baseline="-25000">
                <a:solidFill>
                  <a:schemeClr val="tx1"/>
                </a:solidFill>
                <a:latin typeface="Arial" pitchFamily="34" charset="0"/>
                <a:ea typeface="ＭＳ Ｐゴシック" pitchFamily="50" charset="-128"/>
              </a:defRPr>
            </a:lvl2pPr>
            <a:lvl3pPr marL="1143000" indent="-228600" eaLnBrk="0" hangingPunct="0">
              <a:defRPr sz="2400" baseline="-25000">
                <a:solidFill>
                  <a:schemeClr val="tx1"/>
                </a:solidFill>
                <a:latin typeface="Arial" pitchFamily="34" charset="0"/>
                <a:ea typeface="ＭＳ Ｐゴシック" pitchFamily="50" charset="-128"/>
              </a:defRPr>
            </a:lvl3pPr>
            <a:lvl4pPr marL="1600200" indent="-228600" eaLnBrk="0" hangingPunct="0">
              <a:defRPr sz="2400" baseline="-25000">
                <a:solidFill>
                  <a:schemeClr val="tx1"/>
                </a:solidFill>
                <a:latin typeface="Arial" pitchFamily="34" charset="0"/>
                <a:ea typeface="ＭＳ Ｐゴシック" pitchFamily="50" charset="-128"/>
              </a:defRPr>
            </a:lvl4pPr>
            <a:lvl5pPr marL="2057400" indent="-228600" eaLnBrk="0" hangingPunct="0">
              <a:defRPr sz="2400" baseline="-25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ＭＳ Ｐゴシック" pitchFamily="50" charset="-128"/>
              </a:defRPr>
            </a:lvl9pPr>
          </a:lstStyle>
          <a:p>
            <a:pPr fontAlgn="auto">
              <a:spcBef>
                <a:spcPts val="0"/>
              </a:spcBef>
              <a:spcAft>
                <a:spcPts val="0"/>
              </a:spcAft>
            </a:pPr>
            <a:r>
              <a:rPr lang="ru-RU" b="1" baseline="0" dirty="0">
                <a:solidFill>
                  <a:srgbClr val="007398"/>
                </a:solidFill>
                <a:cs typeface="Arial" pitchFamily="34" charset="0"/>
              </a:rPr>
              <a:t>О</a:t>
            </a:r>
            <a:r>
              <a:rPr lang="en-US" b="1" baseline="0" dirty="0" smtClean="0">
                <a:solidFill>
                  <a:srgbClr val="007398"/>
                </a:solidFill>
                <a:cs typeface="Arial" pitchFamily="34" charset="0"/>
              </a:rPr>
              <a:t> </a:t>
            </a:r>
            <a:r>
              <a:rPr lang="en-US" b="1" baseline="0" dirty="0">
                <a:solidFill>
                  <a:srgbClr val="007398"/>
                </a:solidFill>
                <a:cs typeface="Arial" pitchFamily="34" charset="0"/>
              </a:rPr>
              <a:t>Scopus</a:t>
            </a:r>
            <a:r>
              <a:rPr lang="en-US" sz="1600" b="1" baseline="30000" dirty="0">
                <a:solidFill>
                  <a:srgbClr val="007398"/>
                </a:solidFill>
                <a:cs typeface="Arial" pitchFamily="34" charset="0"/>
              </a:rPr>
              <a:t>®</a:t>
            </a:r>
            <a:endParaRPr lang="en-US" b="1" baseline="0" dirty="0">
              <a:solidFill>
                <a:srgbClr val="007398"/>
              </a:solidFill>
              <a:cs typeface="Arial" pitchFamily="34" charset="0"/>
            </a:endParaRPr>
          </a:p>
        </p:txBody>
      </p:sp>
      <p:sp>
        <p:nvSpPr>
          <p:cNvPr id="159750" name="Text Box 25"/>
          <p:cNvSpPr txBox="1">
            <a:spLocks noChangeArrowheads="1"/>
          </p:cNvSpPr>
          <p:nvPr/>
        </p:nvSpPr>
        <p:spPr bwMode="auto">
          <a:xfrm>
            <a:off x="4060853" y="759619"/>
            <a:ext cx="4865687" cy="598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baseline="-25000">
                <a:solidFill>
                  <a:schemeClr val="tx1"/>
                </a:solidFill>
                <a:latin typeface="Arial" pitchFamily="34" charset="0"/>
                <a:ea typeface="ＭＳ Ｐゴシック" pitchFamily="50" charset="-128"/>
              </a:defRPr>
            </a:lvl1pPr>
            <a:lvl2pPr marL="1028700" indent="-285750" eaLnBrk="0" hangingPunct="0">
              <a:defRPr sz="2400" baseline="-25000">
                <a:solidFill>
                  <a:schemeClr val="tx1"/>
                </a:solidFill>
                <a:latin typeface="Arial" pitchFamily="34" charset="0"/>
                <a:ea typeface="ＭＳ Ｐゴシック" pitchFamily="50" charset="-128"/>
              </a:defRPr>
            </a:lvl2pPr>
            <a:lvl3pPr marL="1143000" indent="-228600" eaLnBrk="0" hangingPunct="0">
              <a:defRPr sz="2400" baseline="-25000">
                <a:solidFill>
                  <a:schemeClr val="tx1"/>
                </a:solidFill>
                <a:latin typeface="Arial" pitchFamily="34" charset="0"/>
                <a:ea typeface="ＭＳ Ｐゴシック" pitchFamily="50" charset="-128"/>
              </a:defRPr>
            </a:lvl3pPr>
            <a:lvl4pPr marL="1600200" indent="-228600" eaLnBrk="0" hangingPunct="0">
              <a:defRPr sz="2400" baseline="-25000">
                <a:solidFill>
                  <a:schemeClr val="tx1"/>
                </a:solidFill>
                <a:latin typeface="Arial" pitchFamily="34" charset="0"/>
                <a:ea typeface="ＭＳ Ｐゴシック" pitchFamily="50" charset="-128"/>
              </a:defRPr>
            </a:lvl4pPr>
            <a:lvl5pPr marL="2057400" indent="-228600" eaLnBrk="0" hangingPunct="0">
              <a:defRPr sz="2400" baseline="-25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ＭＳ Ｐゴシック" pitchFamily="50" charset="-128"/>
              </a:defRPr>
            </a:lvl9pPr>
          </a:lstStyle>
          <a:p>
            <a:pPr fontAlgn="auto">
              <a:spcBef>
                <a:spcPct val="50000"/>
              </a:spcBef>
              <a:spcAft>
                <a:spcPts val="0"/>
              </a:spcAft>
              <a:buClr>
                <a:srgbClr val="046799"/>
              </a:buClr>
              <a:buFont typeface="Arial" pitchFamily="34" charset="0"/>
              <a:buChar char="•"/>
            </a:pPr>
            <a:r>
              <a:rPr lang="ru-RU" altLang="ja-JP" sz="1400" baseline="0" dirty="0" smtClean="0">
                <a:solidFill>
                  <a:srgbClr val="474746"/>
                </a:solidFill>
              </a:rPr>
              <a:t>Крупнейшая реферативно-аналитическая база данных с </a:t>
            </a:r>
            <a:r>
              <a:rPr lang="en-US" altLang="ja-JP" sz="1400" b="1" baseline="0" dirty="0" smtClean="0">
                <a:solidFill>
                  <a:srgbClr val="474746"/>
                </a:solidFill>
              </a:rPr>
              <a:t>6</a:t>
            </a:r>
            <a:r>
              <a:rPr lang="en-GB" altLang="ja-JP" sz="1400" b="1" baseline="0" dirty="0">
                <a:solidFill>
                  <a:srgbClr val="474746"/>
                </a:solidFill>
              </a:rPr>
              <a:t>5</a:t>
            </a:r>
            <a:r>
              <a:rPr lang="en-US" altLang="ja-JP" sz="1400" b="1" baseline="0" dirty="0" smtClean="0">
                <a:solidFill>
                  <a:srgbClr val="474746"/>
                </a:solidFill>
              </a:rPr>
              <a:t> </a:t>
            </a:r>
            <a:r>
              <a:rPr lang="ru-RU" altLang="ja-JP" sz="1400" b="1" baseline="0" dirty="0" smtClean="0">
                <a:solidFill>
                  <a:srgbClr val="474746"/>
                </a:solidFill>
              </a:rPr>
              <a:t>млн. </a:t>
            </a:r>
            <a:r>
              <a:rPr lang="ru-RU" altLang="ja-JP" sz="1400" baseline="0" dirty="0" smtClean="0">
                <a:solidFill>
                  <a:srgbClr val="474746"/>
                </a:solidFill>
              </a:rPr>
              <a:t>записей</a:t>
            </a:r>
          </a:p>
          <a:p>
            <a:pPr fontAlgn="auto">
              <a:spcBef>
                <a:spcPct val="50000"/>
              </a:spcBef>
              <a:spcAft>
                <a:spcPts val="0"/>
              </a:spcAft>
              <a:buClr>
                <a:srgbClr val="046799"/>
              </a:buClr>
              <a:buFont typeface="Arial" pitchFamily="34" charset="0"/>
              <a:buChar char="•"/>
            </a:pPr>
            <a:r>
              <a:rPr lang="ru-RU" sz="1400" baseline="0" dirty="0" smtClean="0">
                <a:solidFill>
                  <a:srgbClr val="474746"/>
                </a:solidFill>
              </a:rPr>
              <a:t>Ежедневное обновление</a:t>
            </a:r>
            <a:r>
              <a:rPr lang="en-US" sz="1400" baseline="0" dirty="0" smtClean="0">
                <a:solidFill>
                  <a:srgbClr val="474746"/>
                </a:solidFill>
              </a:rPr>
              <a:t>:</a:t>
            </a:r>
            <a:endParaRPr lang="en-US" sz="1400" baseline="0" dirty="0">
              <a:solidFill>
                <a:srgbClr val="474746"/>
              </a:solidFill>
            </a:endParaRPr>
          </a:p>
          <a:p>
            <a:pPr lvl="1" fontAlgn="auto">
              <a:spcBef>
                <a:spcPct val="50000"/>
              </a:spcBef>
              <a:spcAft>
                <a:spcPts val="0"/>
              </a:spcAft>
              <a:buClr>
                <a:srgbClr val="046799"/>
              </a:buClr>
              <a:buFont typeface="Arial" pitchFamily="34" charset="0"/>
              <a:buChar char="•"/>
            </a:pPr>
            <a:r>
              <a:rPr lang="en-US" sz="1200" b="1" baseline="0" dirty="0" smtClean="0">
                <a:solidFill>
                  <a:srgbClr val="474746"/>
                </a:solidFill>
              </a:rPr>
              <a:t>21,</a:t>
            </a:r>
            <a:r>
              <a:rPr lang="ru-RU" sz="1200" b="1" baseline="0" dirty="0" smtClean="0">
                <a:solidFill>
                  <a:srgbClr val="474746"/>
                </a:solidFill>
              </a:rPr>
              <a:t>912</a:t>
            </a:r>
            <a:r>
              <a:rPr lang="en-US" sz="1200" b="1" baseline="0" dirty="0" smtClean="0">
                <a:solidFill>
                  <a:srgbClr val="474746"/>
                </a:solidFill>
              </a:rPr>
              <a:t> </a:t>
            </a:r>
            <a:r>
              <a:rPr lang="ru-RU" sz="1200" b="1" baseline="0" dirty="0" smtClean="0">
                <a:solidFill>
                  <a:srgbClr val="474746"/>
                </a:solidFill>
              </a:rPr>
              <a:t>изданий от </a:t>
            </a:r>
            <a:r>
              <a:rPr lang="en-US" sz="1200" baseline="0" dirty="0" smtClean="0">
                <a:solidFill>
                  <a:srgbClr val="474746"/>
                </a:solidFill>
              </a:rPr>
              <a:t> </a:t>
            </a:r>
            <a:r>
              <a:rPr lang="en-US" sz="1200" b="1" baseline="0" dirty="0">
                <a:solidFill>
                  <a:srgbClr val="474746"/>
                </a:solidFill>
              </a:rPr>
              <a:t>5,000 </a:t>
            </a:r>
            <a:r>
              <a:rPr lang="ru-RU" sz="1200" b="1" baseline="0" dirty="0" smtClean="0">
                <a:solidFill>
                  <a:srgbClr val="474746"/>
                </a:solidFill>
              </a:rPr>
              <a:t>международных издательств </a:t>
            </a:r>
            <a:r>
              <a:rPr lang="en-US" sz="1200" baseline="0" dirty="0">
                <a:solidFill>
                  <a:srgbClr val="474746"/>
                </a:solidFill>
              </a:rPr>
              <a:t>(</a:t>
            </a:r>
            <a:r>
              <a:rPr lang="ru-RU" sz="1200" baseline="0" dirty="0">
                <a:solidFill>
                  <a:srgbClr val="474746"/>
                </a:solidFill>
              </a:rPr>
              <a:t>вкл. </a:t>
            </a:r>
            <a:r>
              <a:rPr lang="en-US" sz="1200" baseline="0" dirty="0">
                <a:solidFill>
                  <a:srgbClr val="474746"/>
                </a:solidFill>
              </a:rPr>
              <a:t>2,800 </a:t>
            </a:r>
            <a:r>
              <a:rPr lang="ru-RU" sz="1200" baseline="0" dirty="0">
                <a:solidFill>
                  <a:srgbClr val="474746"/>
                </a:solidFill>
              </a:rPr>
              <a:t>журналов </a:t>
            </a:r>
            <a:r>
              <a:rPr lang="en-GB" sz="1200" baseline="0" dirty="0">
                <a:solidFill>
                  <a:srgbClr val="474746"/>
                </a:solidFill>
              </a:rPr>
              <a:t>open access</a:t>
            </a:r>
            <a:r>
              <a:rPr lang="en-US" sz="1200" baseline="0" dirty="0">
                <a:solidFill>
                  <a:srgbClr val="474746"/>
                </a:solidFill>
              </a:rPr>
              <a:t>)</a:t>
            </a:r>
            <a:endParaRPr lang="ru-RU" sz="1200" b="1" baseline="0" dirty="0" smtClean="0">
              <a:solidFill>
                <a:srgbClr val="474746"/>
              </a:solidFill>
            </a:endParaRPr>
          </a:p>
          <a:p>
            <a:pPr lvl="1" fontAlgn="auto">
              <a:spcBef>
                <a:spcPct val="50000"/>
              </a:spcBef>
              <a:spcAft>
                <a:spcPts val="0"/>
              </a:spcAft>
              <a:buClr>
                <a:srgbClr val="046799"/>
              </a:buClr>
              <a:buFont typeface="Arial" pitchFamily="34" charset="0"/>
              <a:buChar char="•"/>
            </a:pPr>
            <a:r>
              <a:rPr lang="en-US" sz="1200" b="1" baseline="0" dirty="0" smtClean="0">
                <a:solidFill>
                  <a:srgbClr val="474746"/>
                </a:solidFill>
              </a:rPr>
              <a:t>367 </a:t>
            </a:r>
            <a:r>
              <a:rPr lang="ru-RU" sz="1200" baseline="0" dirty="0" smtClean="0">
                <a:solidFill>
                  <a:srgbClr val="474746"/>
                </a:solidFill>
              </a:rPr>
              <a:t>отраслевых изданий</a:t>
            </a:r>
            <a:endParaRPr lang="en-US" sz="1200" baseline="0" dirty="0" smtClean="0">
              <a:solidFill>
                <a:srgbClr val="474746"/>
              </a:solidFill>
            </a:endParaRPr>
          </a:p>
          <a:p>
            <a:pPr lvl="1" fontAlgn="auto">
              <a:spcBef>
                <a:spcPct val="50000"/>
              </a:spcBef>
              <a:spcAft>
                <a:spcPts val="0"/>
              </a:spcAft>
              <a:buClr>
                <a:srgbClr val="046799"/>
              </a:buClr>
              <a:buFont typeface="Arial" pitchFamily="34" charset="0"/>
              <a:buChar char="•"/>
            </a:pPr>
            <a:r>
              <a:rPr lang="en-US" sz="1200" b="1" baseline="0" dirty="0" smtClean="0">
                <a:solidFill>
                  <a:srgbClr val="474746"/>
                </a:solidFill>
              </a:rPr>
              <a:t>421 </a:t>
            </a:r>
            <a:r>
              <a:rPr lang="ru-RU" sz="1200" baseline="0" dirty="0" smtClean="0">
                <a:solidFill>
                  <a:srgbClr val="474746"/>
                </a:solidFill>
              </a:rPr>
              <a:t>книжных серий</a:t>
            </a:r>
            <a:endParaRPr lang="en-US" sz="1200" baseline="0" dirty="0" smtClean="0">
              <a:solidFill>
                <a:srgbClr val="474746"/>
              </a:solidFill>
            </a:endParaRPr>
          </a:p>
          <a:p>
            <a:pPr lvl="1" fontAlgn="auto">
              <a:spcBef>
                <a:spcPct val="50000"/>
              </a:spcBef>
              <a:spcAft>
                <a:spcPts val="0"/>
              </a:spcAft>
              <a:buClr>
                <a:srgbClr val="046799"/>
              </a:buClr>
              <a:buFont typeface="Arial" pitchFamily="34" charset="0"/>
              <a:buChar char="•"/>
            </a:pPr>
            <a:r>
              <a:rPr lang="en-US" sz="1200" b="1" baseline="0" dirty="0" smtClean="0">
                <a:solidFill>
                  <a:srgbClr val="474746"/>
                </a:solidFill>
              </a:rPr>
              <a:t>130,000 </a:t>
            </a:r>
            <a:r>
              <a:rPr lang="ru-RU" sz="1200" b="1" baseline="0" dirty="0" smtClean="0">
                <a:solidFill>
                  <a:srgbClr val="474746"/>
                </a:solidFill>
              </a:rPr>
              <a:t> книг</a:t>
            </a:r>
            <a:r>
              <a:rPr lang="en-US" sz="1200" b="1" baseline="0" dirty="0" smtClean="0">
                <a:solidFill>
                  <a:srgbClr val="474746"/>
                </a:solidFill>
              </a:rPr>
              <a:t> </a:t>
            </a:r>
          </a:p>
          <a:p>
            <a:pPr lvl="1" fontAlgn="auto">
              <a:spcBef>
                <a:spcPct val="50000"/>
              </a:spcBef>
              <a:spcAft>
                <a:spcPts val="0"/>
              </a:spcAft>
              <a:buClr>
                <a:srgbClr val="046799"/>
              </a:buClr>
              <a:buFont typeface="Arial" pitchFamily="34" charset="0"/>
              <a:buChar char="•"/>
            </a:pPr>
            <a:r>
              <a:rPr lang="en-US" sz="1200" b="1" baseline="0" dirty="0" smtClean="0">
                <a:solidFill>
                  <a:srgbClr val="474746"/>
                </a:solidFill>
              </a:rPr>
              <a:t>7</a:t>
            </a:r>
            <a:r>
              <a:rPr lang="ru-RU" sz="1200" b="1" baseline="0" dirty="0" smtClean="0">
                <a:solidFill>
                  <a:srgbClr val="474746"/>
                </a:solidFill>
              </a:rPr>
              <a:t>,3 млн. </a:t>
            </a:r>
            <a:r>
              <a:rPr lang="ru-RU" sz="1200" baseline="0" dirty="0" err="1" smtClean="0">
                <a:solidFill>
                  <a:srgbClr val="474746"/>
                </a:solidFill>
              </a:rPr>
              <a:t>конференционных</a:t>
            </a:r>
            <a:r>
              <a:rPr lang="ru-RU" sz="1200" baseline="0" dirty="0">
                <a:solidFill>
                  <a:srgbClr val="474746"/>
                </a:solidFill>
              </a:rPr>
              <a:t> </a:t>
            </a:r>
            <a:r>
              <a:rPr lang="ru-RU" sz="1200" baseline="0" dirty="0" smtClean="0">
                <a:solidFill>
                  <a:srgbClr val="474746"/>
                </a:solidFill>
              </a:rPr>
              <a:t>докладов</a:t>
            </a:r>
            <a:endParaRPr lang="en-US" sz="1200" baseline="0" dirty="0">
              <a:solidFill>
                <a:srgbClr val="474746"/>
              </a:solidFill>
            </a:endParaRPr>
          </a:p>
          <a:p>
            <a:pPr lvl="1" fontAlgn="auto">
              <a:spcBef>
                <a:spcPct val="50000"/>
              </a:spcBef>
              <a:spcAft>
                <a:spcPts val="0"/>
              </a:spcAft>
              <a:buClr>
                <a:srgbClr val="046799"/>
              </a:buClr>
              <a:buFont typeface="Arial" pitchFamily="34" charset="0"/>
              <a:buChar char="•"/>
            </a:pPr>
            <a:r>
              <a:rPr lang="en-US" sz="1200" b="1" baseline="0" dirty="0">
                <a:solidFill>
                  <a:srgbClr val="474746"/>
                </a:solidFill>
              </a:rPr>
              <a:t>"Articles-in-Press" </a:t>
            </a:r>
            <a:r>
              <a:rPr lang="ru-RU" sz="1200" baseline="0" dirty="0" smtClean="0">
                <a:solidFill>
                  <a:srgbClr val="474746"/>
                </a:solidFill>
              </a:rPr>
              <a:t>из более чем </a:t>
            </a:r>
            <a:r>
              <a:rPr lang="en-GB" sz="1200" baseline="0" dirty="0" smtClean="0">
                <a:solidFill>
                  <a:srgbClr val="474746"/>
                </a:solidFill>
              </a:rPr>
              <a:t>4</a:t>
            </a:r>
            <a:r>
              <a:rPr lang="en-US" sz="1200" b="1" baseline="0" dirty="0" smtClean="0">
                <a:solidFill>
                  <a:srgbClr val="474746"/>
                </a:solidFill>
              </a:rPr>
              <a:t>,200 </a:t>
            </a:r>
            <a:r>
              <a:rPr lang="ru-RU" sz="1200" baseline="0" dirty="0" smtClean="0">
                <a:solidFill>
                  <a:srgbClr val="474746"/>
                </a:solidFill>
              </a:rPr>
              <a:t>журналов</a:t>
            </a:r>
            <a:endParaRPr lang="en-US" sz="1200" baseline="0" dirty="0" smtClean="0">
              <a:solidFill>
                <a:srgbClr val="474746"/>
              </a:solidFill>
            </a:endParaRPr>
          </a:p>
          <a:p>
            <a:pPr fontAlgn="auto">
              <a:spcBef>
                <a:spcPct val="50000"/>
              </a:spcBef>
              <a:spcAft>
                <a:spcPts val="0"/>
              </a:spcAft>
              <a:buClr>
                <a:srgbClr val="046799"/>
              </a:buClr>
              <a:buFont typeface="Arial" pitchFamily="34" charset="0"/>
              <a:buChar char="•"/>
            </a:pPr>
            <a:r>
              <a:rPr lang="ru-RU" sz="1400" baseline="0" dirty="0" smtClean="0">
                <a:solidFill>
                  <a:srgbClr val="474746"/>
                </a:solidFill>
              </a:rPr>
              <a:t>Охват по</a:t>
            </a:r>
            <a:r>
              <a:rPr lang="en-US" sz="1400" baseline="0" dirty="0" smtClean="0">
                <a:solidFill>
                  <a:srgbClr val="474746"/>
                </a:solidFill>
              </a:rPr>
              <a:t>:</a:t>
            </a:r>
          </a:p>
          <a:p>
            <a:pPr lvl="1" fontAlgn="auto">
              <a:spcBef>
                <a:spcPts val="600"/>
              </a:spcBef>
              <a:spcAft>
                <a:spcPts val="0"/>
              </a:spcAft>
              <a:buClr>
                <a:srgbClr val="046799"/>
              </a:buClr>
              <a:buFont typeface="Arial" pitchFamily="34" charset="0"/>
              <a:buChar char="•"/>
            </a:pPr>
            <a:r>
              <a:rPr lang="en-US" sz="1200" baseline="0" dirty="0" smtClean="0">
                <a:solidFill>
                  <a:srgbClr val="474746"/>
                </a:solidFill>
              </a:rPr>
              <a:t>Life </a:t>
            </a:r>
            <a:r>
              <a:rPr lang="en-US" sz="1200" baseline="0" dirty="0">
                <a:solidFill>
                  <a:srgbClr val="474746"/>
                </a:solidFill>
              </a:rPr>
              <a:t>Sciences</a:t>
            </a:r>
          </a:p>
          <a:p>
            <a:pPr lvl="1" fontAlgn="auto">
              <a:spcBef>
                <a:spcPts val="0"/>
              </a:spcBef>
              <a:spcAft>
                <a:spcPts val="0"/>
              </a:spcAft>
              <a:buClr>
                <a:srgbClr val="046799"/>
              </a:buClr>
              <a:buFont typeface="Arial" pitchFamily="34" charset="0"/>
              <a:buChar char="•"/>
            </a:pPr>
            <a:r>
              <a:rPr lang="en-US" sz="1200" baseline="0" dirty="0">
                <a:solidFill>
                  <a:srgbClr val="474746"/>
                </a:solidFill>
              </a:rPr>
              <a:t>Health Sciences</a:t>
            </a:r>
          </a:p>
          <a:p>
            <a:pPr lvl="1" fontAlgn="auto">
              <a:spcBef>
                <a:spcPts val="0"/>
              </a:spcBef>
              <a:spcAft>
                <a:spcPts val="0"/>
              </a:spcAft>
              <a:buClr>
                <a:srgbClr val="046799"/>
              </a:buClr>
              <a:buFont typeface="Arial" pitchFamily="34" charset="0"/>
              <a:buChar char="•"/>
            </a:pPr>
            <a:r>
              <a:rPr lang="en-US" sz="1200" baseline="0" dirty="0">
                <a:solidFill>
                  <a:srgbClr val="474746"/>
                </a:solidFill>
              </a:rPr>
              <a:t>Physical Sciences</a:t>
            </a:r>
          </a:p>
          <a:p>
            <a:pPr lvl="1" fontAlgn="auto">
              <a:spcBef>
                <a:spcPts val="0"/>
              </a:spcBef>
              <a:spcAft>
                <a:spcPts val="0"/>
              </a:spcAft>
              <a:buClr>
                <a:srgbClr val="046799"/>
              </a:buClr>
              <a:buFont typeface="Arial" pitchFamily="34" charset="0"/>
              <a:buChar char="•"/>
            </a:pPr>
            <a:r>
              <a:rPr lang="en-US" sz="1200" baseline="0" dirty="0">
                <a:solidFill>
                  <a:srgbClr val="474746"/>
                </a:solidFill>
              </a:rPr>
              <a:t>Social Sciences</a:t>
            </a:r>
          </a:p>
          <a:p>
            <a:pPr lvl="1" fontAlgn="auto">
              <a:spcBef>
                <a:spcPts val="0"/>
              </a:spcBef>
              <a:spcAft>
                <a:spcPts val="0"/>
              </a:spcAft>
              <a:buClr>
                <a:srgbClr val="046799"/>
              </a:buClr>
              <a:buFont typeface="Arial" pitchFamily="34" charset="0"/>
              <a:buChar char="•"/>
            </a:pPr>
            <a:r>
              <a:rPr lang="en-US" sz="1200" baseline="0" dirty="0">
                <a:solidFill>
                  <a:srgbClr val="474746"/>
                </a:solidFill>
              </a:rPr>
              <a:t>Arts and Humanities</a:t>
            </a:r>
          </a:p>
          <a:p>
            <a:pPr fontAlgn="auto">
              <a:spcBef>
                <a:spcPct val="50000"/>
              </a:spcBef>
              <a:spcAft>
                <a:spcPts val="0"/>
              </a:spcAft>
              <a:buClr>
                <a:srgbClr val="046799"/>
              </a:buClr>
              <a:buFont typeface="Arial" pitchFamily="34" charset="0"/>
              <a:buChar char="•"/>
            </a:pPr>
            <a:r>
              <a:rPr lang="ru-RU" sz="1400" baseline="0" dirty="0" smtClean="0">
                <a:solidFill>
                  <a:srgbClr val="474746"/>
                </a:solidFill>
              </a:rPr>
              <a:t>Расширение информации о цитировании до</a:t>
            </a:r>
            <a:r>
              <a:rPr lang="en-US" sz="1400" baseline="0" dirty="0" smtClean="0">
                <a:solidFill>
                  <a:srgbClr val="474746"/>
                </a:solidFill>
              </a:rPr>
              <a:t>-1996 (</a:t>
            </a:r>
            <a:r>
              <a:rPr lang="en-US" sz="1400" b="1" baseline="0" dirty="0" smtClean="0">
                <a:solidFill>
                  <a:srgbClr val="474746"/>
                </a:solidFill>
              </a:rPr>
              <a:t>1970-1996)</a:t>
            </a:r>
            <a:endParaRPr lang="en-US" sz="1400" baseline="0" dirty="0" smtClean="0">
              <a:solidFill>
                <a:srgbClr val="474746"/>
              </a:solidFill>
            </a:endParaRPr>
          </a:p>
          <a:p>
            <a:pPr fontAlgn="auto">
              <a:spcBef>
                <a:spcPct val="50000"/>
              </a:spcBef>
              <a:spcAft>
                <a:spcPts val="0"/>
              </a:spcAft>
              <a:buClr>
                <a:srgbClr val="046799"/>
              </a:buClr>
              <a:buFont typeface="Arial" pitchFamily="34" charset="0"/>
              <a:buChar char="•"/>
            </a:pPr>
            <a:r>
              <a:rPr lang="ru-RU" sz="1400" baseline="0" dirty="0" smtClean="0">
                <a:solidFill>
                  <a:srgbClr val="474746"/>
                </a:solidFill>
              </a:rPr>
              <a:t>Независимые метрики оценки журналов</a:t>
            </a:r>
            <a:r>
              <a:rPr lang="en-US" sz="1400" baseline="0" dirty="0" smtClean="0">
                <a:solidFill>
                  <a:srgbClr val="474746"/>
                </a:solidFill>
              </a:rPr>
              <a:t>: </a:t>
            </a:r>
          </a:p>
          <a:p>
            <a:pPr lvl="1" fontAlgn="auto">
              <a:spcBef>
                <a:spcPct val="50000"/>
              </a:spcBef>
              <a:spcAft>
                <a:spcPts val="0"/>
              </a:spcAft>
              <a:buClr>
                <a:srgbClr val="046799"/>
              </a:buClr>
              <a:buFont typeface="Arial" pitchFamily="34" charset="0"/>
              <a:buChar char="•"/>
            </a:pPr>
            <a:r>
              <a:rPr lang="en-US" sz="1200" b="1" baseline="0" dirty="0" smtClean="0">
                <a:solidFill>
                  <a:srgbClr val="474746"/>
                </a:solidFill>
              </a:rPr>
              <a:t>SNIP</a:t>
            </a:r>
            <a:r>
              <a:rPr lang="en-US" sz="1200" baseline="0" dirty="0">
                <a:solidFill>
                  <a:srgbClr val="474746"/>
                </a:solidFill>
              </a:rPr>
              <a:t>: The Source-Normalized Impact per Paper </a:t>
            </a:r>
            <a:endParaRPr lang="en-US" sz="1200" baseline="0" dirty="0" smtClean="0">
              <a:solidFill>
                <a:srgbClr val="474746"/>
              </a:solidFill>
            </a:endParaRPr>
          </a:p>
          <a:p>
            <a:pPr lvl="1" fontAlgn="auto">
              <a:spcBef>
                <a:spcPct val="50000"/>
              </a:spcBef>
              <a:spcAft>
                <a:spcPts val="0"/>
              </a:spcAft>
              <a:buClr>
                <a:srgbClr val="046799"/>
              </a:buClr>
              <a:buFont typeface="Arial" pitchFamily="34" charset="0"/>
              <a:buChar char="•"/>
            </a:pPr>
            <a:r>
              <a:rPr lang="en-US" sz="1200" b="1" baseline="0" dirty="0" smtClean="0">
                <a:solidFill>
                  <a:srgbClr val="474746"/>
                </a:solidFill>
              </a:rPr>
              <a:t>SJR</a:t>
            </a:r>
            <a:r>
              <a:rPr lang="en-US" sz="1200" baseline="0" dirty="0">
                <a:solidFill>
                  <a:srgbClr val="474746"/>
                </a:solidFill>
              </a:rPr>
              <a:t>: The </a:t>
            </a:r>
            <a:r>
              <a:rPr lang="en-US" sz="1200" baseline="0" dirty="0" err="1">
                <a:solidFill>
                  <a:srgbClr val="474746"/>
                </a:solidFill>
              </a:rPr>
              <a:t>SCImago</a:t>
            </a:r>
            <a:r>
              <a:rPr lang="en-US" sz="1200" baseline="0" dirty="0">
                <a:solidFill>
                  <a:srgbClr val="474746"/>
                </a:solidFill>
              </a:rPr>
              <a:t> Journal </a:t>
            </a:r>
            <a:r>
              <a:rPr lang="en-US" sz="1200" baseline="0" dirty="0" smtClean="0">
                <a:solidFill>
                  <a:srgbClr val="474746"/>
                </a:solidFill>
              </a:rPr>
              <a:t>Rank</a:t>
            </a:r>
            <a:endParaRPr lang="ru-RU" sz="1200" baseline="0" dirty="0" smtClean="0">
              <a:solidFill>
                <a:srgbClr val="474746"/>
              </a:solidFill>
            </a:endParaRPr>
          </a:p>
          <a:p>
            <a:pPr lvl="1" fontAlgn="auto">
              <a:spcBef>
                <a:spcPct val="50000"/>
              </a:spcBef>
              <a:spcAft>
                <a:spcPts val="0"/>
              </a:spcAft>
              <a:buClr>
                <a:srgbClr val="046799"/>
              </a:buClr>
              <a:buFont typeface="Arial" pitchFamily="34" charset="0"/>
              <a:buChar char="•"/>
            </a:pPr>
            <a:r>
              <a:rPr lang="en-GB" sz="1200" b="1" baseline="0" dirty="0" err="1" smtClean="0">
                <a:solidFill>
                  <a:srgbClr val="474746"/>
                </a:solidFill>
              </a:rPr>
              <a:t>CiteScor</a:t>
            </a:r>
            <a:r>
              <a:rPr lang="en-GB" sz="1200" b="1" baseline="0" dirty="0" err="1">
                <a:solidFill>
                  <a:srgbClr val="474746"/>
                </a:solidFill>
              </a:rPr>
              <a:t>e</a:t>
            </a:r>
            <a:r>
              <a:rPr lang="en-GB" sz="1200" baseline="0" dirty="0" smtClean="0">
                <a:solidFill>
                  <a:srgbClr val="474746"/>
                </a:solidFill>
              </a:rPr>
              <a:t>: </a:t>
            </a:r>
            <a:r>
              <a:rPr lang="ru-RU" sz="1200" baseline="0" dirty="0" smtClean="0">
                <a:solidFill>
                  <a:srgbClr val="474746"/>
                </a:solidFill>
              </a:rPr>
              <a:t>аналог </a:t>
            </a:r>
            <a:r>
              <a:rPr lang="en-GB" sz="1200" baseline="0" dirty="0" smtClean="0">
                <a:solidFill>
                  <a:srgbClr val="474746"/>
                </a:solidFill>
              </a:rPr>
              <a:t>3-</a:t>
            </a:r>
            <a:r>
              <a:rPr lang="ru-RU" sz="1200" baseline="0" dirty="0" smtClean="0">
                <a:solidFill>
                  <a:srgbClr val="474746"/>
                </a:solidFill>
              </a:rPr>
              <a:t>летнего </a:t>
            </a:r>
            <a:r>
              <a:rPr lang="ru-RU" sz="1200" baseline="0" dirty="0" err="1" smtClean="0">
                <a:solidFill>
                  <a:srgbClr val="474746"/>
                </a:solidFill>
              </a:rPr>
              <a:t>импакт</a:t>
            </a:r>
            <a:r>
              <a:rPr lang="ru-RU" sz="1200" baseline="0" dirty="0" smtClean="0">
                <a:solidFill>
                  <a:srgbClr val="474746"/>
                </a:solidFill>
              </a:rPr>
              <a:t>-фактора</a:t>
            </a:r>
            <a:endParaRPr lang="en-US" sz="1200" baseline="0" dirty="0" smtClean="0">
              <a:solidFill>
                <a:srgbClr val="474746"/>
              </a:solidFill>
            </a:endParaRPr>
          </a:p>
          <a:p>
            <a:pPr fontAlgn="auto">
              <a:spcBef>
                <a:spcPct val="50000"/>
              </a:spcBef>
              <a:spcAft>
                <a:spcPts val="0"/>
              </a:spcAft>
              <a:buClr>
                <a:srgbClr val="046799"/>
              </a:buClr>
              <a:buFont typeface="Arial" pitchFamily="34" charset="0"/>
              <a:buChar char="•"/>
            </a:pPr>
            <a:r>
              <a:rPr lang="ru-RU" sz="1200" baseline="0" dirty="0" smtClean="0">
                <a:solidFill>
                  <a:srgbClr val="474746"/>
                </a:solidFill>
              </a:rPr>
              <a:t>Взаимосвязь с </a:t>
            </a:r>
            <a:r>
              <a:rPr lang="en-US" sz="1200" baseline="0" dirty="0" smtClean="0">
                <a:solidFill>
                  <a:srgbClr val="474746"/>
                </a:solidFill>
              </a:rPr>
              <a:t>ORCID</a:t>
            </a:r>
          </a:p>
        </p:txBody>
      </p:sp>
      <p:pic>
        <p:nvPicPr>
          <p:cNvPr id="11" name="Picture 4" descr="769450_skyscraper_1"/>
          <p:cNvPicPr>
            <a:picLocks noChangeAspect="1" noChangeArrowheads="1"/>
          </p:cNvPicPr>
          <p:nvPr/>
        </p:nvPicPr>
        <p:blipFill>
          <a:blip r:embed="rId3" cstate="print"/>
          <a:srcRect/>
          <a:stretch>
            <a:fillRect/>
          </a:stretch>
        </p:blipFill>
        <p:spPr bwMode="auto">
          <a:xfrm>
            <a:off x="420690" y="1165265"/>
            <a:ext cx="3124058" cy="4757725"/>
          </a:xfrm>
          <a:prstGeom prst="rect">
            <a:avLst/>
          </a:prstGeom>
          <a:ln>
            <a:noFill/>
          </a:ln>
          <a:effectLst>
            <a:softEdge rad="112500"/>
          </a:effectLst>
        </p:spPr>
      </p:pic>
      <p:pic>
        <p:nvPicPr>
          <p:cNvPr id="12" name="Picture 12" descr="ifq_new"/>
          <p:cNvPicPr>
            <a:picLocks noChangeAspect="1" noChangeArrowheads="1"/>
          </p:cNvPicPr>
          <p:nvPr/>
        </p:nvPicPr>
        <p:blipFill>
          <a:blip r:embed="rId4" cstate="print">
            <a:duotone>
              <a:srgbClr val="999999">
                <a:shade val="45000"/>
                <a:satMod val="135000"/>
              </a:srgbClr>
              <a:prstClr val="white"/>
            </a:duotone>
          </a:blip>
          <a:srcRect/>
          <a:stretch>
            <a:fillRect/>
          </a:stretch>
        </p:blipFill>
        <p:spPr bwMode="auto">
          <a:xfrm>
            <a:off x="1982719" y="3243143"/>
            <a:ext cx="1373188" cy="857250"/>
          </a:xfrm>
          <a:prstGeom prst="rect">
            <a:avLst/>
          </a:prstGeom>
          <a:ln>
            <a:noFill/>
          </a:ln>
          <a:effectLst>
            <a:outerShdw blurRad="292100" dist="139700" dir="2700000" algn="tl" rotWithShape="0">
              <a:srgbClr val="333333">
                <a:alpha val="65000"/>
              </a:srgbClr>
            </a:outerShdw>
          </a:effectLst>
        </p:spPr>
      </p:pic>
      <p:pic>
        <p:nvPicPr>
          <p:cNvPr id="13" name="Picture 13" descr="KISTI"/>
          <p:cNvPicPr>
            <a:picLocks noChangeAspect="1" noChangeArrowheads="1"/>
          </p:cNvPicPr>
          <p:nvPr/>
        </p:nvPicPr>
        <p:blipFill>
          <a:blip r:embed="rId5" cstate="print">
            <a:duotone>
              <a:srgbClr val="999999">
                <a:shade val="45000"/>
                <a:satMod val="135000"/>
              </a:srgbClr>
              <a:prstClr val="white"/>
            </a:duotone>
          </a:blip>
          <a:srcRect/>
          <a:stretch>
            <a:fillRect/>
          </a:stretch>
        </p:blipFill>
        <p:spPr bwMode="auto">
          <a:xfrm>
            <a:off x="760230" y="4198288"/>
            <a:ext cx="1692275" cy="865188"/>
          </a:xfrm>
          <a:prstGeom prst="rect">
            <a:avLst/>
          </a:prstGeom>
          <a:ln>
            <a:noFill/>
          </a:ln>
          <a:effectLst>
            <a:outerShdw blurRad="292100" dist="139700" dir="2700000" algn="tl" rotWithShape="0">
              <a:srgbClr val="333333">
                <a:alpha val="65000"/>
              </a:srgbClr>
            </a:outerShdw>
          </a:effectLst>
        </p:spPr>
      </p:pic>
      <p:pic>
        <p:nvPicPr>
          <p:cNvPr id="14" name="Picture 14" descr="perspektywy"/>
          <p:cNvPicPr>
            <a:picLocks noChangeAspect="1" noChangeArrowheads="1"/>
          </p:cNvPicPr>
          <p:nvPr/>
        </p:nvPicPr>
        <p:blipFill>
          <a:blip r:embed="rId6" cstate="print">
            <a:duotone>
              <a:srgbClr val="999999">
                <a:shade val="45000"/>
                <a:satMod val="135000"/>
              </a:srgbClr>
              <a:prstClr val="white"/>
            </a:duotone>
          </a:blip>
          <a:srcRect/>
          <a:stretch>
            <a:fillRect/>
          </a:stretch>
        </p:blipFill>
        <p:spPr bwMode="auto">
          <a:xfrm>
            <a:off x="1474610" y="5269858"/>
            <a:ext cx="1517650" cy="382588"/>
          </a:xfrm>
          <a:prstGeom prst="rect">
            <a:avLst/>
          </a:prstGeom>
          <a:ln>
            <a:noFill/>
          </a:ln>
          <a:effectLst>
            <a:outerShdw blurRad="292100" dist="139700" dir="2700000" algn="tl" rotWithShape="0">
              <a:srgbClr val="333333">
                <a:alpha val="65000"/>
              </a:srgbClr>
            </a:outerShdw>
          </a:effectLst>
        </p:spPr>
      </p:pic>
      <p:pic>
        <p:nvPicPr>
          <p:cNvPr id="15" name="Picture 15" descr="oECD"/>
          <p:cNvPicPr>
            <a:picLocks noChangeAspect="1" noChangeArrowheads="1"/>
          </p:cNvPicPr>
          <p:nvPr/>
        </p:nvPicPr>
        <p:blipFill>
          <a:blip r:embed="rId7" cstate="print">
            <a:duotone>
              <a:srgbClr val="999999">
                <a:shade val="45000"/>
                <a:satMod val="135000"/>
              </a:srgbClr>
              <a:prstClr val="white"/>
            </a:duotone>
          </a:blip>
          <a:srcRect/>
          <a:stretch>
            <a:fillRect/>
          </a:stretch>
        </p:blipFill>
        <p:spPr bwMode="auto">
          <a:xfrm>
            <a:off x="617354" y="2412338"/>
            <a:ext cx="1806575" cy="663575"/>
          </a:xfrm>
          <a:prstGeom prst="rect">
            <a:avLst/>
          </a:prstGeom>
          <a:ln>
            <a:noFill/>
          </a:ln>
          <a:effectLst>
            <a:outerShdw blurRad="292100" dist="139700" dir="2700000" algn="tl" rotWithShape="0">
              <a:srgbClr val="333333">
                <a:alpha val="65000"/>
              </a:srgbClr>
            </a:outerShdw>
          </a:effectLst>
        </p:spPr>
      </p:pic>
      <p:pic>
        <p:nvPicPr>
          <p:cNvPr id="16" name="Picture 16" descr="qs_logo_combined"/>
          <p:cNvPicPr>
            <a:picLocks noChangeAspect="1" noChangeArrowheads="1"/>
          </p:cNvPicPr>
          <p:nvPr/>
        </p:nvPicPr>
        <p:blipFill>
          <a:blip r:embed="rId8" cstate="print">
            <a:duotone>
              <a:srgbClr val="999999">
                <a:shade val="45000"/>
                <a:satMod val="135000"/>
              </a:srgbClr>
              <a:prstClr val="white"/>
            </a:duotone>
          </a:blip>
          <a:srcRect/>
          <a:stretch>
            <a:fillRect/>
          </a:stretch>
        </p:blipFill>
        <p:spPr bwMode="auto">
          <a:xfrm>
            <a:off x="2546180" y="1840834"/>
            <a:ext cx="792162" cy="742950"/>
          </a:xfrm>
          <a:prstGeom prst="rect">
            <a:avLst/>
          </a:prstGeom>
          <a:ln>
            <a:noFill/>
          </a:ln>
          <a:effectLst>
            <a:outerShdw blurRad="292100" dist="139700" dir="2700000" algn="tl" rotWithShape="0">
              <a:srgbClr val="333333">
                <a:alpha val="65000"/>
              </a:srgbClr>
            </a:outerShdw>
          </a:effectLst>
        </p:spPr>
      </p:pic>
      <p:pic>
        <p:nvPicPr>
          <p:cNvPr id="17" name="Picture 17" descr="cwTS"/>
          <p:cNvPicPr>
            <a:picLocks noChangeAspect="1" noChangeArrowheads="1"/>
          </p:cNvPicPr>
          <p:nvPr/>
        </p:nvPicPr>
        <p:blipFill>
          <a:blip r:embed="rId9" cstate="print">
            <a:duotone>
              <a:srgbClr val="999999">
                <a:shade val="45000"/>
                <a:satMod val="135000"/>
              </a:srgbClr>
              <a:prstClr val="white"/>
            </a:duotone>
          </a:blip>
          <a:srcRect/>
          <a:stretch>
            <a:fillRect/>
          </a:stretch>
        </p:blipFill>
        <p:spPr bwMode="auto">
          <a:xfrm>
            <a:off x="903106" y="1340768"/>
            <a:ext cx="1363663" cy="820738"/>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23929" y="6130944"/>
            <a:ext cx="1254125" cy="383104"/>
          </a:xfrm>
          <a:prstGeom prst="rect">
            <a:avLst/>
          </a:prstGeom>
        </p:spPr>
      </p:pic>
    </p:spTree>
    <p:extLst>
      <p:ext uri="{BB962C8B-B14F-4D97-AF65-F5344CB8AC3E}">
        <p14:creationId xmlns:p14="http://schemas.microsoft.com/office/powerpoint/2010/main" val="2586068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yakshonakg\Desktop\25-04-2017 16-49-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253" y="1174331"/>
            <a:ext cx="8324157" cy="53026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76641" y="609600"/>
            <a:ext cx="8238319" cy="418645"/>
          </a:xfrm>
        </p:spPr>
        <p:txBody>
          <a:bodyPr/>
          <a:lstStyle/>
          <a:p>
            <a:r>
              <a:rPr lang="ru-RU" dirty="0" smtClean="0"/>
              <a:t>Возможно вы знаете этих ученых?</a:t>
            </a:r>
            <a:endParaRPr lang="en-US" dirty="0"/>
          </a:p>
        </p:txBody>
      </p:sp>
      <p:sp>
        <p:nvSpPr>
          <p:cNvPr id="3" name="Rounded Rectangle 2"/>
          <p:cNvSpPr/>
          <p:nvPr/>
        </p:nvSpPr>
        <p:spPr>
          <a:xfrm>
            <a:off x="5791200" y="2324669"/>
            <a:ext cx="571500" cy="304800"/>
          </a:xfrm>
          <a:prstGeom prst="round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743200" y="3276600"/>
            <a:ext cx="16002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076950" y="3657600"/>
            <a:ext cx="152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Rounded Rectangle 7"/>
          <p:cNvSpPr/>
          <p:nvPr/>
        </p:nvSpPr>
        <p:spPr>
          <a:xfrm>
            <a:off x="2514600" y="1174331"/>
            <a:ext cx="699732" cy="349669"/>
          </a:xfrm>
          <a:prstGeom prst="round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60032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yakshonakg\Desktop\25-04-2017 16-54-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760" y="1332930"/>
            <a:ext cx="8246839" cy="53021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37699" y="533400"/>
            <a:ext cx="8238319" cy="418645"/>
          </a:xfrm>
        </p:spPr>
        <p:txBody>
          <a:bodyPr/>
          <a:lstStyle/>
          <a:p>
            <a:r>
              <a:rPr lang="ru-RU" sz="2000" dirty="0" smtClean="0"/>
              <a:t>Потенциальное сотрудничество: возможно с этими организациями вы УЖЕ сотрудничаете в других областях?</a:t>
            </a:r>
            <a:endParaRPr lang="en-US" sz="2000" dirty="0"/>
          </a:p>
        </p:txBody>
      </p:sp>
      <p:sp>
        <p:nvSpPr>
          <p:cNvPr id="3" name="Rounded Rectangle 2"/>
          <p:cNvSpPr/>
          <p:nvPr/>
        </p:nvSpPr>
        <p:spPr>
          <a:xfrm>
            <a:off x="3974910" y="1305634"/>
            <a:ext cx="914400" cy="304800"/>
          </a:xfrm>
          <a:prstGeom prst="round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3860610" y="2971800"/>
            <a:ext cx="1143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663586" y="3657600"/>
            <a:ext cx="465161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634585" y="4343400"/>
            <a:ext cx="14478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2565210" y="2137012"/>
            <a:ext cx="3962400" cy="381000"/>
          </a:xfrm>
          <a:prstGeom prst="round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50064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yakshonakg\Desktop\25-04-2017 16-57-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71600"/>
            <a:ext cx="7848600" cy="50115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609600"/>
            <a:ext cx="8238319" cy="418645"/>
          </a:xfrm>
        </p:spPr>
        <p:txBody>
          <a:bodyPr/>
          <a:lstStyle/>
          <a:p>
            <a:r>
              <a:rPr lang="ru-RU" dirty="0" smtClean="0"/>
              <a:t>Список фамилий ученых для потенциального сотрудничества</a:t>
            </a:r>
            <a:endParaRPr lang="en-US" dirty="0"/>
          </a:p>
        </p:txBody>
      </p:sp>
      <p:cxnSp>
        <p:nvCxnSpPr>
          <p:cNvPr id="4" name="Straight Connector 3"/>
          <p:cNvCxnSpPr/>
          <p:nvPr/>
        </p:nvCxnSpPr>
        <p:spPr>
          <a:xfrm>
            <a:off x="990600" y="2057400"/>
            <a:ext cx="4191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2333767" y="2438400"/>
            <a:ext cx="9144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55955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yakshonakg\Desktop\25-04-2017 16-59-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063" y="1481351"/>
            <a:ext cx="7948613" cy="50154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ru-RU" dirty="0" smtClean="0"/>
              <a:t>Анализ трендов в созданной области</a:t>
            </a:r>
            <a:endParaRPr lang="en-US" dirty="0"/>
          </a:p>
        </p:txBody>
      </p:sp>
      <p:sp>
        <p:nvSpPr>
          <p:cNvPr id="3" name="Rounded Rectangle 2"/>
          <p:cNvSpPr/>
          <p:nvPr/>
        </p:nvSpPr>
        <p:spPr>
          <a:xfrm>
            <a:off x="5638800" y="1481351"/>
            <a:ext cx="533400" cy="228600"/>
          </a:xfrm>
          <a:prstGeom prst="round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49973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yakshonakg\Desktop\25-04-2017 17-00-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8305800" cy="53437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ru-RU" dirty="0" err="1" smtClean="0"/>
              <a:t>Топовые</a:t>
            </a:r>
            <a:endParaRPr lang="en-US" dirty="0"/>
          </a:p>
        </p:txBody>
      </p:sp>
      <p:sp>
        <p:nvSpPr>
          <p:cNvPr id="3" name="Rounded Rectangle 2"/>
          <p:cNvSpPr/>
          <p:nvPr/>
        </p:nvSpPr>
        <p:spPr>
          <a:xfrm>
            <a:off x="4876799" y="1295400"/>
            <a:ext cx="455495" cy="228600"/>
          </a:xfrm>
          <a:prstGeom prst="round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381000" y="3429000"/>
            <a:ext cx="12954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48710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C:\Users\yakshonakg\Desktop\25-04-2017 17-06-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8610600" cy="54048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12928" y="533400"/>
            <a:ext cx="8238319" cy="418645"/>
          </a:xfrm>
        </p:spPr>
        <p:txBody>
          <a:bodyPr/>
          <a:lstStyle/>
          <a:p>
            <a:r>
              <a:rPr lang="ru-RU" dirty="0" smtClean="0"/>
              <a:t>Восходящие звезды?</a:t>
            </a:r>
            <a:endParaRPr lang="en-US" dirty="0"/>
          </a:p>
        </p:txBody>
      </p:sp>
      <p:pic>
        <p:nvPicPr>
          <p:cNvPr id="18435" name="Picture 3" descr="C:\Users\yakshonakg\Desktop\29-03-2017 09-23-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429000"/>
            <a:ext cx="4078303" cy="265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69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yakshonakg\Desktop\25-04-2017 17-1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66217"/>
            <a:ext cx="7924800" cy="49510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38552" y="609600"/>
            <a:ext cx="8238319" cy="418645"/>
          </a:xfrm>
        </p:spPr>
        <p:txBody>
          <a:bodyPr/>
          <a:lstStyle/>
          <a:p>
            <a:r>
              <a:rPr lang="ru-RU" dirty="0" smtClean="0"/>
              <a:t>Оценка потенциальных источников собственных публикаций</a:t>
            </a:r>
            <a:endParaRPr lang="en-US" dirty="0"/>
          </a:p>
        </p:txBody>
      </p:sp>
      <p:sp>
        <p:nvSpPr>
          <p:cNvPr id="3" name="Rounded Rectangle 2"/>
          <p:cNvSpPr/>
          <p:nvPr/>
        </p:nvSpPr>
        <p:spPr>
          <a:xfrm>
            <a:off x="5791200" y="1443471"/>
            <a:ext cx="457200" cy="313458"/>
          </a:xfrm>
          <a:prstGeom prst="round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4419600" y="2057400"/>
            <a:ext cx="64890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5257800" y="3200400"/>
            <a:ext cx="152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82304" y="3048000"/>
            <a:ext cx="9144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72657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yakshonakg\Desktop\25-04-2017 17-12-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440" y="1538785"/>
            <a:ext cx="8032560" cy="50808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3400" y="609600"/>
            <a:ext cx="8238319" cy="418645"/>
          </a:xfrm>
        </p:spPr>
        <p:txBody>
          <a:bodyPr/>
          <a:lstStyle/>
          <a:p>
            <a:r>
              <a:rPr lang="en-GB" dirty="0" err="1" smtClean="0"/>
              <a:t>Keyphrases</a:t>
            </a:r>
            <a:r>
              <a:rPr lang="en-GB" dirty="0" smtClean="0"/>
              <a:t>: </a:t>
            </a:r>
            <a:r>
              <a:rPr lang="ru-RU" dirty="0" smtClean="0"/>
              <a:t>новые направления? Список потенциальных ключевых слов?</a:t>
            </a:r>
            <a:endParaRPr lang="en-US" dirty="0"/>
          </a:p>
        </p:txBody>
      </p:sp>
      <p:cxnSp>
        <p:nvCxnSpPr>
          <p:cNvPr id="4" name="Straight Connector 3"/>
          <p:cNvCxnSpPr/>
          <p:nvPr/>
        </p:nvCxnSpPr>
        <p:spPr>
          <a:xfrm>
            <a:off x="4800600" y="2209800"/>
            <a:ext cx="6858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5638800" y="1524000"/>
            <a:ext cx="533400" cy="304800"/>
          </a:xfrm>
          <a:prstGeom prst="round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50634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yakshonakg\Desktop\25-04-2017 17-14-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920" y="1458822"/>
            <a:ext cx="8656790" cy="49283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14740" y="685800"/>
            <a:ext cx="8500660" cy="418645"/>
          </a:xfrm>
        </p:spPr>
        <p:txBody>
          <a:bodyPr/>
          <a:lstStyle/>
          <a:p>
            <a:r>
              <a:rPr lang="ru-RU" sz="2000" dirty="0" smtClean="0"/>
              <a:t>Если вы хотите провести более глубокий анализ/сравнение «внутри» исследуемой области – обратите внимание на список публикаций, входящих в эту область</a:t>
            </a:r>
            <a:endParaRPr lang="en-US" sz="2000" dirty="0"/>
          </a:p>
        </p:txBody>
      </p:sp>
      <p:sp>
        <p:nvSpPr>
          <p:cNvPr id="3" name="Rectangle 2"/>
          <p:cNvSpPr/>
          <p:nvPr/>
        </p:nvSpPr>
        <p:spPr>
          <a:xfrm>
            <a:off x="2637857" y="2835891"/>
            <a:ext cx="1295400" cy="381000"/>
          </a:xfrm>
          <a:prstGeom prst="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5" name="Rectangle 4"/>
          <p:cNvSpPr/>
          <p:nvPr/>
        </p:nvSpPr>
        <p:spPr>
          <a:xfrm>
            <a:off x="4523315" y="3860320"/>
            <a:ext cx="4315885" cy="1092680"/>
          </a:xfrm>
          <a:prstGeom prst="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 name="Rounded Rectangle 3"/>
          <p:cNvSpPr/>
          <p:nvPr/>
        </p:nvSpPr>
        <p:spPr>
          <a:xfrm>
            <a:off x="3048000" y="1458822"/>
            <a:ext cx="886394" cy="318448"/>
          </a:xfrm>
          <a:prstGeom prst="round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6477000" y="4495800"/>
            <a:ext cx="2133600" cy="990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5363" name="Picture 3" descr="C:\Users\yakshonakg\Desktop\25-04-2017 23-29-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 y="3505199"/>
            <a:ext cx="5543550" cy="32174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3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5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00038" y="2768138"/>
            <a:ext cx="7015162" cy="1504604"/>
          </a:xfrm>
        </p:spPr>
        <p:txBody>
          <a:bodyPr/>
          <a:lstStyle/>
          <a:p>
            <a:r>
              <a:rPr lang="ru-RU" dirty="0" smtClean="0"/>
              <a:t>Детализация анализа, импорт и создание </a:t>
            </a:r>
            <a:r>
              <a:rPr lang="en-GB" dirty="0" smtClean="0"/>
              <a:t>Publication Set</a:t>
            </a:r>
            <a:endParaRPr lang="en-US" dirty="0"/>
          </a:p>
        </p:txBody>
      </p:sp>
    </p:spTree>
    <p:extLst>
      <p:ext uri="{BB962C8B-B14F-4D97-AF65-F5344CB8AC3E}">
        <p14:creationId xmlns:p14="http://schemas.microsoft.com/office/powerpoint/2010/main" val="718480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70" name="Group 2069"/>
          <p:cNvGrpSpPr/>
          <p:nvPr/>
        </p:nvGrpSpPr>
        <p:grpSpPr>
          <a:xfrm>
            <a:off x="1678396" y="1871461"/>
            <a:ext cx="5439770" cy="4206890"/>
            <a:chOff x="1678396" y="1871461"/>
            <a:chExt cx="5439770" cy="4206890"/>
          </a:xfrm>
        </p:grpSpPr>
        <p:sp>
          <p:nvSpPr>
            <p:cNvPr id="37" name="Rounded Rectangle 36"/>
            <p:cNvSpPr/>
            <p:nvPr/>
          </p:nvSpPr>
          <p:spPr>
            <a:xfrm>
              <a:off x="2209800" y="1871461"/>
              <a:ext cx="1941393"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Affiliation Profile</a:t>
              </a:r>
              <a:endParaRPr lang="en-US" dirty="0"/>
            </a:p>
          </p:txBody>
        </p:sp>
        <p:cxnSp>
          <p:nvCxnSpPr>
            <p:cNvPr id="2053" name="Straight Arrow Connector 2052"/>
            <p:cNvCxnSpPr/>
            <p:nvPr/>
          </p:nvCxnSpPr>
          <p:spPr>
            <a:xfrm flipV="1">
              <a:off x="1678396" y="2294850"/>
              <a:ext cx="1379561" cy="346051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2139589" y="2294850"/>
              <a:ext cx="1040907" cy="3367108"/>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3519150" y="2294850"/>
              <a:ext cx="2239370" cy="2967783"/>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3288553" y="2294850"/>
              <a:ext cx="441278" cy="3783501"/>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flipV="1">
              <a:off x="3429000" y="2294850"/>
              <a:ext cx="1629770" cy="3120184"/>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flipV="1">
              <a:off x="3859902" y="2294850"/>
              <a:ext cx="3258264" cy="3259406"/>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ru-RU" dirty="0" smtClean="0"/>
              <a:t>Содержание </a:t>
            </a:r>
            <a:r>
              <a:rPr lang="en-US" dirty="0" smtClean="0"/>
              <a:t>Scopus </a:t>
            </a:r>
            <a:r>
              <a:rPr lang="ru-RU" dirty="0" smtClean="0"/>
              <a:t>и данные в</a:t>
            </a:r>
            <a:r>
              <a:rPr lang="en-US" dirty="0" smtClean="0"/>
              <a:t> SciVal</a:t>
            </a:r>
            <a:endParaRPr lang="en-US" dirty="0"/>
          </a:p>
        </p:txBody>
      </p:sp>
      <p:sp>
        <p:nvSpPr>
          <p:cNvPr id="4" name="TextBox 3"/>
          <p:cNvSpPr txBox="1"/>
          <p:nvPr/>
        </p:nvSpPr>
        <p:spPr>
          <a:xfrm>
            <a:off x="74203" y="5715000"/>
            <a:ext cx="1604193" cy="923330"/>
          </a:xfrm>
          <a:prstGeom prst="rect">
            <a:avLst/>
          </a:prstGeom>
          <a:noFill/>
        </p:spPr>
        <p:txBody>
          <a:bodyPr wrap="square" rtlCol="0">
            <a:spAutoFit/>
          </a:bodyPr>
          <a:lstStyle/>
          <a:p>
            <a:r>
              <a:rPr lang="en-US" dirty="0" smtClean="0"/>
              <a:t>~30 </a:t>
            </a:r>
            <a:r>
              <a:rPr lang="ru-RU" dirty="0" smtClean="0"/>
              <a:t> млн. публикаций в </a:t>
            </a:r>
            <a:r>
              <a:rPr lang="en-US" dirty="0" smtClean="0"/>
              <a:t> SciVal</a:t>
            </a:r>
            <a:endParaRPr lang="en-US" dirty="0"/>
          </a:p>
        </p:txBody>
      </p:sp>
      <p:sp>
        <p:nvSpPr>
          <p:cNvPr id="2051" name="TextBox 2050"/>
          <p:cNvSpPr txBox="1"/>
          <p:nvPr/>
        </p:nvSpPr>
        <p:spPr>
          <a:xfrm>
            <a:off x="4290804" y="3733800"/>
            <a:ext cx="4535607" cy="1477328"/>
          </a:xfrm>
          <a:prstGeom prst="rect">
            <a:avLst/>
          </a:prstGeom>
          <a:noFill/>
        </p:spPr>
        <p:txBody>
          <a:bodyPr wrap="square" rtlCol="0">
            <a:spAutoFit/>
          </a:bodyPr>
          <a:lstStyle/>
          <a:p>
            <a:pPr marL="285750" indent="-285750">
              <a:buFont typeface="Arial" panose="020B0604020202020204" pitchFamily="34" charset="0"/>
              <a:buChar char="•"/>
            </a:pPr>
            <a:r>
              <a:rPr lang="ru-RU" dirty="0" smtClean="0"/>
              <a:t>17 млн. профилей</a:t>
            </a:r>
          </a:p>
          <a:p>
            <a:pPr marL="285750" indent="-285750">
              <a:buFont typeface="Arial" panose="020B0604020202020204" pitchFamily="34" charset="0"/>
              <a:buChar char="•"/>
            </a:pPr>
            <a:r>
              <a:rPr lang="ru-RU" dirty="0" smtClean="0"/>
              <a:t>Алгоритм</a:t>
            </a:r>
            <a:r>
              <a:rPr lang="en-US" dirty="0" smtClean="0"/>
              <a:t>: 99% </a:t>
            </a:r>
            <a:r>
              <a:rPr lang="ru-RU" dirty="0" smtClean="0"/>
              <a:t>точности</a:t>
            </a:r>
            <a:r>
              <a:rPr lang="en-US" dirty="0" smtClean="0"/>
              <a:t>, 95%</a:t>
            </a:r>
            <a:r>
              <a:rPr lang="ru-RU" dirty="0" smtClean="0"/>
              <a:t>полноты</a:t>
            </a:r>
            <a:endParaRPr lang="en-US" dirty="0" smtClean="0"/>
          </a:p>
          <a:p>
            <a:pPr marL="285750" indent="-285750">
              <a:buFont typeface="Arial" panose="020B0604020202020204" pitchFamily="34" charset="0"/>
              <a:buChar char="•"/>
            </a:pPr>
            <a:r>
              <a:rPr lang="ru-RU" dirty="0" smtClean="0"/>
              <a:t>Ручная корректировка на основе запросов авторов для </a:t>
            </a:r>
            <a:r>
              <a:rPr lang="en-US" dirty="0" smtClean="0"/>
              <a:t>100% </a:t>
            </a:r>
            <a:r>
              <a:rPr lang="ru-RU" dirty="0" smtClean="0"/>
              <a:t>точности</a:t>
            </a:r>
            <a:endParaRPr lang="en-US" dirty="0"/>
          </a:p>
        </p:txBody>
      </p:sp>
      <p:sp>
        <p:nvSpPr>
          <p:cNvPr id="38" name="TextBox 37"/>
          <p:cNvSpPr txBox="1"/>
          <p:nvPr/>
        </p:nvSpPr>
        <p:spPr>
          <a:xfrm>
            <a:off x="4328335" y="1694686"/>
            <a:ext cx="4535607" cy="1754326"/>
          </a:xfrm>
          <a:prstGeom prst="rect">
            <a:avLst/>
          </a:prstGeom>
          <a:noFill/>
        </p:spPr>
        <p:txBody>
          <a:bodyPr wrap="square" rtlCol="0">
            <a:spAutoFit/>
          </a:bodyPr>
          <a:lstStyle/>
          <a:p>
            <a:pPr marL="285750" indent="-285750">
              <a:buFont typeface="Arial" panose="020B0604020202020204" pitchFamily="34" charset="0"/>
              <a:buChar char="•"/>
            </a:pPr>
            <a:r>
              <a:rPr lang="ru-RU" dirty="0" smtClean="0"/>
              <a:t>8 млн. профилей</a:t>
            </a:r>
          </a:p>
          <a:p>
            <a:pPr marL="285750" indent="-285750">
              <a:buFont typeface="Arial" panose="020B0604020202020204" pitchFamily="34" charset="0"/>
              <a:buChar char="•"/>
            </a:pPr>
            <a:r>
              <a:rPr lang="ru-RU" dirty="0" smtClean="0"/>
              <a:t>Алгоритм</a:t>
            </a:r>
            <a:r>
              <a:rPr lang="en-US" dirty="0" smtClean="0"/>
              <a:t>: 99% </a:t>
            </a:r>
            <a:r>
              <a:rPr lang="ru-RU" dirty="0" smtClean="0"/>
              <a:t>точности</a:t>
            </a:r>
            <a:r>
              <a:rPr lang="en-US" dirty="0" smtClean="0"/>
              <a:t>, 93% </a:t>
            </a:r>
            <a:r>
              <a:rPr lang="ru-RU" dirty="0" smtClean="0"/>
              <a:t>полноты</a:t>
            </a:r>
            <a:endParaRPr lang="en-US" dirty="0" smtClean="0"/>
          </a:p>
          <a:p>
            <a:pPr marL="285750" indent="-285750">
              <a:buFont typeface="Arial" panose="020B0604020202020204" pitchFamily="34" charset="0"/>
              <a:buChar char="•"/>
            </a:pPr>
            <a:r>
              <a:rPr lang="ru-RU" dirty="0" smtClean="0"/>
              <a:t>Ручная корректировка на основе запроса представителей для </a:t>
            </a:r>
            <a:r>
              <a:rPr lang="en-US" dirty="0" smtClean="0"/>
              <a:t>100% </a:t>
            </a:r>
            <a:r>
              <a:rPr lang="ru-RU" dirty="0" smtClean="0"/>
              <a:t>точности</a:t>
            </a:r>
            <a:endParaRPr lang="en-US" dirty="0"/>
          </a:p>
        </p:txBody>
      </p:sp>
      <p:grpSp>
        <p:nvGrpSpPr>
          <p:cNvPr id="2069" name="Group 2068"/>
          <p:cNvGrpSpPr/>
          <p:nvPr/>
        </p:nvGrpSpPr>
        <p:grpSpPr>
          <a:xfrm>
            <a:off x="2209800" y="3886200"/>
            <a:ext cx="2750477" cy="1781018"/>
            <a:chOff x="2209800" y="3886200"/>
            <a:chExt cx="2750477" cy="1781018"/>
          </a:xfrm>
        </p:grpSpPr>
        <p:sp>
          <p:nvSpPr>
            <p:cNvPr id="2049" name="Rounded Rectangle 2048"/>
            <p:cNvSpPr/>
            <p:nvPr/>
          </p:nvSpPr>
          <p:spPr>
            <a:xfrm>
              <a:off x="2209800" y="3886200"/>
              <a:ext cx="1941393"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Author Profile</a:t>
              </a:r>
              <a:endParaRPr lang="en-US" dirty="0"/>
            </a:p>
          </p:txBody>
        </p:sp>
        <p:cxnSp>
          <p:nvCxnSpPr>
            <p:cNvPr id="2058" name="Straight Arrow Connector 2057"/>
            <p:cNvCxnSpPr/>
            <p:nvPr/>
          </p:nvCxnSpPr>
          <p:spPr>
            <a:xfrm flipV="1">
              <a:off x="2291990" y="4343400"/>
              <a:ext cx="605606" cy="1323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3128193" y="4414475"/>
              <a:ext cx="78196" cy="10788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flipV="1">
              <a:off x="3429000" y="4414475"/>
              <a:ext cx="861805" cy="11588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flipV="1">
              <a:off x="3729831" y="4414475"/>
              <a:ext cx="1230446" cy="10618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068" name="Oval 2067"/>
          <p:cNvSpPr/>
          <p:nvPr/>
        </p:nvSpPr>
        <p:spPr>
          <a:xfrm>
            <a:off x="1908993" y="5554256"/>
            <a:ext cx="758007" cy="770064"/>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4728393" y="5451895"/>
            <a:ext cx="758007" cy="770064"/>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obai\Desktop\large-icons-ikuko\large-icons-ikuko\icon_publicationset_userdefined_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7454" y="5752376"/>
            <a:ext cx="459183" cy="45918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C:\Users\obai\Desktop\large-icons-ikuko\large-icons-ikuko\icon_publicationset_userdefined_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9810" y="5827585"/>
            <a:ext cx="459183" cy="45918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C:\Users\obai\Desktop\large-icons-ikuko\large-icons-ikuko\icon_publicationset_userdefined_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9721" y="6222669"/>
            <a:ext cx="459183" cy="45918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obai\Desktop\large-icons-ikuko\large-icons-ikuko\icon_publicationset_userdefined_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1745" y="5649889"/>
            <a:ext cx="459183" cy="45918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C:\Users\obai\Desktop\large-icons-ikuko\large-icons-ikuko\icon_publicationset_userdefined_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3046" y="5705050"/>
            <a:ext cx="459183" cy="45918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C:\Users\obai\Desktop\large-icons-ikuko\large-icons-ikuko\icon_publicationset_userdefined_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522" y="6213001"/>
            <a:ext cx="459183" cy="45918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C:\Users\obai\Desktop\large-icons-ikuko\large-icons-ikuko\icon_publicationset_userdefined_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5367397"/>
            <a:ext cx="459183" cy="45918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C:\Users\obai\Desktop\large-icons-ikuko\large-icons-ikuko\icon_publicationset_userdefined_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0062" y="6226944"/>
            <a:ext cx="459183" cy="459183"/>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C:\Users\obai\Desktop\large-icons-ikuko\large-icons-ikuko\icon_publicationset_userdefined_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6995" y="5649889"/>
            <a:ext cx="459183" cy="45918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C:\Users\obai\Desktop\large-icons-ikuko\large-icons-ikuko\icon_publicationset_userdefined_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9591" y="5718049"/>
            <a:ext cx="459183" cy="45918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C:\Users\obai\Desktop\large-icons-ikuko\large-icons-ikuko\icon_publicationset_userdefined_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0474" y="6164233"/>
            <a:ext cx="459183" cy="45918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C:\Users\obai\Desktop\large-icons-ikuko\large-icons-ikuko\icon_publicationset_userdefined_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3982" y="6183187"/>
            <a:ext cx="459183" cy="459183"/>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C:\Users\obai\Desktop\large-icons-ikuko\large-icons-ikuko\icon_publicationset_userdefined_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3400" y="5812562"/>
            <a:ext cx="459183" cy="45918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C:\Users\obai\Desktop\large-icons-ikuko\large-icons-ikuko\icon_publicationset_userdefined_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9015" y="5865137"/>
            <a:ext cx="459183" cy="45918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C:\Users\obai\Desktop\large-icons-ikuko\large-icons-ikuko\icon_publicationset_userdefined_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8928" y="6218881"/>
            <a:ext cx="459183" cy="45918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obai\Desktop\large-icons-ikuko\large-icons-ikuko\icon_researcher_userdefined_x2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519" y="3732820"/>
            <a:ext cx="907559" cy="9075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obai\Desktop\large-icons-ikuko\large-icons-ikuko\icon_institute_userdefined_x2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28" y="1618890"/>
            <a:ext cx="886142" cy="886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58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yakshonakg\Desktop\25-04-2017 23-31-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7635360" cy="44295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ru-RU" dirty="0" smtClean="0"/>
              <a:t>Экспорт интересующих публикаций: </a:t>
            </a:r>
            <a:r>
              <a:rPr lang="ru-RU" sz="2000" dirty="0" smtClean="0"/>
              <a:t>по теме исследования в определенном журнале </a:t>
            </a:r>
            <a:endParaRPr lang="en-US" sz="2000" dirty="0"/>
          </a:p>
        </p:txBody>
      </p:sp>
      <p:sp>
        <p:nvSpPr>
          <p:cNvPr id="4" name="Rounded Rectangular Callout 3"/>
          <p:cNvSpPr/>
          <p:nvPr/>
        </p:nvSpPr>
        <p:spPr>
          <a:xfrm>
            <a:off x="152400" y="5686424"/>
            <a:ext cx="2895600" cy="1009477"/>
          </a:xfrm>
          <a:prstGeom prst="wedgeRoundRectCallout">
            <a:avLst>
              <a:gd name="adj1" fmla="val -6832"/>
              <a:gd name="adj2" fmla="val -110114"/>
              <a:gd name="adj3" fmla="val 16667"/>
            </a:avLst>
          </a:prstGeom>
          <a:solidFill>
            <a:schemeClr val="bg1"/>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200" dirty="0" smtClean="0">
                <a:solidFill>
                  <a:srgbClr val="FF0000"/>
                </a:solidFill>
              </a:rPr>
              <a:t>Возможность использования фильтров, напр. вас интересует анализ публикаций по теме в конкретном журнале</a:t>
            </a:r>
            <a:endParaRPr lang="en-US" sz="1200" dirty="0">
              <a:solidFill>
                <a:srgbClr val="FF0000"/>
              </a:solidFill>
            </a:endParaRPr>
          </a:p>
        </p:txBody>
      </p:sp>
      <p:cxnSp>
        <p:nvCxnSpPr>
          <p:cNvPr id="5" name="Straight Connector 4"/>
          <p:cNvCxnSpPr/>
          <p:nvPr/>
        </p:nvCxnSpPr>
        <p:spPr>
          <a:xfrm>
            <a:off x="7828697" y="2057400"/>
            <a:ext cx="381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15363" name="Picture 3" descr="C:\Users\yakshonakg\Desktop\12-02-2017 23-00-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3370" y="4114800"/>
            <a:ext cx="5048250" cy="2428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8209697" y="2057400"/>
            <a:ext cx="0" cy="22098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952500" y="4800600"/>
            <a:ext cx="12954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Flowchart: Connector 5"/>
          <p:cNvSpPr/>
          <p:nvPr/>
        </p:nvSpPr>
        <p:spPr>
          <a:xfrm>
            <a:off x="304800" y="4495800"/>
            <a:ext cx="457200" cy="457200"/>
          </a:xfrm>
          <a:prstGeom prst="flowChartConnector">
            <a:avLst/>
          </a:prstGeom>
          <a:solidFill>
            <a:schemeClr val="bg1"/>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GB" dirty="0" smtClean="0">
                <a:solidFill>
                  <a:srgbClr val="FF0000"/>
                </a:solidFill>
              </a:rPr>
              <a:t>1</a:t>
            </a:r>
            <a:endParaRPr lang="en-US" dirty="0">
              <a:solidFill>
                <a:srgbClr val="FF0000"/>
              </a:solidFill>
            </a:endParaRPr>
          </a:p>
        </p:txBody>
      </p:sp>
      <p:sp>
        <p:nvSpPr>
          <p:cNvPr id="12" name="Flowchart: Connector 11"/>
          <p:cNvSpPr/>
          <p:nvPr/>
        </p:nvSpPr>
        <p:spPr>
          <a:xfrm>
            <a:off x="7365810" y="1594513"/>
            <a:ext cx="457200" cy="457200"/>
          </a:xfrm>
          <a:prstGeom prst="flowChartConnector">
            <a:avLst/>
          </a:prstGeom>
          <a:solidFill>
            <a:schemeClr val="bg1"/>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GB" dirty="0">
                <a:solidFill>
                  <a:srgbClr val="FF0000"/>
                </a:solidFill>
              </a:rPr>
              <a:t>2</a:t>
            </a:r>
            <a:endParaRPr lang="en-US" dirty="0">
              <a:solidFill>
                <a:srgbClr val="FF0000"/>
              </a:solidFill>
            </a:endParaRPr>
          </a:p>
        </p:txBody>
      </p:sp>
    </p:spTree>
    <p:extLst>
      <p:ext uri="{BB962C8B-B14F-4D97-AF65-F5344CB8AC3E}">
        <p14:creationId xmlns:p14="http://schemas.microsoft.com/office/powerpoint/2010/main" val="6347233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yakshonakg\Desktop\25-04-2017 23-38-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21" y="1283039"/>
            <a:ext cx="7729999" cy="35299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609600"/>
            <a:ext cx="8238319" cy="418645"/>
          </a:xfrm>
        </p:spPr>
        <p:txBody>
          <a:bodyPr/>
          <a:lstStyle/>
          <a:p>
            <a:r>
              <a:rPr lang="ru-RU" dirty="0" smtClean="0"/>
              <a:t>Импорт публикаций и создание </a:t>
            </a:r>
            <a:r>
              <a:rPr lang="en-GB" dirty="0" smtClean="0"/>
              <a:t>Publication Set</a:t>
            </a:r>
            <a:endParaRPr lang="en-US" dirty="0"/>
          </a:p>
        </p:txBody>
      </p:sp>
      <p:sp>
        <p:nvSpPr>
          <p:cNvPr id="3" name="Rectangle 2"/>
          <p:cNvSpPr/>
          <p:nvPr/>
        </p:nvSpPr>
        <p:spPr>
          <a:xfrm>
            <a:off x="5721324" y="1905000"/>
            <a:ext cx="831876" cy="2743200"/>
          </a:xfrm>
          <a:prstGeom prst="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16387" name="Picture 3" descr="C:\Users\yakshonakg\Desktop\12-02-2017 23-08-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3686" y="3048000"/>
            <a:ext cx="2328330" cy="36268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685800" y="5176151"/>
            <a:ext cx="3733800" cy="1464551"/>
          </a:xfrm>
          <a:prstGeom prst="wedgeRoundRectCallout">
            <a:avLst>
              <a:gd name="adj1" fmla="val 16483"/>
              <a:gd name="adj2" fmla="val -109102"/>
              <a:gd name="adj3" fmla="val 16667"/>
            </a:avLst>
          </a:prstGeom>
          <a:solidFill>
            <a:schemeClr val="bg1"/>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200" dirty="0">
                <a:solidFill>
                  <a:srgbClr val="FF0000"/>
                </a:solidFill>
              </a:rPr>
              <a:t>С</a:t>
            </a:r>
            <a:r>
              <a:rPr lang="ru-RU" sz="1200" dirty="0" smtClean="0">
                <a:solidFill>
                  <a:srgbClr val="FF0000"/>
                </a:solidFill>
              </a:rPr>
              <a:t>писок </a:t>
            </a:r>
            <a:r>
              <a:rPr lang="ru-RU" sz="1200" dirty="0">
                <a:solidFill>
                  <a:srgbClr val="FF0000"/>
                </a:solidFill>
              </a:rPr>
              <a:t>полон дополнительной информации, включая страны со-авторы</a:t>
            </a:r>
            <a:r>
              <a:rPr lang="en-GB" sz="1200" dirty="0">
                <a:solidFill>
                  <a:srgbClr val="FF0000"/>
                </a:solidFill>
              </a:rPr>
              <a:t>, FWCI </a:t>
            </a:r>
            <a:r>
              <a:rPr lang="ru-RU" sz="1200" dirty="0">
                <a:solidFill>
                  <a:srgbClr val="FF0000"/>
                </a:solidFill>
              </a:rPr>
              <a:t>и т.п. Этот набор публикаций можно визуализировать через импорт (</a:t>
            </a:r>
            <a:r>
              <a:rPr lang="en-GB" sz="1200" dirty="0">
                <a:solidFill>
                  <a:srgbClr val="FF0000"/>
                </a:solidFill>
              </a:rPr>
              <a:t>Publication </a:t>
            </a:r>
            <a:r>
              <a:rPr lang="en-GB" sz="1200" dirty="0" smtClean="0">
                <a:solidFill>
                  <a:srgbClr val="FF0000"/>
                </a:solidFill>
              </a:rPr>
              <a:t>Set)</a:t>
            </a:r>
            <a:r>
              <a:rPr lang="ru-RU" sz="1200" dirty="0" smtClean="0">
                <a:solidFill>
                  <a:srgbClr val="FF0000"/>
                </a:solidFill>
              </a:rPr>
              <a:t>: </a:t>
            </a:r>
            <a:r>
              <a:rPr lang="en-GB" sz="1200" dirty="0" smtClean="0">
                <a:solidFill>
                  <a:srgbClr val="FF0000"/>
                </a:solidFill>
              </a:rPr>
              <a:t>copy – paste </a:t>
            </a:r>
            <a:r>
              <a:rPr lang="ru-RU" sz="1200" dirty="0" smtClean="0">
                <a:solidFill>
                  <a:srgbClr val="FF0000"/>
                </a:solidFill>
              </a:rPr>
              <a:t>номеров </a:t>
            </a:r>
            <a:r>
              <a:rPr lang="en-GB" sz="1200" dirty="0" err="1" smtClean="0">
                <a:solidFill>
                  <a:srgbClr val="FF0000"/>
                </a:solidFill>
              </a:rPr>
              <a:t>eid</a:t>
            </a:r>
            <a:r>
              <a:rPr lang="en-GB" sz="1200" dirty="0" smtClean="0">
                <a:solidFill>
                  <a:srgbClr val="FF0000"/>
                </a:solidFill>
              </a:rPr>
              <a:t> </a:t>
            </a:r>
            <a:r>
              <a:rPr lang="ru-RU" sz="1200" dirty="0" smtClean="0">
                <a:solidFill>
                  <a:srgbClr val="FF0000"/>
                </a:solidFill>
              </a:rPr>
              <a:t> </a:t>
            </a:r>
            <a:endParaRPr lang="en-US" sz="1200" dirty="0">
              <a:solidFill>
                <a:srgbClr val="FF0000"/>
              </a:solidFill>
            </a:endParaRPr>
          </a:p>
        </p:txBody>
      </p:sp>
      <p:cxnSp>
        <p:nvCxnSpPr>
          <p:cNvPr id="5" name="Straight Arrow Connector 4"/>
          <p:cNvCxnSpPr/>
          <p:nvPr/>
        </p:nvCxnSpPr>
        <p:spPr>
          <a:xfrm>
            <a:off x="6269190" y="4648200"/>
            <a:ext cx="817410" cy="14478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900513" y="4219138"/>
            <a:ext cx="13716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14293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38319" cy="418645"/>
          </a:xfrm>
        </p:spPr>
        <p:txBody>
          <a:bodyPr/>
          <a:lstStyle/>
          <a:p>
            <a:r>
              <a:rPr lang="ru-RU" dirty="0" smtClean="0"/>
              <a:t>Импорт: списком или </a:t>
            </a:r>
            <a:r>
              <a:rPr lang="en-GB" dirty="0" smtClean="0"/>
              <a:t>Paste ID </a:t>
            </a:r>
            <a:r>
              <a:rPr lang="en-GB" sz="1800" i="1" dirty="0" smtClean="0"/>
              <a:t>(</a:t>
            </a:r>
            <a:r>
              <a:rPr lang="ru-RU" sz="1800" i="1" dirty="0" smtClean="0"/>
              <a:t>ограничение в 20000 публикаций с возможностью объединения </a:t>
            </a:r>
            <a:r>
              <a:rPr lang="en-GB" sz="1800" i="1" dirty="0" smtClean="0"/>
              <a:t>Publication Sets </a:t>
            </a:r>
            <a:r>
              <a:rPr lang="ru-RU" sz="1800" i="1" dirty="0" smtClean="0"/>
              <a:t>до 100000)</a:t>
            </a:r>
            <a:endParaRPr lang="en-US" sz="1800" i="1" dirty="0"/>
          </a:p>
        </p:txBody>
      </p:sp>
      <p:pic>
        <p:nvPicPr>
          <p:cNvPr id="17410" name="Picture 2" descr="C:\Users\yakshonakg\Desktop\12-02-2017 23-10-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4575" y="1219200"/>
            <a:ext cx="6477000" cy="39461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7875896" y="4637705"/>
            <a:ext cx="685800" cy="391495"/>
          </a:xfrm>
          <a:prstGeom prst="round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 name="Rounded Rectangular Callout 3"/>
          <p:cNvSpPr/>
          <p:nvPr/>
        </p:nvSpPr>
        <p:spPr>
          <a:xfrm>
            <a:off x="5513075" y="5618285"/>
            <a:ext cx="2590800" cy="1193255"/>
          </a:xfrm>
          <a:prstGeom prst="wedgeRoundRectCallout">
            <a:avLst>
              <a:gd name="adj1" fmla="val -48730"/>
              <a:gd name="adj2" fmla="val -108805"/>
              <a:gd name="adj3" fmla="val 16667"/>
            </a:avLst>
          </a:prstGeom>
          <a:solidFill>
            <a:schemeClr val="bg1"/>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200" dirty="0" smtClean="0">
                <a:solidFill>
                  <a:srgbClr val="FF0000"/>
                </a:solidFill>
              </a:rPr>
              <a:t>Возможность загрузки списка файлом или перечислением идентификационных номеров статей</a:t>
            </a:r>
            <a:endParaRPr lang="en-US" sz="1200" dirty="0">
              <a:solidFill>
                <a:srgbClr val="FF0000"/>
              </a:solidFill>
            </a:endParaRPr>
          </a:p>
        </p:txBody>
      </p:sp>
      <p:pic>
        <p:nvPicPr>
          <p:cNvPr id="18434" name="Picture 2" descr="C:\Users\yakshonakg\Desktop\25-04-2017 23-45-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272" y="3508269"/>
            <a:ext cx="4379455" cy="30418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319585" y="2506451"/>
            <a:ext cx="2438400" cy="685800"/>
          </a:xfrm>
          <a:prstGeom prst="wedgeRoundRectCallout">
            <a:avLst>
              <a:gd name="adj1" fmla="val 40262"/>
              <a:gd name="adj2" fmla="val 126965"/>
              <a:gd name="adj3" fmla="val 16667"/>
            </a:avLst>
          </a:prstGeom>
          <a:solidFill>
            <a:schemeClr val="bg1"/>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200" dirty="0" smtClean="0">
                <a:solidFill>
                  <a:srgbClr val="FF0000"/>
                </a:solidFill>
              </a:rPr>
              <a:t>Даем название набору публикаций</a:t>
            </a:r>
            <a:endParaRPr lang="en-US" sz="1200" dirty="0">
              <a:solidFill>
                <a:srgbClr val="FF0000"/>
              </a:solidFill>
            </a:endParaRPr>
          </a:p>
        </p:txBody>
      </p:sp>
      <p:sp>
        <p:nvSpPr>
          <p:cNvPr id="6" name="Flowchart: Connector 5"/>
          <p:cNvSpPr/>
          <p:nvPr/>
        </p:nvSpPr>
        <p:spPr>
          <a:xfrm>
            <a:off x="7875896" y="1600200"/>
            <a:ext cx="429904" cy="381000"/>
          </a:xfrm>
          <a:prstGeom prst="flowChartConnector">
            <a:avLst/>
          </a:prstGeom>
          <a:solidFill>
            <a:schemeClr val="bg1"/>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GB" dirty="0" smtClean="0">
                <a:solidFill>
                  <a:srgbClr val="FF0000"/>
                </a:solidFill>
              </a:rPr>
              <a:t>1</a:t>
            </a:r>
            <a:endParaRPr lang="en-US" dirty="0">
              <a:solidFill>
                <a:srgbClr val="FF0000"/>
              </a:solidFill>
            </a:endParaRPr>
          </a:p>
        </p:txBody>
      </p:sp>
      <p:sp>
        <p:nvSpPr>
          <p:cNvPr id="11" name="Flowchart: Connector 10"/>
          <p:cNvSpPr/>
          <p:nvPr/>
        </p:nvSpPr>
        <p:spPr>
          <a:xfrm>
            <a:off x="4038600" y="3657600"/>
            <a:ext cx="429904" cy="381000"/>
          </a:xfrm>
          <a:prstGeom prst="flowChartConnector">
            <a:avLst/>
          </a:prstGeom>
          <a:solidFill>
            <a:schemeClr val="bg1"/>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GB" dirty="0">
                <a:solidFill>
                  <a:srgbClr val="FF0000"/>
                </a:solidFill>
              </a:rPr>
              <a:t>2</a:t>
            </a:r>
            <a:endParaRPr lang="en-US" dirty="0">
              <a:solidFill>
                <a:srgbClr val="FF0000"/>
              </a:solidFill>
            </a:endParaRPr>
          </a:p>
        </p:txBody>
      </p:sp>
    </p:spTree>
    <p:extLst>
      <p:ext uri="{BB962C8B-B14F-4D97-AF65-F5344CB8AC3E}">
        <p14:creationId xmlns:p14="http://schemas.microsoft.com/office/powerpoint/2010/main" val="19158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yakshonakg\Desktop\25-04-2017 23-53-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61364"/>
            <a:ext cx="7848600" cy="51969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452840" y="609600"/>
            <a:ext cx="8238319" cy="418645"/>
          </a:xfrm>
        </p:spPr>
        <p:txBody>
          <a:bodyPr/>
          <a:lstStyle/>
          <a:p>
            <a:r>
              <a:rPr lang="ru-RU" dirty="0" smtClean="0"/>
              <a:t>Сравнительный анализ </a:t>
            </a:r>
            <a:r>
              <a:rPr lang="ru-RU" sz="2000" i="1" dirty="0" smtClean="0"/>
              <a:t>(по источникам)</a:t>
            </a:r>
            <a:br>
              <a:rPr lang="ru-RU" sz="2000" i="1" dirty="0" smtClean="0"/>
            </a:br>
            <a:r>
              <a:rPr lang="ru-RU" sz="1600" i="1" dirty="0" smtClean="0"/>
              <a:t>! Выбор источника для своей публикации зависит от поставленной задачи!</a:t>
            </a:r>
            <a:endParaRPr lang="en-US" sz="1800" i="1" dirty="0"/>
          </a:p>
        </p:txBody>
      </p:sp>
      <p:sp>
        <p:nvSpPr>
          <p:cNvPr id="3" name="Rounded Rectangle 2"/>
          <p:cNvSpPr/>
          <p:nvPr/>
        </p:nvSpPr>
        <p:spPr>
          <a:xfrm>
            <a:off x="2424474" y="1332931"/>
            <a:ext cx="914400" cy="304800"/>
          </a:xfrm>
          <a:prstGeom prst="round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6147" name="Picture 3" descr="C:\Users\yakshonakg\Desktop\27-03-2017 22-44-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343" y="2209800"/>
            <a:ext cx="2729274" cy="2909888"/>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3505200" y="3040856"/>
            <a:ext cx="0" cy="23764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048000" y="5334000"/>
            <a:ext cx="29718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925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ru-RU" dirty="0" smtClean="0"/>
              <a:t>Выбор стратегии</a:t>
            </a:r>
            <a:endParaRPr lang="en-US" dirty="0"/>
          </a:p>
        </p:txBody>
      </p:sp>
    </p:spTree>
    <p:extLst>
      <p:ext uri="{BB962C8B-B14F-4D97-AF65-F5344CB8AC3E}">
        <p14:creationId xmlns:p14="http://schemas.microsoft.com/office/powerpoint/2010/main" val="2479278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458200" cy="361849"/>
          </a:xfrm>
        </p:spPr>
        <p:txBody>
          <a:bodyPr/>
          <a:lstStyle/>
          <a:p>
            <a:r>
              <a:rPr lang="ru-RU" dirty="0" smtClean="0"/>
              <a:t>Цель: сделать результаты своего исследования более видимыми, цитированными, востребованными</a:t>
            </a:r>
            <a:br>
              <a:rPr lang="ru-RU" dirty="0" smtClean="0"/>
            </a:br>
            <a:r>
              <a:rPr lang="ru-RU" dirty="0" smtClean="0"/>
              <a:t/>
            </a:r>
            <a:br>
              <a:rPr lang="ru-RU" dirty="0" smtClean="0"/>
            </a:br>
            <a:r>
              <a:rPr lang="ru-RU" sz="2000" dirty="0" smtClean="0"/>
              <a:t>При анализе данных обратите внимание на:</a:t>
            </a:r>
            <a:br>
              <a:rPr lang="ru-RU" sz="2000" dirty="0" smtClean="0"/>
            </a:br>
            <a:endParaRPr lang="en-US" sz="2000" dirty="0"/>
          </a:p>
        </p:txBody>
      </p:sp>
      <p:sp>
        <p:nvSpPr>
          <p:cNvPr id="5" name="Rectangle 4"/>
          <p:cNvSpPr/>
          <p:nvPr/>
        </p:nvSpPr>
        <p:spPr>
          <a:xfrm>
            <a:off x="457200" y="1779687"/>
            <a:ext cx="8458200" cy="4801314"/>
          </a:xfrm>
          <a:prstGeom prst="rect">
            <a:avLst/>
          </a:prstGeom>
        </p:spPr>
        <p:txBody>
          <a:bodyPr wrap="square">
            <a:spAutoFit/>
          </a:bodyPr>
          <a:lstStyle/>
          <a:p>
            <a:pPr marL="285750" indent="-285750">
              <a:buFontTx/>
              <a:buChar char="-"/>
            </a:pPr>
            <a:r>
              <a:rPr lang="ru-RU" b="1" dirty="0"/>
              <a:t>о</a:t>
            </a:r>
            <a:r>
              <a:rPr lang="ru-RU" b="1" dirty="0" smtClean="0"/>
              <a:t>рганизации и авторов с высокими показател</a:t>
            </a:r>
            <a:r>
              <a:rPr lang="ru-RU" dirty="0" smtClean="0"/>
              <a:t>ями (</a:t>
            </a:r>
            <a:r>
              <a:rPr lang="en-GB" dirty="0" smtClean="0"/>
              <a:t>Percentile in top cited articles/journals; Views; FWCI; FWVI: Social impact; Awarded grants) – </a:t>
            </a:r>
            <a:r>
              <a:rPr lang="ru-RU" dirty="0" smtClean="0"/>
              <a:t>как потенциальных будущих соавторов (</a:t>
            </a:r>
            <a:r>
              <a:rPr lang="ru-RU" dirty="0"/>
              <a:t>возможно ваши организации уже сотрудничают  по другим проектам?)</a:t>
            </a:r>
          </a:p>
          <a:p>
            <a:pPr marL="285750" indent="-285750">
              <a:buFontTx/>
              <a:buChar char="-"/>
            </a:pPr>
            <a:r>
              <a:rPr lang="ru-RU" dirty="0" smtClean="0"/>
              <a:t>вопросы, которые описывают эти авторы в своих исследованиях в рамках интересующей вас темы и насколько эти вопросы актуальны для вас</a:t>
            </a:r>
          </a:p>
          <a:p>
            <a:pPr marL="285750" indent="-285750">
              <a:buFontTx/>
              <a:buChar char="-"/>
            </a:pPr>
            <a:r>
              <a:rPr lang="ru-RU" dirty="0"/>
              <a:t>ж</a:t>
            </a:r>
            <a:r>
              <a:rPr lang="ru-RU" dirty="0" smtClean="0"/>
              <a:t>урналы, в которых публикуются эти организации/авторы</a:t>
            </a:r>
          </a:p>
          <a:p>
            <a:pPr marL="285750" indent="-285750">
              <a:buFontTx/>
              <a:buChar char="-"/>
            </a:pPr>
            <a:r>
              <a:rPr lang="ru-RU" dirty="0" smtClean="0"/>
              <a:t>сотрудничество этих авторов и организаций по интересующей теме и его значение (</a:t>
            </a:r>
            <a:r>
              <a:rPr lang="en-GB" dirty="0" smtClean="0"/>
              <a:t>Impact) – </a:t>
            </a:r>
            <a:r>
              <a:rPr lang="ru-RU" dirty="0" smtClean="0"/>
              <a:t>насколько «открыты» коллеги для сотрудничества или это больше локальные исследования?</a:t>
            </a:r>
          </a:p>
          <a:p>
            <a:pPr marL="285750" indent="-285750">
              <a:buFontTx/>
              <a:buChar char="-"/>
            </a:pPr>
            <a:endParaRPr lang="ru-RU" dirty="0" smtClean="0"/>
          </a:p>
          <a:p>
            <a:pPr marL="285750" indent="-285750">
              <a:buFontTx/>
              <a:buChar char="-"/>
            </a:pPr>
            <a:r>
              <a:rPr lang="ru-RU" b="1" dirty="0"/>
              <a:t>ж</a:t>
            </a:r>
            <a:r>
              <a:rPr lang="ru-RU" b="1" dirty="0" smtClean="0"/>
              <a:t>урналы, в которых опубликованы статьи, по интересующей (созданной вами) тематике и их показатели </a:t>
            </a:r>
            <a:r>
              <a:rPr lang="ru-RU" dirty="0" smtClean="0"/>
              <a:t>(</a:t>
            </a:r>
            <a:r>
              <a:rPr lang="en-GB" dirty="0"/>
              <a:t>Percentile in top cited </a:t>
            </a:r>
            <a:r>
              <a:rPr lang="en-GB" dirty="0" smtClean="0"/>
              <a:t>articles; Views; FWCI: FWCV) – </a:t>
            </a:r>
            <a:r>
              <a:rPr lang="ru-RU" dirty="0" smtClean="0"/>
              <a:t>для подготовки следующей работы к публикации в одном из этих журналов</a:t>
            </a:r>
          </a:p>
          <a:p>
            <a:pPr marL="285750" indent="-285750">
              <a:buFontTx/>
              <a:buChar char="-"/>
            </a:pPr>
            <a:r>
              <a:rPr lang="ru-RU" dirty="0"/>
              <a:t>г</a:t>
            </a:r>
            <a:r>
              <a:rPr lang="ru-RU" dirty="0" smtClean="0"/>
              <a:t>еография авторов этих журналов и есть ли среди них те, с кем уже был опыт совместной работы</a:t>
            </a:r>
            <a:endParaRPr lang="ru-RU" dirty="0"/>
          </a:p>
        </p:txBody>
      </p:sp>
    </p:spTree>
    <p:extLst>
      <p:ext uri="{BB962C8B-B14F-4D97-AF65-F5344CB8AC3E}">
        <p14:creationId xmlns:p14="http://schemas.microsoft.com/office/powerpoint/2010/main" val="41819257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ru-RU" dirty="0" smtClean="0"/>
              <a:t>Сохранение данных</a:t>
            </a:r>
            <a:endParaRPr lang="en-US" dirty="0"/>
          </a:p>
        </p:txBody>
      </p:sp>
    </p:spTree>
    <p:extLst>
      <p:ext uri="{BB962C8B-B14F-4D97-AF65-F5344CB8AC3E}">
        <p14:creationId xmlns:p14="http://schemas.microsoft.com/office/powerpoint/2010/main" val="1234307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yakshonakg\Desktop\25-04-2017 23-56-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540" y="1447800"/>
            <a:ext cx="7925937" cy="51003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609600"/>
            <a:ext cx="8238319" cy="418645"/>
          </a:xfrm>
        </p:spPr>
        <p:txBody>
          <a:bodyPr/>
          <a:lstStyle/>
          <a:p>
            <a:r>
              <a:rPr lang="ru-RU" dirty="0" smtClean="0"/>
              <a:t>Дальнейшее использование информации: экспорт и создание отчета </a:t>
            </a:r>
            <a:r>
              <a:rPr lang="en-GB" dirty="0" smtClean="0"/>
              <a:t>(Report)</a:t>
            </a:r>
            <a:endParaRPr lang="en-US" dirty="0"/>
          </a:p>
        </p:txBody>
      </p:sp>
      <p:sp>
        <p:nvSpPr>
          <p:cNvPr id="3" name="Rounded Rectangle 2"/>
          <p:cNvSpPr/>
          <p:nvPr/>
        </p:nvSpPr>
        <p:spPr>
          <a:xfrm>
            <a:off x="7069540" y="2659039"/>
            <a:ext cx="1448937" cy="304800"/>
          </a:xfrm>
          <a:prstGeom prst="round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66507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yakshonakg\Desktop\29-03-2017 10-08-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384" y="951363"/>
            <a:ext cx="6309816" cy="36740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76640" y="457200"/>
            <a:ext cx="8238319" cy="418645"/>
          </a:xfrm>
        </p:spPr>
        <p:txBody>
          <a:bodyPr/>
          <a:lstStyle/>
          <a:p>
            <a:r>
              <a:rPr lang="ru-RU" dirty="0" smtClean="0"/>
              <a:t>Модуль </a:t>
            </a:r>
            <a:r>
              <a:rPr lang="en-GB" dirty="0" smtClean="0"/>
              <a:t>Report</a:t>
            </a:r>
            <a:endParaRPr lang="en-US" dirty="0"/>
          </a:p>
        </p:txBody>
      </p:sp>
      <p:sp>
        <p:nvSpPr>
          <p:cNvPr id="4" name="Rounded Rectangle 3"/>
          <p:cNvSpPr/>
          <p:nvPr/>
        </p:nvSpPr>
        <p:spPr>
          <a:xfrm>
            <a:off x="205853" y="2483598"/>
            <a:ext cx="403747" cy="602502"/>
          </a:xfrm>
          <a:prstGeom prst="round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 name="Rounded Rectangle 6"/>
          <p:cNvSpPr/>
          <p:nvPr/>
        </p:nvSpPr>
        <p:spPr>
          <a:xfrm>
            <a:off x="5644470" y="2483598"/>
            <a:ext cx="881434" cy="304800"/>
          </a:xfrm>
          <a:prstGeom prst="round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356263" y="2247900"/>
            <a:ext cx="50667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3962400" y="951363"/>
            <a:ext cx="533400" cy="267837"/>
          </a:xfrm>
          <a:prstGeom prst="round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25603" name="Picture 3" descr="C:\Users\yakshonakg\Desktop\29-03-2017 10-08-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2236" y="3030390"/>
            <a:ext cx="5687899" cy="37026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Rounded Rectangular Callout 7"/>
          <p:cNvSpPr/>
          <p:nvPr/>
        </p:nvSpPr>
        <p:spPr>
          <a:xfrm>
            <a:off x="177421" y="5562600"/>
            <a:ext cx="2590800" cy="990600"/>
          </a:xfrm>
          <a:prstGeom prst="wedgeRoundRectCallout">
            <a:avLst>
              <a:gd name="adj1" fmla="val 110884"/>
              <a:gd name="adj2" fmla="val -184684"/>
              <a:gd name="adj3" fmla="val 16667"/>
            </a:avLst>
          </a:prstGeom>
          <a:solidFill>
            <a:schemeClr val="bg1"/>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200" dirty="0" smtClean="0">
                <a:solidFill>
                  <a:srgbClr val="FF0000"/>
                </a:solidFill>
              </a:rPr>
              <a:t>Возможность добавления текста в отчет и его сохранения как шаблон для будущих отчетов</a:t>
            </a:r>
            <a:endParaRPr lang="en-US" sz="1200" dirty="0">
              <a:solidFill>
                <a:srgbClr val="FF0000"/>
              </a:solidFill>
            </a:endParaRPr>
          </a:p>
        </p:txBody>
      </p:sp>
    </p:spTree>
    <p:extLst>
      <p:ext uri="{BB962C8B-B14F-4D97-AF65-F5344CB8AC3E}">
        <p14:creationId xmlns:p14="http://schemas.microsoft.com/office/powerpoint/2010/main" val="9314643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ru-RU" dirty="0" smtClean="0"/>
              <a:t>Дополнительные возможности</a:t>
            </a:r>
            <a:r>
              <a:rPr lang="en-GB" dirty="0" smtClean="0"/>
              <a:t>, My </a:t>
            </a:r>
            <a:r>
              <a:rPr lang="en-GB" dirty="0" err="1" smtClean="0"/>
              <a:t>SciVal</a:t>
            </a:r>
            <a:r>
              <a:rPr lang="en-GB" dirty="0" smtClean="0"/>
              <a:t> </a:t>
            </a:r>
            <a:endParaRPr lang="en-US" dirty="0"/>
          </a:p>
        </p:txBody>
      </p:sp>
    </p:spTree>
    <p:extLst>
      <p:ext uri="{BB962C8B-B14F-4D97-AF65-F5344CB8AC3E}">
        <p14:creationId xmlns:p14="http://schemas.microsoft.com/office/powerpoint/2010/main" val="4115997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Источники других данных</a:t>
            </a:r>
            <a:endParaRPr lang="en-US" dirty="0"/>
          </a:p>
        </p:txBody>
      </p:sp>
      <p:sp>
        <p:nvSpPr>
          <p:cNvPr id="3" name="Text Placeholder 2"/>
          <p:cNvSpPr>
            <a:spLocks noGrp="1"/>
          </p:cNvSpPr>
          <p:nvPr>
            <p:ph type="body" sz="quarter" idx="12"/>
          </p:nvPr>
        </p:nvSpPr>
        <p:spPr>
          <a:xfrm>
            <a:off x="292099" y="1295400"/>
            <a:ext cx="8514275" cy="5181599"/>
          </a:xfrm>
        </p:spPr>
        <p:txBody>
          <a:bodyPr/>
          <a:lstStyle/>
          <a:p>
            <a:r>
              <a:rPr lang="en-GB" b="1" dirty="0" smtClean="0">
                <a:solidFill>
                  <a:srgbClr val="007398"/>
                </a:solidFill>
              </a:rPr>
              <a:t>Viewed/views</a:t>
            </a:r>
          </a:p>
          <a:p>
            <a:pPr marL="86868" indent="0">
              <a:buNone/>
            </a:pPr>
            <a:r>
              <a:rPr lang="ru-RU" sz="1800" dirty="0" smtClean="0">
                <a:solidFill>
                  <a:schemeClr val="accent3"/>
                </a:solidFill>
              </a:rPr>
              <a:t>Статистика загрузки/открытия </a:t>
            </a:r>
            <a:r>
              <a:rPr lang="en-GB" sz="1800" dirty="0" smtClean="0">
                <a:solidFill>
                  <a:schemeClr val="accent3"/>
                </a:solidFill>
              </a:rPr>
              <a:t>abstract</a:t>
            </a:r>
            <a:r>
              <a:rPr lang="en-GB" sz="1800" dirty="0">
                <a:solidFill>
                  <a:schemeClr val="accent3"/>
                </a:solidFill>
              </a:rPr>
              <a:t>s</a:t>
            </a:r>
            <a:r>
              <a:rPr lang="ru-RU" sz="1800" dirty="0" smtClean="0">
                <a:solidFill>
                  <a:schemeClr val="accent3"/>
                </a:solidFill>
              </a:rPr>
              <a:t>/переходов на полный текст в</a:t>
            </a:r>
            <a:r>
              <a:rPr lang="en-GB" sz="1800" dirty="0" smtClean="0">
                <a:solidFill>
                  <a:schemeClr val="accent3"/>
                </a:solidFill>
              </a:rPr>
              <a:t> ScienceDirect </a:t>
            </a:r>
            <a:r>
              <a:rPr lang="ru-RU" sz="1800" dirty="0" smtClean="0">
                <a:solidFill>
                  <a:schemeClr val="accent3"/>
                </a:solidFill>
              </a:rPr>
              <a:t>или в </a:t>
            </a:r>
            <a:r>
              <a:rPr lang="en-GB" sz="1800" dirty="0" smtClean="0">
                <a:solidFill>
                  <a:schemeClr val="accent3"/>
                </a:solidFill>
              </a:rPr>
              <a:t>Scopus</a:t>
            </a:r>
            <a:endParaRPr lang="ru-RU" sz="1800" dirty="0" smtClean="0">
              <a:solidFill>
                <a:schemeClr val="accent3"/>
              </a:solidFill>
            </a:endParaRPr>
          </a:p>
          <a:p>
            <a:pPr marL="86868" indent="0">
              <a:buNone/>
            </a:pPr>
            <a:endParaRPr lang="ru-RU" dirty="0"/>
          </a:p>
          <a:p>
            <a:r>
              <a:rPr lang="en-GB" b="1" dirty="0">
                <a:solidFill>
                  <a:srgbClr val="007398"/>
                </a:solidFill>
              </a:rPr>
              <a:t>Economic Impact</a:t>
            </a:r>
          </a:p>
          <a:p>
            <a:pPr marL="86868" indent="0">
              <a:buNone/>
            </a:pPr>
            <a:r>
              <a:rPr lang="ru-RU" sz="1800" dirty="0" smtClean="0">
                <a:solidFill>
                  <a:schemeClr val="accent3"/>
                </a:solidFill>
              </a:rPr>
              <a:t>Цитирование в патентах</a:t>
            </a:r>
          </a:p>
          <a:p>
            <a:pPr marL="86868" indent="0">
              <a:buNone/>
            </a:pPr>
            <a:endParaRPr lang="en-GB" dirty="0" smtClean="0"/>
          </a:p>
          <a:p>
            <a:pPr marL="86868" indent="0">
              <a:buNone/>
            </a:pPr>
            <a:endParaRPr lang="en-GB" dirty="0"/>
          </a:p>
          <a:p>
            <a:pPr marL="86868" indent="0">
              <a:buNone/>
            </a:pPr>
            <a:endParaRPr lang="en-GB" dirty="0" smtClean="0"/>
          </a:p>
          <a:p>
            <a:endParaRPr lang="en-GB" dirty="0" smtClean="0"/>
          </a:p>
          <a:p>
            <a:r>
              <a:rPr lang="en-GB" b="1" dirty="0">
                <a:solidFill>
                  <a:srgbClr val="007398"/>
                </a:solidFill>
              </a:rPr>
              <a:t>Societal Impact</a:t>
            </a:r>
            <a:r>
              <a:rPr lang="ru-RU" b="1" dirty="0">
                <a:solidFill>
                  <a:srgbClr val="007398"/>
                </a:solidFill>
              </a:rPr>
              <a:t> </a:t>
            </a:r>
            <a:r>
              <a:rPr lang="ru-RU" sz="1600" i="1" dirty="0">
                <a:solidFill>
                  <a:srgbClr val="007398"/>
                </a:solidFill>
              </a:rPr>
              <a:t>(на уровне организации)</a:t>
            </a:r>
            <a:endParaRPr lang="en-GB" sz="1600" i="1" dirty="0">
              <a:solidFill>
                <a:srgbClr val="007398"/>
              </a:solidFill>
            </a:endParaRPr>
          </a:p>
          <a:p>
            <a:pPr marL="86868" indent="0">
              <a:buNone/>
            </a:pPr>
            <a:r>
              <a:rPr lang="ru-RU" sz="1800" dirty="0" smtClean="0">
                <a:solidFill>
                  <a:schemeClr val="accent3"/>
                </a:solidFill>
              </a:rPr>
              <a:t>Упоминание в масс-медиа</a:t>
            </a:r>
          </a:p>
          <a:p>
            <a:pPr marL="86868" indent="0">
              <a:buNone/>
            </a:pPr>
            <a:endParaRPr lang="ru-RU" dirty="0" smtClean="0"/>
          </a:p>
          <a:p>
            <a:pPr marL="86868" indent="0">
              <a:buNone/>
            </a:pPr>
            <a:endParaRPr lang="en-GB"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80133000"/>
              </p:ext>
            </p:extLst>
          </p:nvPr>
        </p:nvGraphicFramePr>
        <p:xfrm>
          <a:off x="457200" y="3581400"/>
          <a:ext cx="2789865" cy="953350"/>
        </p:xfrm>
        <a:graphic>
          <a:graphicData uri="http://schemas.openxmlformats.org/drawingml/2006/table">
            <a:tbl>
              <a:tblPr/>
              <a:tblGrid>
                <a:gridCol w="120734"/>
                <a:gridCol w="2669131"/>
              </a:tblGrid>
              <a:tr h="190670">
                <a:tc>
                  <a:txBody>
                    <a:bodyPr/>
                    <a:lstStyle/>
                    <a:p>
                      <a:pPr algn="just" fontAlgn="base"/>
                      <a:r>
                        <a:rPr lang="en-US" sz="900" b="0">
                          <a:solidFill>
                            <a:srgbClr val="000000"/>
                          </a:solidFill>
                          <a:effectLst/>
                          <a:latin typeface="Arial"/>
                        </a:rPr>
                        <a:t>•</a:t>
                      </a:r>
                      <a:endParaRPr lang="en-US" sz="900" b="0">
                        <a:solidFill>
                          <a:srgbClr val="000000"/>
                        </a:solidFill>
                        <a:effectLst/>
                      </a:endParaRPr>
                    </a:p>
                  </a:txBody>
                  <a:tcPr marL="47667" marR="47667" marT="23834" marB="23834">
                    <a:lnL>
                      <a:noFill/>
                    </a:lnL>
                    <a:lnR>
                      <a:noFill/>
                    </a:lnR>
                    <a:lnT>
                      <a:noFill/>
                    </a:lnT>
                    <a:lnB>
                      <a:noFill/>
                    </a:lnB>
                    <a:solidFill>
                      <a:srgbClr val="FFFFFF"/>
                    </a:solidFill>
                  </a:tcPr>
                </a:tc>
                <a:tc>
                  <a:txBody>
                    <a:bodyPr/>
                    <a:lstStyle/>
                    <a:p>
                      <a:pPr algn="just" fontAlgn="base"/>
                      <a:r>
                        <a:rPr lang="en-US" sz="900" b="0">
                          <a:solidFill>
                            <a:srgbClr val="000000"/>
                          </a:solidFill>
                          <a:effectLst/>
                        </a:rPr>
                        <a:t>European Patent Office</a:t>
                      </a:r>
                    </a:p>
                  </a:txBody>
                  <a:tcPr marL="47667" marR="47667" marT="23834" marB="23834">
                    <a:lnL>
                      <a:noFill/>
                    </a:lnL>
                    <a:lnR>
                      <a:noFill/>
                    </a:lnR>
                    <a:lnT>
                      <a:noFill/>
                    </a:lnT>
                    <a:lnB>
                      <a:noFill/>
                    </a:lnB>
                    <a:solidFill>
                      <a:srgbClr val="FFFFFF"/>
                    </a:solidFill>
                  </a:tcPr>
                </a:tc>
              </a:tr>
              <a:tr h="190670">
                <a:tc>
                  <a:txBody>
                    <a:bodyPr/>
                    <a:lstStyle/>
                    <a:p>
                      <a:pPr algn="just" fontAlgn="base"/>
                      <a:r>
                        <a:rPr lang="en-US" sz="900" b="0">
                          <a:solidFill>
                            <a:srgbClr val="000000"/>
                          </a:solidFill>
                          <a:effectLst/>
                          <a:latin typeface="Arial"/>
                        </a:rPr>
                        <a:t>•</a:t>
                      </a:r>
                      <a:endParaRPr lang="en-US" sz="900" b="0">
                        <a:solidFill>
                          <a:srgbClr val="000000"/>
                        </a:solidFill>
                        <a:effectLst/>
                      </a:endParaRPr>
                    </a:p>
                  </a:txBody>
                  <a:tcPr marL="47667" marR="47667" marT="23834" marB="23834">
                    <a:lnL>
                      <a:noFill/>
                    </a:lnL>
                    <a:lnR>
                      <a:noFill/>
                    </a:lnR>
                    <a:lnT>
                      <a:noFill/>
                    </a:lnT>
                    <a:lnB>
                      <a:noFill/>
                    </a:lnB>
                    <a:solidFill>
                      <a:srgbClr val="FFFFFF"/>
                    </a:solidFill>
                  </a:tcPr>
                </a:tc>
                <a:tc>
                  <a:txBody>
                    <a:bodyPr/>
                    <a:lstStyle/>
                    <a:p>
                      <a:pPr algn="just" fontAlgn="base"/>
                      <a:r>
                        <a:rPr lang="en-US" sz="900" b="0">
                          <a:solidFill>
                            <a:srgbClr val="000000"/>
                          </a:solidFill>
                          <a:effectLst/>
                        </a:rPr>
                        <a:t>Intellectual Property Office</a:t>
                      </a:r>
                    </a:p>
                  </a:txBody>
                  <a:tcPr marL="47667" marR="47667" marT="23834" marB="23834">
                    <a:lnL>
                      <a:noFill/>
                    </a:lnL>
                    <a:lnR>
                      <a:noFill/>
                    </a:lnR>
                    <a:lnT>
                      <a:noFill/>
                    </a:lnT>
                    <a:lnB>
                      <a:noFill/>
                    </a:lnB>
                    <a:solidFill>
                      <a:srgbClr val="FFFFFF"/>
                    </a:solidFill>
                  </a:tcPr>
                </a:tc>
              </a:tr>
              <a:tr h="190670">
                <a:tc>
                  <a:txBody>
                    <a:bodyPr/>
                    <a:lstStyle/>
                    <a:p>
                      <a:pPr algn="just" fontAlgn="base"/>
                      <a:r>
                        <a:rPr lang="en-US" sz="900" b="0">
                          <a:solidFill>
                            <a:srgbClr val="000000"/>
                          </a:solidFill>
                          <a:effectLst/>
                          <a:latin typeface="Arial"/>
                        </a:rPr>
                        <a:t>•</a:t>
                      </a:r>
                      <a:endParaRPr lang="en-US" sz="900" b="0">
                        <a:solidFill>
                          <a:srgbClr val="000000"/>
                        </a:solidFill>
                        <a:effectLst/>
                      </a:endParaRPr>
                    </a:p>
                  </a:txBody>
                  <a:tcPr marL="47667" marR="47667" marT="23834" marB="23834">
                    <a:lnL>
                      <a:noFill/>
                    </a:lnL>
                    <a:lnR>
                      <a:noFill/>
                    </a:lnR>
                    <a:lnT>
                      <a:noFill/>
                    </a:lnT>
                    <a:lnB>
                      <a:noFill/>
                    </a:lnB>
                    <a:solidFill>
                      <a:srgbClr val="FFFFFF"/>
                    </a:solidFill>
                  </a:tcPr>
                </a:tc>
                <a:tc>
                  <a:txBody>
                    <a:bodyPr/>
                    <a:lstStyle/>
                    <a:p>
                      <a:pPr algn="just" fontAlgn="base"/>
                      <a:r>
                        <a:rPr lang="en-US" sz="900" b="0">
                          <a:solidFill>
                            <a:srgbClr val="000000"/>
                          </a:solidFill>
                          <a:effectLst/>
                        </a:rPr>
                        <a:t>Japan Patent Office</a:t>
                      </a:r>
                    </a:p>
                  </a:txBody>
                  <a:tcPr marL="47667" marR="47667" marT="23834" marB="23834">
                    <a:lnL>
                      <a:noFill/>
                    </a:lnL>
                    <a:lnR>
                      <a:noFill/>
                    </a:lnR>
                    <a:lnT>
                      <a:noFill/>
                    </a:lnT>
                    <a:lnB>
                      <a:noFill/>
                    </a:lnB>
                    <a:solidFill>
                      <a:srgbClr val="FFFFFF"/>
                    </a:solidFill>
                  </a:tcPr>
                </a:tc>
              </a:tr>
              <a:tr h="190670">
                <a:tc>
                  <a:txBody>
                    <a:bodyPr/>
                    <a:lstStyle/>
                    <a:p>
                      <a:pPr algn="just" fontAlgn="base"/>
                      <a:r>
                        <a:rPr lang="en-US" sz="900" b="0">
                          <a:solidFill>
                            <a:srgbClr val="000000"/>
                          </a:solidFill>
                          <a:effectLst/>
                          <a:latin typeface="Arial"/>
                        </a:rPr>
                        <a:t>•</a:t>
                      </a:r>
                      <a:endParaRPr lang="en-US" sz="900" b="0">
                        <a:solidFill>
                          <a:srgbClr val="000000"/>
                        </a:solidFill>
                        <a:effectLst/>
                      </a:endParaRPr>
                    </a:p>
                  </a:txBody>
                  <a:tcPr marL="47667" marR="47667" marT="23834" marB="23834">
                    <a:lnL>
                      <a:noFill/>
                    </a:lnL>
                    <a:lnR>
                      <a:noFill/>
                    </a:lnR>
                    <a:lnT>
                      <a:noFill/>
                    </a:lnT>
                    <a:lnB>
                      <a:noFill/>
                    </a:lnB>
                    <a:solidFill>
                      <a:srgbClr val="FFFFFF"/>
                    </a:solidFill>
                  </a:tcPr>
                </a:tc>
                <a:tc>
                  <a:txBody>
                    <a:bodyPr/>
                    <a:lstStyle/>
                    <a:p>
                      <a:pPr algn="just" fontAlgn="base"/>
                      <a:r>
                        <a:rPr lang="en-US" sz="900" b="0">
                          <a:solidFill>
                            <a:srgbClr val="000000"/>
                          </a:solidFill>
                          <a:effectLst/>
                        </a:rPr>
                        <a:t>United States Patent and Trademark Office</a:t>
                      </a:r>
                    </a:p>
                  </a:txBody>
                  <a:tcPr marL="47667" marR="47667" marT="23834" marB="23834">
                    <a:lnL>
                      <a:noFill/>
                    </a:lnL>
                    <a:lnR>
                      <a:noFill/>
                    </a:lnR>
                    <a:lnT>
                      <a:noFill/>
                    </a:lnT>
                    <a:lnB>
                      <a:noFill/>
                    </a:lnB>
                    <a:solidFill>
                      <a:srgbClr val="FFFFFF"/>
                    </a:solidFill>
                  </a:tcPr>
                </a:tc>
              </a:tr>
              <a:tr h="190670">
                <a:tc>
                  <a:txBody>
                    <a:bodyPr/>
                    <a:lstStyle/>
                    <a:p>
                      <a:pPr algn="just" fontAlgn="base"/>
                      <a:r>
                        <a:rPr lang="en-US" sz="900" b="0">
                          <a:solidFill>
                            <a:srgbClr val="000000"/>
                          </a:solidFill>
                          <a:effectLst/>
                          <a:latin typeface="Arial"/>
                        </a:rPr>
                        <a:t>•</a:t>
                      </a:r>
                      <a:endParaRPr lang="en-US" sz="900" b="0">
                        <a:solidFill>
                          <a:srgbClr val="000000"/>
                        </a:solidFill>
                        <a:effectLst/>
                      </a:endParaRPr>
                    </a:p>
                  </a:txBody>
                  <a:tcPr marL="47667" marR="47667" marT="23834" marB="23834">
                    <a:lnL>
                      <a:noFill/>
                    </a:lnL>
                    <a:lnR>
                      <a:noFill/>
                    </a:lnR>
                    <a:lnT>
                      <a:noFill/>
                    </a:lnT>
                    <a:lnB>
                      <a:noFill/>
                    </a:lnB>
                    <a:solidFill>
                      <a:srgbClr val="FFFFFF"/>
                    </a:solidFill>
                  </a:tcPr>
                </a:tc>
                <a:tc>
                  <a:txBody>
                    <a:bodyPr/>
                    <a:lstStyle/>
                    <a:p>
                      <a:pPr algn="just" fontAlgn="base"/>
                      <a:r>
                        <a:rPr lang="en-US" sz="900" b="0" dirty="0">
                          <a:solidFill>
                            <a:srgbClr val="000000"/>
                          </a:solidFill>
                          <a:effectLst/>
                        </a:rPr>
                        <a:t>World Intellectual Property Organization</a:t>
                      </a:r>
                    </a:p>
                  </a:txBody>
                  <a:tcPr marL="47667" marR="47667" marT="23834" marB="23834">
                    <a:lnL>
                      <a:noFill/>
                    </a:lnL>
                    <a:lnR>
                      <a:noFill/>
                    </a:lnR>
                    <a:lnT>
                      <a:noFill/>
                    </a:lnT>
                    <a:lnB>
                      <a:noFill/>
                    </a:lnB>
                    <a:solidFill>
                      <a:srgbClr val="FFFFFF"/>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90379425"/>
              </p:ext>
            </p:extLst>
          </p:nvPr>
        </p:nvGraphicFramePr>
        <p:xfrm>
          <a:off x="381000" y="5562600"/>
          <a:ext cx="8305800" cy="1167989"/>
        </p:xfrm>
        <a:graphic>
          <a:graphicData uri="http://schemas.openxmlformats.org/drawingml/2006/table">
            <a:tbl>
              <a:tblPr/>
              <a:tblGrid>
                <a:gridCol w="8305800"/>
              </a:tblGrid>
              <a:tr h="497648">
                <a:tc>
                  <a:txBody>
                    <a:bodyPr/>
                    <a:lstStyle/>
                    <a:p>
                      <a:pPr algn="just" fontAlgn="base"/>
                      <a:r>
                        <a:rPr lang="en-US" sz="900" b="0" dirty="0">
                          <a:solidFill>
                            <a:srgbClr val="000000"/>
                          </a:solidFill>
                          <a:effectLst/>
                        </a:rPr>
                        <a:t/>
                      </a:r>
                      <a:br>
                        <a:rPr lang="en-US" sz="900" b="0" dirty="0">
                          <a:solidFill>
                            <a:srgbClr val="000000"/>
                          </a:solidFill>
                          <a:effectLst/>
                        </a:rPr>
                      </a:br>
                      <a:r>
                        <a:rPr lang="en-US" sz="900" b="0" dirty="0">
                          <a:solidFill>
                            <a:srgbClr val="000000"/>
                          </a:solidFill>
                          <a:effectLst/>
                        </a:rPr>
                        <a:t>LexisNexis print archive (Terms &amp; Conditions http://www.lexisnexis.co.uk/en-uk/terms.page) : 2011 till October 2015</a:t>
                      </a:r>
                    </a:p>
                  </a:txBody>
                  <a:tcPr marL="47667" marR="47667" marT="23834" marB="23834">
                    <a:lnL>
                      <a:noFill/>
                    </a:lnL>
                    <a:lnR>
                      <a:noFill/>
                    </a:lnR>
                    <a:lnT>
                      <a:noFill/>
                    </a:lnT>
                    <a:lnB>
                      <a:noFill/>
                    </a:lnB>
                    <a:solidFill>
                      <a:srgbClr val="FFFFFF"/>
                    </a:solidFill>
                  </a:tcPr>
                </a:tc>
              </a:tr>
              <a:tr h="348353">
                <a:tc>
                  <a:txBody>
                    <a:bodyPr/>
                    <a:lstStyle/>
                    <a:p>
                      <a:pPr marL="0" marR="0" indent="0" algn="just" defTabSz="457200" rtl="0" eaLnBrk="1" fontAlgn="base" latinLnBrk="0" hangingPunct="1">
                        <a:lnSpc>
                          <a:spcPct val="100000"/>
                        </a:lnSpc>
                        <a:spcBef>
                          <a:spcPts val="0"/>
                        </a:spcBef>
                        <a:spcAft>
                          <a:spcPts val="0"/>
                        </a:spcAft>
                        <a:buClrTx/>
                        <a:buSzTx/>
                        <a:buFontTx/>
                        <a:buNone/>
                        <a:tabLst/>
                        <a:defRPr/>
                      </a:pPr>
                      <a:r>
                        <a:rPr lang="en-US" sz="900" b="0" dirty="0" err="1" smtClean="0">
                          <a:solidFill>
                            <a:srgbClr val="000000"/>
                          </a:solidFill>
                          <a:effectLst/>
                        </a:rPr>
                        <a:t>Metabase</a:t>
                      </a:r>
                      <a:r>
                        <a:rPr lang="en-US" sz="900" b="0" dirty="0" smtClean="0">
                          <a:solidFill>
                            <a:srgbClr val="000000"/>
                          </a:solidFill>
                          <a:effectLst/>
                        </a:rPr>
                        <a:t> print (Terms &amp; Conditions http://www.lexisnexis.co.uk/en-uk/terms.page):  since November 2015</a:t>
                      </a:r>
                    </a:p>
                    <a:p>
                      <a:pPr algn="just" fontAlgn="base"/>
                      <a:endParaRPr lang="en-US" sz="900" b="0" dirty="0">
                        <a:solidFill>
                          <a:srgbClr val="000000"/>
                        </a:solidFill>
                        <a:effectLst/>
                      </a:endParaRPr>
                    </a:p>
                  </a:txBody>
                  <a:tcPr marL="47667" marR="47667" marT="23834" marB="23834">
                    <a:lnL>
                      <a:noFill/>
                    </a:lnL>
                    <a:lnR>
                      <a:noFill/>
                    </a:lnR>
                    <a:lnT>
                      <a:noFill/>
                    </a:lnT>
                    <a:lnB>
                      <a:noFill/>
                    </a:lnB>
                    <a:solidFill>
                      <a:srgbClr val="FFFFFF"/>
                    </a:solidFill>
                  </a:tcPr>
                </a:tc>
              </a:tr>
              <a:tr h="220799">
                <a:tc>
                  <a:txBody>
                    <a:bodyPr/>
                    <a:lstStyle/>
                    <a:p>
                      <a:pPr marL="0" marR="0" indent="0" algn="just" defTabSz="457200" rtl="0" eaLnBrk="1" fontAlgn="base" latinLnBrk="0" hangingPunct="1">
                        <a:lnSpc>
                          <a:spcPct val="100000"/>
                        </a:lnSpc>
                        <a:spcBef>
                          <a:spcPts val="0"/>
                        </a:spcBef>
                        <a:spcAft>
                          <a:spcPts val="0"/>
                        </a:spcAft>
                        <a:buClrTx/>
                        <a:buSzTx/>
                        <a:buFontTx/>
                        <a:buNone/>
                        <a:tabLst/>
                        <a:defRPr/>
                      </a:pPr>
                      <a:r>
                        <a:rPr lang="en-US" sz="900" b="0" dirty="0" err="1" smtClean="0">
                          <a:solidFill>
                            <a:srgbClr val="000000"/>
                          </a:solidFill>
                          <a:effectLst/>
                        </a:rPr>
                        <a:t>Metabase</a:t>
                      </a:r>
                      <a:r>
                        <a:rPr lang="en-US" sz="900" b="0" dirty="0" smtClean="0">
                          <a:solidFill>
                            <a:srgbClr val="000000"/>
                          </a:solidFill>
                          <a:effectLst/>
                        </a:rPr>
                        <a:t> online:  since 2014</a:t>
                      </a:r>
                    </a:p>
                    <a:p>
                      <a:pPr algn="just" fontAlgn="base"/>
                      <a:endParaRPr lang="en-US" sz="900" b="0" dirty="0">
                        <a:solidFill>
                          <a:srgbClr val="000000"/>
                        </a:solidFill>
                        <a:effectLst/>
                      </a:endParaRPr>
                    </a:p>
                  </a:txBody>
                  <a:tcPr marL="47667" marR="47667" marT="23834" marB="23834">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58014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yakshonakg\Desktop\25-04-2017 23-59-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26239"/>
            <a:ext cx="8077200" cy="4983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ru-RU" dirty="0" smtClean="0"/>
              <a:t>Вы можете проанализировать любой набор публикаций из </a:t>
            </a:r>
            <a:r>
              <a:rPr lang="en-GB" dirty="0" smtClean="0"/>
              <a:t>Scopus </a:t>
            </a:r>
            <a:r>
              <a:rPr lang="ru-RU" dirty="0" smtClean="0"/>
              <a:t>в </a:t>
            </a:r>
            <a:r>
              <a:rPr lang="en-GB" dirty="0" err="1" smtClean="0"/>
              <a:t>SciVal</a:t>
            </a:r>
            <a:r>
              <a:rPr lang="en-GB" dirty="0" smtClean="0"/>
              <a:t> </a:t>
            </a:r>
            <a:r>
              <a:rPr lang="ru-RU" dirty="0" smtClean="0"/>
              <a:t>используя функцию</a:t>
            </a:r>
            <a:r>
              <a:rPr lang="en-GB" dirty="0" smtClean="0"/>
              <a:t> </a:t>
            </a:r>
            <a:r>
              <a:rPr lang="en-GB" dirty="0" smtClean="0"/>
              <a:t>Export</a:t>
            </a:r>
            <a:endParaRPr lang="en-US" dirty="0"/>
          </a:p>
        </p:txBody>
      </p:sp>
      <p:cxnSp>
        <p:nvCxnSpPr>
          <p:cNvPr id="5" name="Straight Connector 4"/>
          <p:cNvCxnSpPr/>
          <p:nvPr/>
        </p:nvCxnSpPr>
        <p:spPr>
          <a:xfrm>
            <a:off x="762000" y="2819400"/>
            <a:ext cx="59436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 name="Flowchart: Process 3"/>
          <p:cNvSpPr/>
          <p:nvPr/>
        </p:nvSpPr>
        <p:spPr>
          <a:xfrm>
            <a:off x="2819400" y="3581400"/>
            <a:ext cx="457200" cy="304800"/>
          </a:xfrm>
          <a:prstGeom prst="flowChartProcess">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 name="Flowchart: Process 6"/>
          <p:cNvSpPr/>
          <p:nvPr/>
        </p:nvSpPr>
        <p:spPr>
          <a:xfrm>
            <a:off x="3276600" y="3581400"/>
            <a:ext cx="685800" cy="304800"/>
          </a:xfrm>
          <a:prstGeom prst="flowChartProcess">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41367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705204"/>
            <a:ext cx="3441941" cy="418645"/>
          </a:xfrm>
        </p:spPr>
        <p:txBody>
          <a:bodyPr/>
          <a:lstStyle/>
          <a:p>
            <a:r>
              <a:rPr lang="ru-RU" dirty="0"/>
              <a:t>Э</a:t>
            </a:r>
            <a:r>
              <a:rPr lang="ru-RU" dirty="0" smtClean="0"/>
              <a:t>кспорт </a:t>
            </a:r>
            <a:r>
              <a:rPr lang="ru-RU" dirty="0" smtClean="0"/>
              <a:t>из </a:t>
            </a:r>
            <a:r>
              <a:rPr lang="en-GB" dirty="0" smtClean="0"/>
              <a:t>Scopus</a:t>
            </a:r>
            <a:r>
              <a:rPr lang="ru-RU" dirty="0" smtClean="0"/>
              <a:t> в </a:t>
            </a:r>
            <a:r>
              <a:rPr lang="en-GB" dirty="0" err="1" smtClean="0"/>
              <a:t>SciVal</a:t>
            </a:r>
            <a:endParaRPr lang="en-US" dirty="0"/>
          </a:p>
        </p:txBody>
      </p:sp>
      <p:pic>
        <p:nvPicPr>
          <p:cNvPr id="1026" name="Picture 2" descr="C:\Users\azoulayn\AppData\Local\Temp\SNAGHTML80b5431.PNG"/>
          <p:cNvPicPr>
            <a:picLocks noChangeAspect="1" noChangeArrowheads="1"/>
          </p:cNvPicPr>
          <p:nvPr/>
        </p:nvPicPr>
        <p:blipFill rotWithShape="1">
          <a:blip r:embed="rId2">
            <a:extLst>
              <a:ext uri="{28A0092B-C50C-407E-A947-70E740481C1C}">
                <a14:useLocalDpi xmlns:a14="http://schemas.microsoft.com/office/drawing/2010/main" val="0"/>
              </a:ext>
            </a:extLst>
          </a:blip>
          <a:srcRect l="592" t="6895" r="736" b="22316"/>
          <a:stretch/>
        </p:blipFill>
        <p:spPr bwMode="auto">
          <a:xfrm>
            <a:off x="717557" y="1385978"/>
            <a:ext cx="7717601" cy="5325373"/>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3899140" y="463917"/>
            <a:ext cx="5244860" cy="622310"/>
          </a:xfrm>
          <a:prstGeom prst="wedgeRoundRectCallout">
            <a:avLst>
              <a:gd name="adj1" fmla="val 18611"/>
              <a:gd name="adj2" fmla="val 663028"/>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r>
              <a:rPr lang="en-US" sz="1100" dirty="0" smtClean="0"/>
              <a:t>a. </a:t>
            </a:r>
            <a:r>
              <a:rPr lang="ru-RU" sz="1100" dirty="0" smtClean="0"/>
              <a:t>Немедленный экспорт  до</a:t>
            </a:r>
            <a:r>
              <a:rPr lang="en-US" sz="1100" dirty="0" smtClean="0"/>
              <a:t> 5,000 </a:t>
            </a:r>
            <a:r>
              <a:rPr lang="ru-RU" sz="1100" dirty="0" smtClean="0"/>
              <a:t> документов</a:t>
            </a:r>
            <a:endParaRPr lang="en-US" sz="1100" dirty="0" smtClean="0"/>
          </a:p>
          <a:p>
            <a:r>
              <a:rPr lang="en-US" sz="1100" dirty="0" smtClean="0"/>
              <a:t>b. </a:t>
            </a:r>
            <a:r>
              <a:rPr lang="ru-RU" sz="1100" dirty="0" smtClean="0"/>
              <a:t>6-48 часов  для экспорта и расчета метрик , если количество</a:t>
            </a:r>
            <a:r>
              <a:rPr lang="en-US" sz="1100" dirty="0" smtClean="0"/>
              <a:t> </a:t>
            </a:r>
            <a:r>
              <a:rPr lang="ru-RU" sz="1100" dirty="0" smtClean="0"/>
              <a:t>документов от </a:t>
            </a:r>
            <a:r>
              <a:rPr lang="en-US" sz="1100" dirty="0" smtClean="0"/>
              <a:t>5,000 </a:t>
            </a:r>
            <a:r>
              <a:rPr lang="ru-RU" sz="1100" dirty="0" smtClean="0"/>
              <a:t>до</a:t>
            </a:r>
            <a:r>
              <a:rPr lang="en-GB" sz="1100" dirty="0" smtClean="0"/>
              <a:t> 20,000 </a:t>
            </a:r>
            <a:endParaRPr lang="en-US" sz="1100" dirty="0"/>
          </a:p>
        </p:txBody>
      </p:sp>
      <p:sp>
        <p:nvSpPr>
          <p:cNvPr id="2" name="Rounded Rectangle 1"/>
          <p:cNvSpPr/>
          <p:nvPr/>
        </p:nvSpPr>
        <p:spPr>
          <a:xfrm>
            <a:off x="2667000" y="2438400"/>
            <a:ext cx="685800" cy="304800"/>
          </a:xfrm>
          <a:prstGeom prst="round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949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Если число экспортируемых документов до</a:t>
            </a:r>
            <a:r>
              <a:rPr lang="en-US" dirty="0" smtClean="0"/>
              <a:t> 5k </a:t>
            </a:r>
            <a:r>
              <a:rPr lang="ru-RU" dirty="0" smtClean="0"/>
              <a:t>– вы сразу переходите в</a:t>
            </a:r>
            <a:r>
              <a:rPr lang="en-US" dirty="0" smtClean="0"/>
              <a:t> SciVal</a:t>
            </a:r>
            <a:endParaRPr lang="en-US" dirty="0"/>
          </a:p>
        </p:txBody>
      </p:sp>
      <p:pic>
        <p:nvPicPr>
          <p:cNvPr id="4" name="Picture 3"/>
          <p:cNvPicPr>
            <a:picLocks noChangeAspect="1"/>
          </p:cNvPicPr>
          <p:nvPr/>
        </p:nvPicPr>
        <p:blipFill rotWithShape="1">
          <a:blip r:embed="rId2"/>
          <a:srcRect b="50133"/>
          <a:stretch/>
        </p:blipFill>
        <p:spPr>
          <a:xfrm>
            <a:off x="391116" y="1752600"/>
            <a:ext cx="8370483" cy="40187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381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Указываете название</a:t>
            </a:r>
            <a:r>
              <a:rPr lang="en-US" dirty="0" smtClean="0"/>
              <a:t> Publication Set</a:t>
            </a:r>
            <a:endParaRPr lang="en-US" dirty="0"/>
          </a:p>
        </p:txBody>
      </p:sp>
      <p:pic>
        <p:nvPicPr>
          <p:cNvPr id="22530" name="Picture 2" descr="C:\Users\yakshonakg\Desktop\26-04-2017 00-06-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49103"/>
            <a:ext cx="7391400" cy="47696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08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yakshonakg\Desktop\26-04-2017 00-07-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8382000" cy="53759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2840" y="533400"/>
            <a:ext cx="8238319" cy="418645"/>
          </a:xfrm>
        </p:spPr>
        <p:txBody>
          <a:bodyPr/>
          <a:lstStyle/>
          <a:p>
            <a:r>
              <a:rPr lang="ru-RU" dirty="0" smtClean="0"/>
              <a:t>… и получаете подтверждение</a:t>
            </a:r>
            <a:r>
              <a:rPr lang="en-US" dirty="0" smtClean="0"/>
              <a:t> </a:t>
            </a:r>
            <a:r>
              <a:rPr lang="en-US" dirty="0" err="1" smtClean="0"/>
              <a:t>SciVal</a:t>
            </a:r>
            <a:r>
              <a:rPr lang="en-US" dirty="0" smtClean="0"/>
              <a:t> </a:t>
            </a:r>
            <a:endParaRPr lang="en-US" dirty="0"/>
          </a:p>
        </p:txBody>
      </p:sp>
      <p:sp>
        <p:nvSpPr>
          <p:cNvPr id="4" name="Rounded Rectangle 3"/>
          <p:cNvSpPr/>
          <p:nvPr/>
        </p:nvSpPr>
        <p:spPr>
          <a:xfrm>
            <a:off x="5890146" y="1219200"/>
            <a:ext cx="838200" cy="304800"/>
          </a:xfrm>
          <a:prstGeom prst="round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381000" y="2514600"/>
            <a:ext cx="9906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064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yakshonakg\Desktop\26-04-2017 00-09-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87522"/>
            <a:ext cx="7782348" cy="50625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ru-RU" dirty="0" smtClean="0"/>
              <a:t>Готовая для анализа выгрузка публикаций из </a:t>
            </a:r>
            <a:r>
              <a:rPr lang="en-GB" dirty="0" smtClean="0"/>
              <a:t>Scopus</a:t>
            </a:r>
            <a:endParaRPr lang="en-US" dirty="0"/>
          </a:p>
        </p:txBody>
      </p:sp>
      <p:cxnSp>
        <p:nvCxnSpPr>
          <p:cNvPr id="4" name="Straight Connector 3"/>
          <p:cNvCxnSpPr/>
          <p:nvPr/>
        </p:nvCxnSpPr>
        <p:spPr>
          <a:xfrm>
            <a:off x="762000" y="3124200"/>
            <a:ext cx="17526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540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862" y="762000"/>
            <a:ext cx="8676738" cy="593559"/>
          </a:xfrm>
        </p:spPr>
        <p:txBody>
          <a:bodyPr/>
          <a:lstStyle/>
          <a:p>
            <a:r>
              <a:rPr lang="en-GB" kern="0" dirty="0" err="1"/>
              <a:t>SciVal</a:t>
            </a:r>
            <a:r>
              <a:rPr lang="en-GB" kern="0" dirty="0"/>
              <a:t> </a:t>
            </a:r>
            <a:r>
              <a:rPr lang="en-GB" kern="0" dirty="0" smtClean="0"/>
              <a:t>– </a:t>
            </a:r>
            <a:r>
              <a:rPr lang="ru-RU" kern="0" dirty="0" smtClean="0"/>
              <a:t>аналитический инструмент для исследователя</a:t>
            </a:r>
            <a:endParaRPr lang="en-US" kern="0" dirty="0"/>
          </a:p>
        </p:txBody>
      </p:sp>
      <p:sp>
        <p:nvSpPr>
          <p:cNvPr id="3" name="Text Placeholder 2"/>
          <p:cNvSpPr>
            <a:spLocks noGrp="1"/>
          </p:cNvSpPr>
          <p:nvPr>
            <p:ph type="body" sz="quarter" idx="18"/>
          </p:nvPr>
        </p:nvSpPr>
        <p:spPr>
          <a:xfrm>
            <a:off x="381000" y="1955357"/>
            <a:ext cx="5939888" cy="4325545"/>
          </a:xfrm>
        </p:spPr>
        <p:txBody>
          <a:bodyPr>
            <a:normAutofit/>
          </a:bodyPr>
          <a:lstStyle/>
          <a:p>
            <a:pPr lvl="0">
              <a:spcAft>
                <a:spcPts val="600"/>
              </a:spcAft>
            </a:pPr>
            <a:r>
              <a:rPr lang="ru-RU" dirty="0" smtClean="0">
                <a:solidFill>
                  <a:srgbClr val="4D4D4D"/>
                </a:solidFill>
                <a:latin typeface="Calibri" panose="020F0502020204030204" pitchFamily="34" charset="0"/>
              </a:rPr>
              <a:t>Немедленный доступ к просмотру и анализу мировых исследований с целью</a:t>
            </a:r>
            <a:r>
              <a:rPr lang="en-US" dirty="0" smtClean="0">
                <a:solidFill>
                  <a:srgbClr val="4D4D4D"/>
                </a:solidFill>
                <a:latin typeface="Calibri" panose="020F0502020204030204" pitchFamily="34" charset="0"/>
              </a:rPr>
              <a:t>:</a:t>
            </a:r>
            <a:endParaRPr lang="en-US" dirty="0">
              <a:solidFill>
                <a:srgbClr val="4D4D4D"/>
              </a:solidFill>
              <a:latin typeface="Calibri" panose="020F0502020204030204" pitchFamily="34" charset="0"/>
            </a:endParaRPr>
          </a:p>
          <a:p>
            <a:pPr marL="285750" lvl="0" indent="-285750">
              <a:buFont typeface="Arial" panose="020B0604020202020204" pitchFamily="34" charset="0"/>
              <a:buChar char="•"/>
            </a:pPr>
            <a:r>
              <a:rPr lang="ru-RU" dirty="0" smtClean="0">
                <a:solidFill>
                  <a:srgbClr val="4D4D4D"/>
                </a:solidFill>
                <a:latin typeface="Calibri" panose="020F0502020204030204" pitchFamily="34" charset="0"/>
              </a:rPr>
              <a:t>Изучения результатов и выявления преимуществ внутри своей организации и других организаций, авторов, тем</a:t>
            </a:r>
            <a:endParaRPr lang="en-US" dirty="0">
              <a:solidFill>
                <a:srgbClr val="4D4D4D"/>
              </a:solidFill>
              <a:latin typeface="Calibri" panose="020F0502020204030204" pitchFamily="34" charset="0"/>
            </a:endParaRPr>
          </a:p>
          <a:p>
            <a:pPr marL="285750" lvl="0" indent="-285750">
              <a:buFont typeface="Arial" panose="020B0604020202020204" pitchFamily="34" charset="0"/>
              <a:buChar char="•"/>
            </a:pPr>
            <a:r>
              <a:rPr lang="ru-RU" dirty="0" smtClean="0">
                <a:solidFill>
                  <a:srgbClr val="4D4D4D"/>
                </a:solidFill>
                <a:latin typeface="Calibri" panose="020F0502020204030204" pitchFamily="34" charset="0"/>
              </a:rPr>
              <a:t>Сравнительного анализа по разным наборам данных (от стран, организаций до исследовательских тем и групп)</a:t>
            </a:r>
            <a:r>
              <a:rPr lang="en-US" dirty="0" smtClean="0">
                <a:solidFill>
                  <a:srgbClr val="4D4D4D"/>
                </a:solidFill>
                <a:latin typeface="Calibri" panose="020F0502020204030204" pitchFamily="34" charset="0"/>
              </a:rPr>
              <a:t> </a:t>
            </a:r>
            <a:endParaRPr lang="en-US" dirty="0">
              <a:solidFill>
                <a:srgbClr val="4D4D4D"/>
              </a:solidFill>
              <a:latin typeface="Calibri" panose="020F0502020204030204" pitchFamily="34" charset="0"/>
            </a:endParaRPr>
          </a:p>
          <a:p>
            <a:pPr marL="285750" lvl="0" indent="-285750">
              <a:buFont typeface="Arial" panose="020B0604020202020204" pitchFamily="34" charset="0"/>
              <a:buChar char="•"/>
            </a:pPr>
            <a:r>
              <a:rPr lang="ru-RU" dirty="0" smtClean="0">
                <a:solidFill>
                  <a:srgbClr val="4D4D4D"/>
                </a:solidFill>
                <a:latin typeface="Calibri" panose="020F0502020204030204" pitchFamily="34" charset="0"/>
              </a:rPr>
              <a:t>Определения партнеров для сотрудничества (от локального до международного)</a:t>
            </a:r>
            <a:endParaRPr lang="en-US" dirty="0">
              <a:solidFill>
                <a:srgbClr val="4D4D4D"/>
              </a:solidFill>
              <a:latin typeface="Calibri" panose="020F0502020204030204" pitchFamily="34" charset="0"/>
            </a:endParaRPr>
          </a:p>
          <a:p>
            <a:pPr marL="285750" lvl="0" indent="-285750">
              <a:buFont typeface="Arial" panose="020B0604020202020204" pitchFamily="34" charset="0"/>
              <a:buChar char="•"/>
            </a:pPr>
            <a:r>
              <a:rPr lang="ru-RU" dirty="0">
                <a:solidFill>
                  <a:srgbClr val="4D4D4D"/>
                </a:solidFill>
                <a:latin typeface="Calibri" panose="020F0502020204030204" pitchFamily="34" charset="0"/>
              </a:rPr>
              <a:t>О</a:t>
            </a:r>
            <a:r>
              <a:rPr lang="ru-RU" dirty="0" smtClean="0">
                <a:solidFill>
                  <a:srgbClr val="4D4D4D"/>
                </a:solidFill>
                <a:latin typeface="Calibri" panose="020F0502020204030204" pitchFamily="34" charset="0"/>
              </a:rPr>
              <a:t>тслеживания динамики и мониторинга изменений на рынке</a:t>
            </a:r>
            <a:endParaRPr lang="en-US" dirty="0">
              <a:solidFill>
                <a:srgbClr val="4D4D4D"/>
              </a:solidFill>
              <a:latin typeface="Calibri" panose="020F0502020204030204" pitchFamily="34" charset="0"/>
            </a:endParaRPr>
          </a:p>
          <a:p>
            <a:endParaRPr lang="en-US" dirty="0"/>
          </a:p>
        </p:txBody>
      </p:sp>
      <p:sp>
        <p:nvSpPr>
          <p:cNvPr id="4" name="Rectangle 3"/>
          <p:cNvSpPr/>
          <p:nvPr/>
        </p:nvSpPr>
        <p:spPr>
          <a:xfrm>
            <a:off x="0" y="6313884"/>
            <a:ext cx="9144000" cy="400110"/>
          </a:xfrm>
          <a:prstGeom prst="rect">
            <a:avLst/>
          </a:prstGeom>
        </p:spPr>
        <p:txBody>
          <a:bodyPr wrap="square">
            <a:spAutoFit/>
          </a:bodyPr>
          <a:lstStyle/>
          <a:p>
            <a:pPr algn="ctr"/>
            <a:r>
              <a:rPr lang="en-US" sz="2000" b="1" dirty="0" smtClean="0">
                <a:hlinkClick r:id="rId3"/>
              </a:rPr>
              <a:t>www.elsevier.com/research-intelligence</a:t>
            </a:r>
            <a:r>
              <a:rPr lang="en-US" sz="2000" b="1" dirty="0" smtClean="0"/>
              <a:t> </a:t>
            </a:r>
            <a:endParaRPr lang="en-US" sz="2000" b="1" dirty="0"/>
          </a:p>
        </p:txBody>
      </p:sp>
    </p:spTree>
    <p:extLst>
      <p:ext uri="{BB962C8B-B14F-4D97-AF65-F5344CB8AC3E}">
        <p14:creationId xmlns:p14="http://schemas.microsoft.com/office/powerpoint/2010/main" val="33894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yakshonakg\Desktop\14-03-2017 20-06-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61" y="1744793"/>
            <a:ext cx="8300924" cy="44647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685800"/>
            <a:ext cx="8238319" cy="418645"/>
          </a:xfrm>
        </p:spPr>
        <p:txBody>
          <a:bodyPr/>
          <a:lstStyle/>
          <a:p>
            <a:r>
              <a:rPr lang="en-GB" sz="2000" dirty="0" err="1" smtClean="0"/>
              <a:t>SciVal</a:t>
            </a:r>
            <a:r>
              <a:rPr lang="en-GB" sz="2000" dirty="0" smtClean="0"/>
              <a:t> </a:t>
            </a:r>
            <a:r>
              <a:rPr lang="ru-RU" sz="2000" dirty="0" smtClean="0"/>
              <a:t>это удобный инструмент для руководителей для мониторинга результатов на уровне своего подразделения, отдельных ученых</a:t>
            </a:r>
            <a:r>
              <a:rPr lang="en-GB" sz="2000" dirty="0" smtClean="0"/>
              <a:t> </a:t>
            </a:r>
            <a:endParaRPr lang="en-US" sz="2000" dirty="0"/>
          </a:p>
        </p:txBody>
      </p:sp>
      <p:sp>
        <p:nvSpPr>
          <p:cNvPr id="5" name="Rounded Rectangular Callout 4"/>
          <p:cNvSpPr/>
          <p:nvPr/>
        </p:nvSpPr>
        <p:spPr>
          <a:xfrm>
            <a:off x="2895600" y="5943600"/>
            <a:ext cx="2590800" cy="751455"/>
          </a:xfrm>
          <a:prstGeom prst="wedgeRoundRectCallout">
            <a:avLst>
              <a:gd name="adj1" fmla="val -73812"/>
              <a:gd name="adj2" fmla="val -49249"/>
              <a:gd name="adj3" fmla="val 16667"/>
            </a:avLst>
          </a:prstGeom>
          <a:solidFill>
            <a:schemeClr val="bg1"/>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200" dirty="0" smtClean="0">
                <a:solidFill>
                  <a:srgbClr val="FF0000"/>
                </a:solidFill>
              </a:rPr>
              <a:t>Возможность добавлять ученых: отдельно и группой</a:t>
            </a:r>
            <a:endParaRPr lang="en-US" sz="1200" dirty="0">
              <a:solidFill>
                <a:srgbClr val="FF0000"/>
              </a:solidFill>
            </a:endParaRPr>
          </a:p>
        </p:txBody>
      </p:sp>
      <p:sp>
        <p:nvSpPr>
          <p:cNvPr id="3" name="Rectangle 2"/>
          <p:cNvSpPr/>
          <p:nvPr/>
        </p:nvSpPr>
        <p:spPr>
          <a:xfrm>
            <a:off x="275230" y="2590801"/>
            <a:ext cx="2239370" cy="3600578"/>
          </a:xfrm>
          <a:prstGeom prst="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576342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yakshonakg\Desktop\13-02-2017 20-11-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39" y="1247563"/>
            <a:ext cx="7662862" cy="46674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90539" y="609600"/>
            <a:ext cx="8238319" cy="418645"/>
          </a:xfrm>
        </p:spPr>
        <p:txBody>
          <a:bodyPr/>
          <a:lstStyle/>
          <a:p>
            <a:r>
              <a:rPr lang="ru-RU" dirty="0" smtClean="0"/>
              <a:t>Импорт новой группы исследователей</a:t>
            </a:r>
            <a:endParaRPr lang="en-US" dirty="0"/>
          </a:p>
        </p:txBody>
      </p:sp>
      <p:pic>
        <p:nvPicPr>
          <p:cNvPr id="6147" name="Picture 3" descr="C:\Users\yakshonakg\Desktop\16-11-2016 22-45-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351" y="4419600"/>
            <a:ext cx="3233097" cy="23371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3813022" y="2438400"/>
            <a:ext cx="0" cy="1981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Rounded Rectangular Callout 6"/>
          <p:cNvSpPr/>
          <p:nvPr/>
        </p:nvSpPr>
        <p:spPr>
          <a:xfrm>
            <a:off x="5867400" y="4364786"/>
            <a:ext cx="2590800" cy="531958"/>
          </a:xfrm>
          <a:prstGeom prst="wedgeRoundRectCallout">
            <a:avLst>
              <a:gd name="adj1" fmla="val 3948"/>
              <a:gd name="adj2" fmla="val -190026"/>
              <a:gd name="adj3" fmla="val 16667"/>
            </a:avLst>
          </a:prstGeom>
          <a:solidFill>
            <a:schemeClr val="bg1"/>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200" dirty="0">
                <a:solidFill>
                  <a:srgbClr val="FF0000"/>
                </a:solidFill>
              </a:rPr>
              <a:t>и</a:t>
            </a:r>
            <a:r>
              <a:rPr lang="ru-RU" sz="1200" dirty="0" smtClean="0">
                <a:solidFill>
                  <a:srgbClr val="FF0000"/>
                </a:solidFill>
              </a:rPr>
              <a:t>ли Импорт по </a:t>
            </a:r>
            <a:r>
              <a:rPr lang="en-GB" sz="1200" dirty="0" smtClean="0">
                <a:solidFill>
                  <a:srgbClr val="FF0000"/>
                </a:solidFill>
              </a:rPr>
              <a:t>Scopus AU-ID</a:t>
            </a:r>
            <a:endParaRPr lang="en-US" sz="1200" dirty="0">
              <a:solidFill>
                <a:srgbClr val="FF0000"/>
              </a:solidFill>
            </a:endParaRPr>
          </a:p>
        </p:txBody>
      </p:sp>
      <p:sp>
        <p:nvSpPr>
          <p:cNvPr id="8" name="Rounded Rectangular Callout 7"/>
          <p:cNvSpPr/>
          <p:nvPr/>
        </p:nvSpPr>
        <p:spPr>
          <a:xfrm>
            <a:off x="2590800" y="1371600"/>
            <a:ext cx="2362200" cy="379558"/>
          </a:xfrm>
          <a:prstGeom prst="wedgeRoundRectCallout">
            <a:avLst>
              <a:gd name="adj1" fmla="val -31346"/>
              <a:gd name="adj2" fmla="val 238424"/>
              <a:gd name="adj3" fmla="val 16667"/>
            </a:avLst>
          </a:prstGeom>
          <a:solidFill>
            <a:schemeClr val="bg1"/>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200" dirty="0" smtClean="0">
                <a:solidFill>
                  <a:srgbClr val="FF0000"/>
                </a:solidFill>
              </a:rPr>
              <a:t>Загрузка файла</a:t>
            </a:r>
            <a:endParaRPr lang="en-US" sz="1200" dirty="0">
              <a:solidFill>
                <a:srgbClr val="FF0000"/>
              </a:solidFill>
            </a:endParaRPr>
          </a:p>
        </p:txBody>
      </p:sp>
    </p:spTree>
    <p:extLst>
      <p:ext uri="{BB962C8B-B14F-4D97-AF65-F5344CB8AC3E}">
        <p14:creationId xmlns:p14="http://schemas.microsoft.com/office/powerpoint/2010/main" val="396398997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yakshonakg\Desktop\13-02-2017 20-18-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87" y="1219200"/>
            <a:ext cx="8666137" cy="52513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89495" y="609600"/>
            <a:ext cx="8238319" cy="418645"/>
          </a:xfrm>
        </p:spPr>
        <p:txBody>
          <a:bodyPr/>
          <a:lstStyle/>
          <a:p>
            <a:r>
              <a:rPr lang="ru-RU" dirty="0" smtClean="0"/>
              <a:t>Создание структуры группы/организации</a:t>
            </a:r>
            <a:endParaRPr lang="en-US" dirty="0"/>
          </a:p>
        </p:txBody>
      </p:sp>
      <p:sp>
        <p:nvSpPr>
          <p:cNvPr id="5" name="Rounded Rectangular Callout 4"/>
          <p:cNvSpPr/>
          <p:nvPr/>
        </p:nvSpPr>
        <p:spPr>
          <a:xfrm>
            <a:off x="4876800" y="6091007"/>
            <a:ext cx="2590800" cy="531958"/>
          </a:xfrm>
          <a:prstGeom prst="wedgeRoundRectCallout">
            <a:avLst>
              <a:gd name="adj1" fmla="val -35033"/>
              <a:gd name="adj2" fmla="val -120756"/>
              <a:gd name="adj3" fmla="val 16667"/>
            </a:avLst>
          </a:prstGeom>
          <a:solidFill>
            <a:schemeClr val="bg1"/>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200" dirty="0" smtClean="0">
                <a:solidFill>
                  <a:srgbClr val="FF0000"/>
                </a:solidFill>
              </a:rPr>
              <a:t>При необходимости можно создать иерархическую систему</a:t>
            </a:r>
            <a:endParaRPr lang="en-US" sz="1200" dirty="0">
              <a:solidFill>
                <a:srgbClr val="FF0000"/>
              </a:solidFill>
            </a:endParaRPr>
          </a:p>
        </p:txBody>
      </p:sp>
      <p:cxnSp>
        <p:nvCxnSpPr>
          <p:cNvPr id="4" name="Straight Connector 3"/>
          <p:cNvCxnSpPr/>
          <p:nvPr/>
        </p:nvCxnSpPr>
        <p:spPr>
          <a:xfrm>
            <a:off x="4572000" y="3505200"/>
            <a:ext cx="10668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351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Awarded Grants</a:t>
            </a:r>
            <a:r>
              <a:rPr lang="ru-RU" dirty="0" smtClean="0"/>
              <a:t> </a:t>
            </a:r>
            <a:r>
              <a:rPr lang="ru-RU" sz="2000" dirty="0" smtClean="0"/>
              <a:t>(успешность финансирования научных проектов)</a:t>
            </a:r>
            <a:endParaRPr lang="en-US" sz="2000" dirty="0"/>
          </a:p>
        </p:txBody>
      </p:sp>
      <p:sp>
        <p:nvSpPr>
          <p:cNvPr id="3" name="Text Placeholder 2"/>
          <p:cNvSpPr>
            <a:spLocks noGrp="1"/>
          </p:cNvSpPr>
          <p:nvPr>
            <p:ph type="body" sz="quarter" idx="12"/>
          </p:nvPr>
        </p:nvSpPr>
        <p:spPr/>
        <p:txBody>
          <a:bodyPr/>
          <a:lstStyle/>
          <a:p>
            <a:pPr marL="86868" indent="0">
              <a:buNone/>
            </a:pPr>
            <a:r>
              <a:rPr lang="ru-RU" dirty="0" smtClean="0">
                <a:solidFill>
                  <a:schemeClr val="accent3"/>
                </a:solidFill>
              </a:rPr>
              <a:t>Данные обновляются каждый месяц</a:t>
            </a:r>
            <a:endParaRPr lang="en-US" dirty="0">
              <a:solidFill>
                <a:schemeClr val="accent3"/>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76682493"/>
              </p:ext>
            </p:extLst>
          </p:nvPr>
        </p:nvGraphicFramePr>
        <p:xfrm>
          <a:off x="457200" y="2461284"/>
          <a:ext cx="8237538" cy="3106563"/>
        </p:xfrm>
        <a:graphic>
          <a:graphicData uri="http://schemas.openxmlformats.org/drawingml/2006/table">
            <a:tbl>
              <a:tblPr/>
              <a:tblGrid>
                <a:gridCol w="2667000"/>
                <a:gridCol w="928019"/>
                <a:gridCol w="821240"/>
                <a:gridCol w="3821279"/>
              </a:tblGrid>
              <a:tr h="305866">
                <a:tc>
                  <a:txBody>
                    <a:bodyPr/>
                    <a:lstStyle/>
                    <a:p>
                      <a:pPr algn="just" fontAlgn="base"/>
                      <a:r>
                        <a:rPr lang="ru-RU" sz="900" b="1" dirty="0" err="1" smtClean="0">
                          <a:solidFill>
                            <a:srgbClr val="000000"/>
                          </a:solidFill>
                          <a:effectLst/>
                        </a:rPr>
                        <a:t>Грантодающая</a:t>
                      </a:r>
                      <a:r>
                        <a:rPr lang="ru-RU" sz="900" b="1" baseline="0" dirty="0" smtClean="0">
                          <a:solidFill>
                            <a:srgbClr val="000000"/>
                          </a:solidFill>
                          <a:effectLst/>
                        </a:rPr>
                        <a:t> организация</a:t>
                      </a:r>
                      <a:endParaRPr lang="en-US" sz="900" b="1" dirty="0">
                        <a:solidFill>
                          <a:srgbClr val="000000"/>
                        </a:solidFill>
                        <a:effectLst/>
                      </a:endParaRPr>
                    </a:p>
                  </a:txBody>
                  <a:tcPr marL="9931" marR="9931" marT="9931" marB="9931">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l" fontAlgn="base"/>
                      <a:r>
                        <a:rPr lang="ru-RU" sz="900" b="1" dirty="0" smtClean="0">
                          <a:solidFill>
                            <a:srgbClr val="000000"/>
                          </a:solidFill>
                          <a:effectLst/>
                        </a:rPr>
                        <a:t>Сокращенное</a:t>
                      </a:r>
                      <a:r>
                        <a:rPr lang="ru-RU" sz="900" b="1" baseline="0" dirty="0" smtClean="0">
                          <a:solidFill>
                            <a:srgbClr val="000000"/>
                          </a:solidFill>
                          <a:effectLst/>
                        </a:rPr>
                        <a:t> название</a:t>
                      </a:r>
                      <a:endParaRPr lang="en-US" sz="900" b="1" dirty="0">
                        <a:solidFill>
                          <a:srgbClr val="000000"/>
                        </a:solidFill>
                        <a:effectLst/>
                      </a:endParaRPr>
                    </a:p>
                  </a:txBody>
                  <a:tcPr marL="9931" marR="9931" marT="9931" marB="9931">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l" fontAlgn="base"/>
                      <a:r>
                        <a:rPr lang="ru-RU" sz="900" b="1" dirty="0" smtClean="0">
                          <a:solidFill>
                            <a:srgbClr val="000000"/>
                          </a:solidFill>
                          <a:effectLst/>
                        </a:rPr>
                        <a:t>Страна</a:t>
                      </a:r>
                      <a:endParaRPr lang="en-US" sz="900" b="1" dirty="0">
                        <a:solidFill>
                          <a:srgbClr val="000000"/>
                        </a:solidFill>
                        <a:effectLst/>
                      </a:endParaRPr>
                    </a:p>
                  </a:txBody>
                  <a:tcPr marL="9931" marR="9931" marT="9931" marB="9931">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l" fontAlgn="base"/>
                      <a:r>
                        <a:rPr lang="ru-RU" sz="900" b="1" dirty="0" smtClean="0">
                          <a:solidFill>
                            <a:srgbClr val="000000"/>
                          </a:solidFill>
                          <a:effectLst/>
                        </a:rPr>
                        <a:t>Адрес</a:t>
                      </a:r>
                      <a:endParaRPr lang="en-US" sz="900" b="1" dirty="0">
                        <a:solidFill>
                          <a:srgbClr val="000000"/>
                        </a:solidFill>
                        <a:effectLst/>
                      </a:endParaRPr>
                    </a:p>
                  </a:txBody>
                  <a:tcPr marL="9931" marR="9931" marT="9931" marB="9931">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r>
              <a:tr h="305866">
                <a:tc>
                  <a:txBody>
                    <a:bodyPr/>
                    <a:lstStyle/>
                    <a:p>
                      <a:pPr algn="just" fontAlgn="base"/>
                      <a:r>
                        <a:rPr lang="en-US" sz="900" b="0">
                          <a:solidFill>
                            <a:srgbClr val="000000"/>
                          </a:solidFill>
                          <a:effectLst/>
                        </a:rPr>
                        <a:t>• Wellcome Trust</a:t>
                      </a:r>
                    </a:p>
                  </a:txBody>
                  <a:tcPr marL="9931" marR="9931" marT="9931" marB="9931">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fontAlgn="t"/>
                      <a:r>
                        <a:rPr lang="en-US" sz="900" b="0">
                          <a:solidFill>
                            <a:srgbClr val="000000"/>
                          </a:solidFill>
                          <a:effectLst/>
                        </a:rPr>
                        <a:t/>
                      </a:r>
                      <a:br>
                        <a:rPr lang="en-US" sz="900" b="0">
                          <a:solidFill>
                            <a:srgbClr val="000000"/>
                          </a:solidFill>
                          <a:effectLst/>
                        </a:rPr>
                      </a:br>
                      <a:endParaRPr lang="en-US" sz="900" b="0">
                        <a:solidFill>
                          <a:srgbClr val="000000"/>
                        </a:solidFill>
                        <a:effectLst/>
                      </a:endParaRPr>
                    </a:p>
                  </a:txBody>
                  <a:tcPr marL="9931" marR="9931" marT="9931" marB="9931">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l" fontAlgn="base"/>
                      <a:r>
                        <a:rPr lang="en-US" sz="900" b="0">
                          <a:solidFill>
                            <a:srgbClr val="000000"/>
                          </a:solidFill>
                          <a:effectLst/>
                        </a:rPr>
                        <a:t>GBR</a:t>
                      </a:r>
                    </a:p>
                  </a:txBody>
                  <a:tcPr marL="9931" marR="9931" marT="9931" marB="9931">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l" fontAlgn="base"/>
                      <a:r>
                        <a:rPr lang="en-US" sz="900" b="0">
                          <a:solidFill>
                            <a:srgbClr val="000000"/>
                          </a:solidFill>
                          <a:effectLst/>
                        </a:rPr>
                        <a:t>http://www.wellcome.ac.uk/Managing-a-grant/Grants-awarded/index.htm</a:t>
                      </a:r>
                    </a:p>
                  </a:txBody>
                  <a:tcPr marL="9931" marR="9931" marT="9931" marB="9931">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r>
              <a:tr h="448869">
                <a:tc>
                  <a:txBody>
                    <a:bodyPr/>
                    <a:lstStyle/>
                    <a:p>
                      <a:pPr algn="just" fontAlgn="base"/>
                      <a:r>
                        <a:rPr lang="en-US" sz="900" b="0">
                          <a:solidFill>
                            <a:srgbClr val="000000"/>
                          </a:solidFill>
                          <a:effectLst/>
                        </a:rPr>
                        <a:t>• National Science Foundation</a:t>
                      </a:r>
                    </a:p>
                  </a:txBody>
                  <a:tcPr marL="9931" marR="9931" marT="9931" marB="9931">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l" fontAlgn="base"/>
                      <a:r>
                        <a:rPr lang="en-US" sz="900" b="0">
                          <a:solidFill>
                            <a:srgbClr val="000000"/>
                          </a:solidFill>
                          <a:effectLst/>
                        </a:rPr>
                        <a:t>NSF</a:t>
                      </a:r>
                    </a:p>
                  </a:txBody>
                  <a:tcPr marL="9931" marR="9931" marT="9931" marB="9931">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l" fontAlgn="base"/>
                      <a:r>
                        <a:rPr lang="en-US" sz="900" b="0">
                          <a:solidFill>
                            <a:srgbClr val="000000"/>
                          </a:solidFill>
                          <a:effectLst/>
                        </a:rPr>
                        <a:t>USA</a:t>
                      </a:r>
                    </a:p>
                  </a:txBody>
                  <a:tcPr marL="9931" marR="9931" marT="9931" marB="9931">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l" fontAlgn="base"/>
                      <a:r>
                        <a:rPr lang="en-US" sz="900" b="0" u="sng">
                          <a:solidFill>
                            <a:srgbClr val="3B81AB"/>
                          </a:solidFill>
                          <a:effectLst/>
                          <a:hlinkClick r:id="rId2"/>
                        </a:rPr>
                        <a:t>https://nsf.gov/awardsearch/advancedSearch.jsp</a:t>
                      </a:r>
                      <a:endParaRPr lang="en-US" sz="900" b="0">
                        <a:solidFill>
                          <a:srgbClr val="000000"/>
                        </a:solidFill>
                        <a:effectLst/>
                      </a:endParaRPr>
                    </a:p>
                    <a:p>
                      <a:pPr algn="l" fontAlgn="base"/>
                      <a:r>
                        <a:rPr lang="en-US" sz="900" b="0" u="sng">
                          <a:solidFill>
                            <a:srgbClr val="3B81AB"/>
                          </a:solidFill>
                          <a:effectLst/>
                          <a:hlinkClick r:id="rId3"/>
                        </a:rPr>
                        <a:t>https://www.fastlane.nsf.gov/servlet/A6RecentWeeks</a:t>
                      </a:r>
                      <a:endParaRPr lang="en-US" sz="900" b="0">
                        <a:solidFill>
                          <a:srgbClr val="000000"/>
                        </a:solidFill>
                        <a:effectLst/>
                      </a:endParaRPr>
                    </a:p>
                    <a:p>
                      <a:pPr algn="l" fontAlgn="base"/>
                      <a:r>
                        <a:rPr lang="en-US" sz="900" b="0">
                          <a:solidFill>
                            <a:srgbClr val="000000"/>
                          </a:solidFill>
                          <a:effectLst/>
                        </a:rPr>
                        <a:t>https://www.nsf.gov/awardsearch/download.jsp</a:t>
                      </a:r>
                    </a:p>
                  </a:txBody>
                  <a:tcPr marL="9931" marR="9931" marT="9931" marB="9931">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r>
              <a:tr h="162864">
                <a:tc>
                  <a:txBody>
                    <a:bodyPr/>
                    <a:lstStyle/>
                    <a:p>
                      <a:pPr algn="just" fontAlgn="base"/>
                      <a:r>
                        <a:rPr lang="en-US" sz="900" b="0">
                          <a:solidFill>
                            <a:srgbClr val="000000"/>
                          </a:solidFill>
                          <a:effectLst/>
                        </a:rPr>
                        <a:t>• National Institutes of Health</a:t>
                      </a:r>
                    </a:p>
                  </a:txBody>
                  <a:tcPr marL="9931" marR="9931" marT="9931" marB="9931">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l" fontAlgn="base"/>
                      <a:r>
                        <a:rPr lang="en-US" sz="900" b="0">
                          <a:solidFill>
                            <a:srgbClr val="000000"/>
                          </a:solidFill>
                          <a:effectLst/>
                        </a:rPr>
                        <a:t>NIH</a:t>
                      </a:r>
                    </a:p>
                  </a:txBody>
                  <a:tcPr marL="9931" marR="9931" marT="9931" marB="9931">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l" fontAlgn="base"/>
                      <a:r>
                        <a:rPr lang="en-US" sz="900" b="0">
                          <a:solidFill>
                            <a:srgbClr val="000000"/>
                          </a:solidFill>
                          <a:effectLst/>
                        </a:rPr>
                        <a:t>USA</a:t>
                      </a:r>
                    </a:p>
                  </a:txBody>
                  <a:tcPr marL="9931" marR="9931" marT="9931" marB="9931">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l" fontAlgn="base"/>
                      <a:r>
                        <a:rPr lang="en-US" sz="900" b="0">
                          <a:solidFill>
                            <a:srgbClr val="000000"/>
                          </a:solidFill>
                          <a:effectLst/>
                        </a:rPr>
                        <a:t>http://exporter.nih.gov/ExPORTER_Catalog.aspx?sid=0&amp;amp;index=0</a:t>
                      </a:r>
                    </a:p>
                  </a:txBody>
                  <a:tcPr marL="9931" marR="9931" marT="9931" marB="9931">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r>
              <a:tr h="162864">
                <a:tc>
                  <a:txBody>
                    <a:bodyPr/>
                    <a:lstStyle/>
                    <a:p>
                      <a:pPr algn="just" fontAlgn="base"/>
                      <a:r>
                        <a:rPr lang="en-US" sz="900" b="0">
                          <a:solidFill>
                            <a:srgbClr val="000000"/>
                          </a:solidFill>
                          <a:effectLst/>
                        </a:rPr>
                        <a:t>• Arts and Humanities Research Council</a:t>
                      </a:r>
                    </a:p>
                  </a:txBody>
                  <a:tcPr marL="9931" marR="9931" marT="9931" marB="9931">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l" fontAlgn="base"/>
                      <a:r>
                        <a:rPr lang="en-US" sz="900" b="0">
                          <a:solidFill>
                            <a:srgbClr val="000000"/>
                          </a:solidFill>
                          <a:effectLst/>
                        </a:rPr>
                        <a:t>AHRC</a:t>
                      </a:r>
                    </a:p>
                  </a:txBody>
                  <a:tcPr marL="9931" marR="9931" marT="9931" marB="9931">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l" fontAlgn="base"/>
                      <a:r>
                        <a:rPr lang="en-US" sz="900" b="0">
                          <a:solidFill>
                            <a:srgbClr val="000000"/>
                          </a:solidFill>
                          <a:effectLst/>
                        </a:rPr>
                        <a:t>GBR</a:t>
                      </a:r>
                    </a:p>
                  </a:txBody>
                  <a:tcPr marL="9931" marR="9931" marT="9931" marB="9931">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l" fontAlgn="base"/>
                      <a:r>
                        <a:rPr lang="en-US" sz="900" b="0">
                          <a:solidFill>
                            <a:srgbClr val="000000"/>
                          </a:solidFill>
                          <a:effectLst/>
                        </a:rPr>
                        <a:t>http://gtr.rcuk.ac.uk/</a:t>
                      </a:r>
                    </a:p>
                  </a:txBody>
                  <a:tcPr marL="9931" marR="9931" marT="9931" marB="9931">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r>
              <a:tr h="305866">
                <a:tc>
                  <a:txBody>
                    <a:bodyPr/>
                    <a:lstStyle/>
                    <a:p>
                      <a:pPr algn="just" fontAlgn="base"/>
                      <a:r>
                        <a:rPr lang="en-US" sz="900" b="0">
                          <a:solidFill>
                            <a:srgbClr val="000000"/>
                          </a:solidFill>
                          <a:effectLst/>
                        </a:rPr>
                        <a:t>• Biotechnology and Biological Sciences Research Council</a:t>
                      </a:r>
                    </a:p>
                  </a:txBody>
                  <a:tcPr marL="9931" marR="9931" marT="9931" marB="9931">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l" fontAlgn="base"/>
                      <a:r>
                        <a:rPr lang="en-US" sz="900" b="0">
                          <a:solidFill>
                            <a:srgbClr val="000000"/>
                          </a:solidFill>
                          <a:effectLst/>
                        </a:rPr>
                        <a:t>BBSRC</a:t>
                      </a:r>
                    </a:p>
                  </a:txBody>
                  <a:tcPr marL="9931" marR="9931" marT="9931" marB="9931">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l" fontAlgn="base"/>
                      <a:r>
                        <a:rPr lang="en-US" sz="900" b="0">
                          <a:solidFill>
                            <a:srgbClr val="000000"/>
                          </a:solidFill>
                          <a:effectLst/>
                        </a:rPr>
                        <a:t>GBR</a:t>
                      </a:r>
                    </a:p>
                  </a:txBody>
                  <a:tcPr marL="9931" marR="9931" marT="9931" marB="9931">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l" fontAlgn="base"/>
                      <a:r>
                        <a:rPr lang="en-US" sz="900" b="0">
                          <a:solidFill>
                            <a:srgbClr val="000000"/>
                          </a:solidFill>
                          <a:effectLst/>
                        </a:rPr>
                        <a:t>http://gtr.rcuk.ac.uk/</a:t>
                      </a:r>
                    </a:p>
                  </a:txBody>
                  <a:tcPr marL="9931" marR="9931" marT="9931" marB="9931">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r>
              <a:tr h="162864">
                <a:tc>
                  <a:txBody>
                    <a:bodyPr/>
                    <a:lstStyle/>
                    <a:p>
                      <a:pPr algn="just" fontAlgn="base"/>
                      <a:r>
                        <a:rPr lang="en-US" sz="900" b="0">
                          <a:solidFill>
                            <a:srgbClr val="000000"/>
                          </a:solidFill>
                          <a:effectLst/>
                        </a:rPr>
                        <a:t>• Economic and Social Research Council</a:t>
                      </a:r>
                    </a:p>
                  </a:txBody>
                  <a:tcPr marL="9931" marR="9931" marT="9931" marB="9931">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l" fontAlgn="base"/>
                      <a:r>
                        <a:rPr lang="en-US" sz="900" b="0">
                          <a:solidFill>
                            <a:srgbClr val="000000"/>
                          </a:solidFill>
                          <a:effectLst/>
                        </a:rPr>
                        <a:t>ESRC</a:t>
                      </a:r>
                    </a:p>
                  </a:txBody>
                  <a:tcPr marL="9931" marR="9931" marT="9931" marB="9931">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l" fontAlgn="base"/>
                      <a:r>
                        <a:rPr lang="en-US" sz="900" b="0">
                          <a:solidFill>
                            <a:srgbClr val="000000"/>
                          </a:solidFill>
                          <a:effectLst/>
                        </a:rPr>
                        <a:t>GBR</a:t>
                      </a:r>
                    </a:p>
                  </a:txBody>
                  <a:tcPr marL="9931" marR="9931" marT="9931" marB="9931">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l" fontAlgn="base"/>
                      <a:r>
                        <a:rPr lang="en-US" sz="900" b="0">
                          <a:solidFill>
                            <a:srgbClr val="000000"/>
                          </a:solidFill>
                          <a:effectLst/>
                        </a:rPr>
                        <a:t>http://gtr.rcuk.ac.uk/</a:t>
                      </a:r>
                    </a:p>
                  </a:txBody>
                  <a:tcPr marL="9931" marR="9931" marT="9931" marB="9931">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r>
              <a:tr h="162864">
                <a:tc>
                  <a:txBody>
                    <a:bodyPr/>
                    <a:lstStyle/>
                    <a:p>
                      <a:pPr algn="just" fontAlgn="base"/>
                      <a:r>
                        <a:rPr lang="en-US" sz="900" b="0">
                          <a:solidFill>
                            <a:srgbClr val="000000"/>
                          </a:solidFill>
                          <a:effectLst/>
                        </a:rPr>
                        <a:t>• Engineering and Physical Sciences Research Council</a:t>
                      </a:r>
                    </a:p>
                  </a:txBody>
                  <a:tcPr marL="9931" marR="9931" marT="9931" marB="9931">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l" fontAlgn="base"/>
                      <a:r>
                        <a:rPr lang="en-US" sz="900" b="0">
                          <a:solidFill>
                            <a:srgbClr val="000000"/>
                          </a:solidFill>
                          <a:effectLst/>
                        </a:rPr>
                        <a:t>EPSRC</a:t>
                      </a:r>
                    </a:p>
                  </a:txBody>
                  <a:tcPr marL="9931" marR="9931" marT="9931" marB="9931">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l" fontAlgn="base"/>
                      <a:r>
                        <a:rPr lang="en-US" sz="900" b="0">
                          <a:solidFill>
                            <a:srgbClr val="000000"/>
                          </a:solidFill>
                          <a:effectLst/>
                        </a:rPr>
                        <a:t>GBR</a:t>
                      </a:r>
                    </a:p>
                  </a:txBody>
                  <a:tcPr marL="9931" marR="9931" marT="9931" marB="9931">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l" fontAlgn="base"/>
                      <a:r>
                        <a:rPr lang="en-US" sz="900" b="0">
                          <a:solidFill>
                            <a:srgbClr val="000000"/>
                          </a:solidFill>
                          <a:effectLst/>
                        </a:rPr>
                        <a:t>http://gtr.rcuk.ac.uk/</a:t>
                      </a:r>
                    </a:p>
                  </a:txBody>
                  <a:tcPr marL="9931" marR="9931" marT="9931" marB="9931">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r>
              <a:tr h="162864">
                <a:tc>
                  <a:txBody>
                    <a:bodyPr/>
                    <a:lstStyle/>
                    <a:p>
                      <a:pPr algn="just" fontAlgn="base"/>
                      <a:r>
                        <a:rPr lang="en-US" sz="900" b="0">
                          <a:solidFill>
                            <a:srgbClr val="000000"/>
                          </a:solidFill>
                          <a:effectLst/>
                        </a:rPr>
                        <a:t>• Medical Research Council</a:t>
                      </a:r>
                    </a:p>
                  </a:txBody>
                  <a:tcPr marL="9931" marR="9931" marT="9931" marB="9931">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l" fontAlgn="base"/>
                      <a:r>
                        <a:rPr lang="en-US" sz="900" b="0">
                          <a:solidFill>
                            <a:srgbClr val="000000"/>
                          </a:solidFill>
                          <a:effectLst/>
                        </a:rPr>
                        <a:t>MRC</a:t>
                      </a:r>
                    </a:p>
                  </a:txBody>
                  <a:tcPr marL="9931" marR="9931" marT="9931" marB="9931">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l" fontAlgn="base"/>
                      <a:r>
                        <a:rPr lang="en-US" sz="900" b="0">
                          <a:solidFill>
                            <a:srgbClr val="000000"/>
                          </a:solidFill>
                          <a:effectLst/>
                        </a:rPr>
                        <a:t>GBR</a:t>
                      </a:r>
                    </a:p>
                  </a:txBody>
                  <a:tcPr marL="9931" marR="9931" marT="9931" marB="9931">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l" fontAlgn="base"/>
                      <a:r>
                        <a:rPr lang="en-US" sz="900" b="0">
                          <a:solidFill>
                            <a:srgbClr val="000000"/>
                          </a:solidFill>
                          <a:effectLst/>
                        </a:rPr>
                        <a:t>http://gtr.rcuk.ac.uk/</a:t>
                      </a:r>
                    </a:p>
                  </a:txBody>
                  <a:tcPr marL="9931" marR="9931" marT="9931" marB="9931">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r>
              <a:tr h="162864">
                <a:tc>
                  <a:txBody>
                    <a:bodyPr/>
                    <a:lstStyle/>
                    <a:p>
                      <a:pPr algn="just" fontAlgn="base"/>
                      <a:r>
                        <a:rPr lang="en-US" sz="900" b="0">
                          <a:solidFill>
                            <a:srgbClr val="000000"/>
                          </a:solidFill>
                          <a:effectLst/>
                        </a:rPr>
                        <a:t>• Natural Environment Research Council</a:t>
                      </a:r>
                    </a:p>
                  </a:txBody>
                  <a:tcPr marL="9931" marR="9931" marT="9931" marB="9931">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l" fontAlgn="base"/>
                      <a:r>
                        <a:rPr lang="en-US" sz="900" b="0">
                          <a:solidFill>
                            <a:srgbClr val="000000"/>
                          </a:solidFill>
                          <a:effectLst/>
                        </a:rPr>
                        <a:t>NERC</a:t>
                      </a:r>
                    </a:p>
                  </a:txBody>
                  <a:tcPr marL="9931" marR="9931" marT="9931" marB="9931">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l" fontAlgn="base"/>
                      <a:r>
                        <a:rPr lang="en-US" sz="900" b="0">
                          <a:solidFill>
                            <a:srgbClr val="000000"/>
                          </a:solidFill>
                          <a:effectLst/>
                        </a:rPr>
                        <a:t>GBR</a:t>
                      </a:r>
                    </a:p>
                  </a:txBody>
                  <a:tcPr marL="9931" marR="9931" marT="9931" marB="9931">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l" fontAlgn="base"/>
                      <a:r>
                        <a:rPr lang="en-US" sz="900" b="0">
                          <a:solidFill>
                            <a:srgbClr val="000000"/>
                          </a:solidFill>
                          <a:effectLst/>
                        </a:rPr>
                        <a:t>http://gtr.rcuk.ac.uk/</a:t>
                      </a:r>
                    </a:p>
                  </a:txBody>
                  <a:tcPr marL="9931" marR="9931" marT="9931" marB="9931">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r>
              <a:tr h="162864">
                <a:tc>
                  <a:txBody>
                    <a:bodyPr/>
                    <a:lstStyle/>
                    <a:p>
                      <a:pPr algn="just" fontAlgn="base"/>
                      <a:r>
                        <a:rPr lang="en-US" sz="900" b="0">
                          <a:solidFill>
                            <a:srgbClr val="000000"/>
                          </a:solidFill>
                          <a:effectLst/>
                        </a:rPr>
                        <a:t>• Science and Technology Facilities Council</a:t>
                      </a:r>
                    </a:p>
                  </a:txBody>
                  <a:tcPr marL="9931" marR="9931" marT="9931" marB="9931">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l" fontAlgn="base"/>
                      <a:r>
                        <a:rPr lang="en-US" sz="900" b="0">
                          <a:solidFill>
                            <a:srgbClr val="000000"/>
                          </a:solidFill>
                          <a:effectLst/>
                        </a:rPr>
                        <a:t>STFC</a:t>
                      </a:r>
                    </a:p>
                  </a:txBody>
                  <a:tcPr marL="9931" marR="9931" marT="9931" marB="9931">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l" fontAlgn="base"/>
                      <a:r>
                        <a:rPr lang="en-US" sz="900" b="0">
                          <a:solidFill>
                            <a:srgbClr val="000000"/>
                          </a:solidFill>
                          <a:effectLst/>
                        </a:rPr>
                        <a:t>GBR</a:t>
                      </a:r>
                    </a:p>
                  </a:txBody>
                  <a:tcPr marL="9931" marR="9931" marT="9931" marB="9931">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l" fontAlgn="base"/>
                      <a:r>
                        <a:rPr lang="en-US" sz="900" b="0">
                          <a:solidFill>
                            <a:srgbClr val="000000"/>
                          </a:solidFill>
                          <a:effectLst/>
                        </a:rPr>
                        <a:t>http://gtr.rcuk.ac.uk/</a:t>
                      </a:r>
                    </a:p>
                  </a:txBody>
                  <a:tcPr marL="9931" marR="9931" marT="9931" marB="9931">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r>
              <a:tr h="162864">
                <a:tc>
                  <a:txBody>
                    <a:bodyPr/>
                    <a:lstStyle/>
                    <a:p>
                      <a:pPr algn="just" fontAlgn="base"/>
                      <a:r>
                        <a:rPr lang="en-US" sz="900" b="0">
                          <a:solidFill>
                            <a:srgbClr val="000000"/>
                          </a:solidFill>
                          <a:effectLst/>
                        </a:rPr>
                        <a:t>• Australian Research Council</a:t>
                      </a:r>
                    </a:p>
                  </a:txBody>
                  <a:tcPr marL="9931" marR="9931" marT="9931" marB="9931">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l" fontAlgn="base"/>
                      <a:r>
                        <a:rPr lang="en-US" sz="900" b="0">
                          <a:solidFill>
                            <a:srgbClr val="000000"/>
                          </a:solidFill>
                          <a:effectLst/>
                        </a:rPr>
                        <a:t>ARC</a:t>
                      </a:r>
                    </a:p>
                  </a:txBody>
                  <a:tcPr marL="9931" marR="9931" marT="9931" marB="9931">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l" fontAlgn="base"/>
                      <a:r>
                        <a:rPr lang="en-US" sz="900" b="0">
                          <a:solidFill>
                            <a:srgbClr val="000000"/>
                          </a:solidFill>
                          <a:effectLst/>
                        </a:rPr>
                        <a:t>AUS</a:t>
                      </a:r>
                    </a:p>
                  </a:txBody>
                  <a:tcPr marL="9931" marR="9931" marT="9931" marB="9931">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l" fontAlgn="base"/>
                      <a:r>
                        <a:rPr lang="en-US" sz="900" b="0">
                          <a:solidFill>
                            <a:srgbClr val="000000"/>
                          </a:solidFill>
                          <a:effectLst/>
                        </a:rPr>
                        <a:t>http://www.arc.gov.au/grants-dataset</a:t>
                      </a:r>
                    </a:p>
                  </a:txBody>
                  <a:tcPr marL="9931" marR="9931" marT="9931" marB="9931">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r>
              <a:tr h="305866">
                <a:tc>
                  <a:txBody>
                    <a:bodyPr/>
                    <a:lstStyle/>
                    <a:p>
                      <a:pPr algn="just" fontAlgn="base"/>
                      <a:r>
                        <a:rPr lang="en-US" sz="900" b="0">
                          <a:solidFill>
                            <a:srgbClr val="000000"/>
                          </a:solidFill>
                          <a:effectLst/>
                        </a:rPr>
                        <a:t>• National Health and Medical Research Council</a:t>
                      </a:r>
                    </a:p>
                  </a:txBody>
                  <a:tcPr marL="9931" marR="9931" marT="9931" marB="9931">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l" fontAlgn="base"/>
                      <a:r>
                        <a:rPr lang="en-US" sz="900" b="0">
                          <a:solidFill>
                            <a:srgbClr val="000000"/>
                          </a:solidFill>
                          <a:effectLst/>
                        </a:rPr>
                        <a:t>NHMRC</a:t>
                      </a:r>
                    </a:p>
                  </a:txBody>
                  <a:tcPr marL="9931" marR="9931" marT="9931" marB="9931">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fontAlgn="t"/>
                      <a:r>
                        <a:rPr lang="en-US" sz="900" b="0">
                          <a:solidFill>
                            <a:srgbClr val="000000"/>
                          </a:solidFill>
                          <a:effectLst/>
                        </a:rPr>
                        <a:t/>
                      </a:r>
                      <a:br>
                        <a:rPr lang="en-US" sz="900" b="0">
                          <a:solidFill>
                            <a:srgbClr val="000000"/>
                          </a:solidFill>
                          <a:effectLst/>
                        </a:rPr>
                      </a:br>
                      <a:endParaRPr lang="en-US" sz="900" b="0">
                        <a:solidFill>
                          <a:srgbClr val="000000"/>
                        </a:solidFill>
                        <a:effectLst/>
                      </a:endParaRPr>
                    </a:p>
                  </a:txBody>
                  <a:tcPr marL="9931" marR="9931" marT="9931" marB="9931">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l" fontAlgn="base"/>
                      <a:r>
                        <a:rPr lang="en-US" sz="900" b="0" dirty="0">
                          <a:solidFill>
                            <a:srgbClr val="000000"/>
                          </a:solidFill>
                          <a:effectLst/>
                        </a:rPr>
                        <a:t>https://www.nhmrc.gov.au/grants-funding/research-funding-statistics-and-data</a:t>
                      </a:r>
                    </a:p>
                  </a:txBody>
                  <a:tcPr marL="9931" marR="9931" marT="9931" marB="9931">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74222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Пример: сравнение по </a:t>
            </a:r>
            <a:r>
              <a:rPr lang="ru-RU" dirty="0" err="1" smtClean="0"/>
              <a:t>наукометрическим</a:t>
            </a:r>
            <a:r>
              <a:rPr lang="ru-RU" dirty="0" smtClean="0"/>
              <a:t> показателям структурных подразделений, отдельных ученых</a:t>
            </a:r>
            <a:endParaRPr lang="en-US" dirty="0"/>
          </a:p>
        </p:txBody>
      </p:sp>
      <p:pic>
        <p:nvPicPr>
          <p:cNvPr id="28674" name="Picture 2" descr="C:\Users\yakshonakg\Desktop\13-02-2017 20-23-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7772400" cy="4857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6858000" y="2970663"/>
            <a:ext cx="1295400" cy="304800"/>
          </a:xfrm>
          <a:prstGeom prst="round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 name="Rounded Rectangle 3"/>
          <p:cNvSpPr/>
          <p:nvPr/>
        </p:nvSpPr>
        <p:spPr>
          <a:xfrm>
            <a:off x="5105400" y="1143000"/>
            <a:ext cx="4038600" cy="14478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ru-RU" sz="1600" dirty="0" smtClean="0"/>
              <a:t>Таким образом ученый или руководитель не тратит время на поиск всех публикаций ученого, группы ученых и расчет показателей каждый раз при подготовке отчетности</a:t>
            </a:r>
            <a:endParaRPr lang="en-US" sz="1600" dirty="0"/>
          </a:p>
        </p:txBody>
      </p:sp>
    </p:spTree>
    <p:extLst>
      <p:ext uri="{BB962C8B-B14F-4D97-AF65-F5344CB8AC3E}">
        <p14:creationId xmlns:p14="http://schemas.microsoft.com/office/powerpoint/2010/main" val="42433639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2100" y="496888"/>
            <a:ext cx="8513763" cy="59372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a:solidFill>
                  <a:schemeClr val="accent1"/>
                </a:solidFill>
                <a:latin typeface="Arial Bold"/>
                <a:ea typeface="+mj-ea"/>
                <a:cs typeface="Arial Bold"/>
              </a:defRPr>
            </a:lvl1pPr>
          </a:lstStyle>
          <a:p>
            <a:r>
              <a:rPr lang="ru-RU" smtClean="0">
                <a:latin typeface="Arial Bold" pitchFamily="34" charset="0"/>
                <a:cs typeface="Arial Bold" pitchFamily="34" charset="0"/>
              </a:rPr>
              <a:t>Контакты:</a:t>
            </a:r>
            <a:endParaRPr lang="en-US" dirty="0" smtClean="0">
              <a:latin typeface="Arial Bold" pitchFamily="34" charset="0"/>
              <a:cs typeface="Arial Bold" pitchFamily="34" charset="0"/>
            </a:endParaRPr>
          </a:p>
        </p:txBody>
      </p:sp>
      <p:sp>
        <p:nvSpPr>
          <p:cNvPr id="5" name="Text Placeholder 2"/>
          <p:cNvSpPr txBox="1">
            <a:spLocks/>
          </p:cNvSpPr>
          <p:nvPr/>
        </p:nvSpPr>
        <p:spPr>
          <a:xfrm>
            <a:off x="304800" y="1143000"/>
            <a:ext cx="8513763" cy="4448175"/>
          </a:xfrm>
          <a:prstGeom prst="rect">
            <a:avLst/>
          </a:prstGeom>
        </p:spPr>
        <p:txBody>
          <a:bodyPr/>
          <a:lst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a:lstStyle>
          <a:p>
            <a:r>
              <a:rPr lang="ru-RU" dirty="0">
                <a:latin typeface="Arial" pitchFamily="34" charset="0"/>
                <a:cs typeface="Arial" pitchFamily="34" charset="0"/>
              </a:rPr>
              <a:t>Галина П. </a:t>
            </a:r>
            <a:r>
              <a:rPr lang="ru-RU" dirty="0" err="1">
                <a:latin typeface="Arial" pitchFamily="34" charset="0"/>
                <a:cs typeface="Arial" pitchFamily="34" charset="0"/>
              </a:rPr>
              <a:t>Якшонок</a:t>
            </a:r>
            <a:r>
              <a:rPr lang="en-GB" dirty="0">
                <a:latin typeface="Arial" pitchFamily="34" charset="0"/>
                <a:cs typeface="Arial" pitchFamily="34" charset="0"/>
              </a:rPr>
              <a:t> </a:t>
            </a:r>
            <a:r>
              <a:rPr lang="en-GB" dirty="0">
                <a:latin typeface="Arial" pitchFamily="34" charset="0"/>
                <a:cs typeface="Arial" pitchFamily="34" charset="0"/>
                <a:hlinkClick r:id="rId2"/>
              </a:rPr>
              <a:t>g.yakshonak@elsevier.com</a:t>
            </a:r>
            <a:endParaRPr lang="ru-RU" dirty="0">
              <a:latin typeface="Arial" pitchFamily="34" charset="0"/>
              <a:cs typeface="Arial" pitchFamily="34" charset="0"/>
            </a:endParaRPr>
          </a:p>
          <a:p>
            <a:pPr marL="86868" indent="0">
              <a:buFont typeface="Arial"/>
              <a:buNone/>
            </a:pPr>
            <a:endParaRPr lang="en-GB" dirty="0" smtClean="0">
              <a:latin typeface="Arial" pitchFamily="34" charset="0"/>
              <a:cs typeface="Arial" pitchFamily="34" charset="0"/>
            </a:endParaRPr>
          </a:p>
          <a:p>
            <a:pPr marL="86868" indent="0">
              <a:buNone/>
            </a:pPr>
            <a:r>
              <a:rPr lang="en-GB" smtClean="0">
                <a:latin typeface="Arial" pitchFamily="34" charset="0"/>
                <a:cs typeface="Arial" pitchFamily="34" charset="0"/>
                <a:hlinkClick r:id="rId3"/>
              </a:rPr>
              <a:t>www.elsevierscience.ru</a:t>
            </a:r>
            <a:r>
              <a:rPr lang="en-GB" smtClean="0">
                <a:latin typeface="Arial" pitchFamily="34" charset="0"/>
                <a:cs typeface="Arial" pitchFamily="34" charset="0"/>
              </a:rPr>
              <a:t> </a:t>
            </a:r>
            <a:endParaRPr lang="en-GB" dirty="0" smtClean="0">
              <a:latin typeface="Arial" pitchFamily="34" charset="0"/>
              <a:cs typeface="Arial" pitchFamily="34"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216" y="3048000"/>
            <a:ext cx="5969008" cy="346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9541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ru-RU" dirty="0" smtClean="0"/>
              <a:t>Метрики</a:t>
            </a:r>
            <a:endParaRPr lang="en-US" dirty="0"/>
          </a:p>
        </p:txBody>
      </p:sp>
    </p:spTree>
    <p:extLst>
      <p:ext uri="{BB962C8B-B14F-4D97-AF65-F5344CB8AC3E}">
        <p14:creationId xmlns:p14="http://schemas.microsoft.com/office/powerpoint/2010/main" val="1807252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1271533"/>
            <a:ext cx="8636758" cy="1243067"/>
          </a:xfrm>
        </p:spPr>
        <p:txBody>
          <a:bodyPr>
            <a:normAutofit/>
          </a:bodyPr>
          <a:lstStyle/>
          <a:p>
            <a:pPr indent="-342900">
              <a:defRPr/>
            </a:pPr>
            <a:r>
              <a:rPr lang="ru-RU" sz="1800" dirty="0" smtClean="0"/>
              <a:t>Чаще всего, </a:t>
            </a:r>
            <a:r>
              <a:rPr lang="ru-RU" sz="1800" dirty="0"/>
              <a:t>и</a:t>
            </a:r>
            <a:r>
              <a:rPr lang="ru-RU" sz="1800" dirty="0" smtClean="0"/>
              <a:t>спользуются для оценки науки и дальнейшего принятия управленческих решений в области науки, подготовки плана развития/действий </a:t>
            </a:r>
          </a:p>
          <a:p>
            <a:pPr indent="-342900">
              <a:defRPr/>
            </a:pPr>
            <a:endParaRPr lang="ru-RU" sz="1800" dirty="0" smtClean="0"/>
          </a:p>
        </p:txBody>
      </p:sp>
      <p:sp>
        <p:nvSpPr>
          <p:cNvPr id="4" name="Title 1"/>
          <p:cNvSpPr>
            <a:spLocks noGrp="1"/>
          </p:cNvSpPr>
          <p:nvPr>
            <p:ph type="title"/>
          </p:nvPr>
        </p:nvSpPr>
        <p:spPr>
          <a:xfrm>
            <a:off x="292099" y="497304"/>
            <a:ext cx="8514275" cy="593559"/>
          </a:xfrm>
        </p:spPr>
        <p:txBody>
          <a:bodyPr/>
          <a:lstStyle/>
          <a:p>
            <a:r>
              <a:rPr lang="ru-RU" dirty="0" err="1" smtClean="0"/>
              <a:t>Библиометрические</a:t>
            </a:r>
            <a:r>
              <a:rPr lang="ru-RU" dirty="0" smtClean="0"/>
              <a:t> показатели</a:t>
            </a:r>
            <a:endParaRPr lang="en-US" dirty="0"/>
          </a:p>
        </p:txBody>
      </p:sp>
      <p:sp>
        <p:nvSpPr>
          <p:cNvPr id="5" name="Content Placeholder 1"/>
          <p:cNvSpPr txBox="1">
            <a:spLocks/>
          </p:cNvSpPr>
          <p:nvPr/>
        </p:nvSpPr>
        <p:spPr>
          <a:xfrm>
            <a:off x="407158" y="6427347"/>
            <a:ext cx="8534400" cy="430653"/>
          </a:xfrm>
          <a:prstGeom prst="rect">
            <a:avLst/>
          </a:prstGeom>
        </p:spPr>
        <p:txBody>
          <a:bodyPr vert="horz" lIns="91440" tIns="45720" rIns="91440" bIns="45720" rtlCol="0">
            <a:normAutofit fontScale="55000" lnSpcReduction="20000"/>
          </a:bodyPr>
          <a:lst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a:lstStyle>
          <a:p>
            <a:pPr marL="86868" indent="0">
              <a:buNone/>
            </a:pPr>
            <a:r>
              <a:rPr lang="ru-RU" sz="1200" i="1" dirty="0" smtClean="0"/>
              <a:t>Источник: </a:t>
            </a:r>
            <a:r>
              <a:rPr lang="en-US" sz="1200" i="1" dirty="0" err="1" smtClean="0"/>
              <a:t>SciVal</a:t>
            </a:r>
            <a:r>
              <a:rPr lang="en-US" sz="1200" i="1" dirty="0" smtClean="0"/>
              <a:t> Metrics Guidebook</a:t>
            </a:r>
            <a:r>
              <a:rPr lang="en-GB" sz="1200" i="1" dirty="0" smtClean="0"/>
              <a:t>, Elsevier, February 2014</a:t>
            </a:r>
            <a:r>
              <a:rPr lang="ru-RU" sz="1200" i="1" dirty="0" smtClean="0"/>
              <a:t> </a:t>
            </a:r>
          </a:p>
          <a:p>
            <a:pPr marL="86868" indent="0">
              <a:buNone/>
            </a:pPr>
            <a:r>
              <a:rPr lang="ru-RU" sz="1200" i="1" dirty="0" smtClean="0"/>
              <a:t> </a:t>
            </a:r>
            <a:r>
              <a:rPr lang="en-US" sz="1200" i="1" dirty="0">
                <a:hlinkClick r:id="rId2"/>
              </a:rPr>
              <a:t>https://www.elsevier.com/__</a:t>
            </a:r>
            <a:r>
              <a:rPr lang="en-US" sz="1200" i="1" dirty="0" smtClean="0">
                <a:hlinkClick r:id="rId2"/>
              </a:rPr>
              <a:t>data/assets/pdf_file/0020/53327/scival-metrics-guidebook-v1_01-february2014.pdf</a:t>
            </a:r>
            <a:r>
              <a:rPr lang="ru-RU" sz="1200" i="1" dirty="0" smtClean="0"/>
              <a:t> </a:t>
            </a:r>
            <a:endParaRPr lang="en-GB" sz="1200" i="1" dirty="0" smtClean="0"/>
          </a:p>
          <a:p>
            <a:pPr marL="86868" indent="0">
              <a:buFont typeface="Arial"/>
              <a:buNone/>
            </a:pPr>
            <a:r>
              <a:rPr lang="ru-RU" sz="1200" i="1" dirty="0" smtClean="0"/>
              <a:t>Авторы:  </a:t>
            </a:r>
            <a:r>
              <a:rPr lang="en-US" sz="1200" i="1" dirty="0" smtClean="0"/>
              <a:t>Dr Lisa Colledge</a:t>
            </a:r>
            <a:r>
              <a:rPr lang="en-GB" sz="1200" i="1" dirty="0" smtClean="0"/>
              <a:t>,</a:t>
            </a:r>
            <a:r>
              <a:rPr lang="en-US" sz="1200" i="1" dirty="0" smtClean="0"/>
              <a:t> Dr </a:t>
            </a:r>
            <a:r>
              <a:rPr lang="en-US" sz="1200" i="1" dirty="0" err="1" smtClean="0"/>
              <a:t>Reinder</a:t>
            </a:r>
            <a:r>
              <a:rPr lang="en-US" sz="1200" i="1" dirty="0" smtClean="0"/>
              <a:t> </a:t>
            </a:r>
            <a:r>
              <a:rPr lang="en-US" sz="1200" i="1" dirty="0" err="1" smtClean="0"/>
              <a:t>Verlinde</a:t>
            </a:r>
            <a:r>
              <a:rPr lang="ru-RU" sz="1400" dirty="0" smtClean="0"/>
              <a:t>	</a:t>
            </a:r>
          </a:p>
          <a:p>
            <a:pPr marL="86868" indent="0">
              <a:buFont typeface="Arial"/>
              <a:buNone/>
            </a:pPr>
            <a:endParaRPr lang="en-US" dirty="0"/>
          </a:p>
        </p:txBody>
      </p:sp>
      <p:sp>
        <p:nvSpPr>
          <p:cNvPr id="6" name="Содержимое 2"/>
          <p:cNvSpPr txBox="1">
            <a:spLocks/>
          </p:cNvSpPr>
          <p:nvPr/>
        </p:nvSpPr>
        <p:spPr>
          <a:xfrm>
            <a:off x="3609832" y="2209800"/>
            <a:ext cx="5534167" cy="1981200"/>
          </a:xfrm>
          <a:prstGeom prst="rect">
            <a:avLst/>
          </a:prstGeom>
        </p:spPr>
        <p:txBody>
          <a:bodyPr vert="horz" lIns="91440" tIns="45720" rIns="91440" bIns="45720" rtlCol="0">
            <a:normAutofit fontScale="92500" lnSpcReduction="20000"/>
          </a:bodyPr>
          <a:lst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a:lstStyle>
          <a:p>
            <a:pPr marL="285750" indent="-285750" fontAlgn="auto">
              <a:spcAft>
                <a:spcPts val="0"/>
              </a:spcAft>
              <a:defRPr/>
            </a:pPr>
            <a:r>
              <a:rPr lang="ru-RU" sz="1800" dirty="0" smtClean="0"/>
              <a:t>В идеале, при принятии управленческих решений в науке, необходимо опираться на «треугольник» данных: </a:t>
            </a:r>
            <a:r>
              <a:rPr lang="ru-RU" sz="1800" u="sng" dirty="0" smtClean="0"/>
              <a:t>оценку коллег (анализируемого объекта), оценку экспертов и данные из </a:t>
            </a:r>
            <a:r>
              <a:rPr lang="ru-RU" sz="1800" u="sng" dirty="0" err="1" smtClean="0"/>
              <a:t>фактологической</a:t>
            </a:r>
            <a:r>
              <a:rPr lang="ru-RU" sz="1800" u="sng" dirty="0" smtClean="0"/>
              <a:t> базы (</a:t>
            </a:r>
            <a:r>
              <a:rPr lang="ru-RU" sz="1800" u="sng" dirty="0" err="1" smtClean="0"/>
              <a:t>библиометрические</a:t>
            </a:r>
            <a:r>
              <a:rPr lang="ru-RU" sz="1800" u="sng" dirty="0" smtClean="0"/>
              <a:t> показатели)</a:t>
            </a:r>
            <a:r>
              <a:rPr lang="ru-RU" sz="1800" dirty="0" smtClean="0"/>
              <a:t>. </a:t>
            </a:r>
            <a:r>
              <a:rPr lang="ru-RU" sz="1400" i="1" dirty="0" smtClean="0"/>
              <a:t>Когда эти три вида/источника данных совпадают в оценке (или близки к совпадению) – высокая обоснованность принятого решения, когда конфликтуют – необходимо дальнейшее, более детальное изучение</a:t>
            </a:r>
            <a:r>
              <a:rPr lang="ru-RU" sz="1800" dirty="0" smtClean="0"/>
              <a:t>. </a:t>
            </a:r>
          </a:p>
        </p:txBody>
      </p:sp>
      <p:sp>
        <p:nvSpPr>
          <p:cNvPr id="7" name="Содержимое 2"/>
          <p:cNvSpPr txBox="1">
            <a:spLocks/>
          </p:cNvSpPr>
          <p:nvPr/>
        </p:nvSpPr>
        <p:spPr>
          <a:xfrm>
            <a:off x="304800" y="3988962"/>
            <a:ext cx="8636758" cy="2466069"/>
          </a:xfrm>
          <a:prstGeom prst="rect">
            <a:avLst/>
          </a:prstGeom>
        </p:spPr>
        <p:txBody>
          <a:bodyPr vert="horz" lIns="91440" tIns="45720" rIns="91440" bIns="45720" rtlCol="0">
            <a:normAutofit/>
          </a:bodyPr>
          <a:lst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a:lstStyle>
          <a:p>
            <a:pPr indent="-342900" fontAlgn="auto">
              <a:spcAft>
                <a:spcPts val="0"/>
              </a:spcAft>
              <a:defRPr/>
            </a:pPr>
            <a:r>
              <a:rPr lang="ru-RU" sz="1800" dirty="0" smtClean="0"/>
              <a:t>Для оценки рекомендуется использовать несколько </a:t>
            </a:r>
            <a:r>
              <a:rPr lang="ru-RU" sz="1800" dirty="0" err="1" smtClean="0"/>
              <a:t>наукометрических</a:t>
            </a:r>
            <a:r>
              <a:rPr lang="ru-RU" sz="1800" dirty="0" smtClean="0"/>
              <a:t> показателей: 2-3 и даже больше показателей гарантируют, что данные/выводы этого «угла треугольника» являются надежными и обоснованными</a:t>
            </a:r>
          </a:p>
          <a:p>
            <a:pPr indent="-342900" fontAlgn="auto">
              <a:spcAft>
                <a:spcPts val="0"/>
              </a:spcAft>
              <a:defRPr/>
            </a:pPr>
            <a:endParaRPr lang="ru-RU" sz="1800" dirty="0" smtClean="0"/>
          </a:p>
          <a:p>
            <a:pPr indent="-342900" fontAlgn="auto">
              <a:spcAft>
                <a:spcPts val="0"/>
              </a:spcAft>
              <a:defRPr/>
            </a:pPr>
            <a:r>
              <a:rPr lang="ru-RU" sz="1800" dirty="0" smtClean="0"/>
              <a:t>Нет каких-либо строгих правил в выборе метрик. Все зависит от поставленных вопросов. Рекомендация: выделить ключевые моменты о которых необходимо помнить и руководствоваться здравым смыслом</a:t>
            </a:r>
          </a:p>
          <a:p>
            <a:pPr indent="-342900" fontAlgn="auto">
              <a:spcAft>
                <a:spcPts val="0"/>
              </a:spcAft>
              <a:defRPr/>
            </a:pPr>
            <a:endParaRPr lang="ru-RU" dirty="0"/>
          </a:p>
        </p:txBody>
      </p:sp>
      <p:sp>
        <p:nvSpPr>
          <p:cNvPr id="2" name="Isosceles Triangle 1"/>
          <p:cNvSpPr/>
          <p:nvPr/>
        </p:nvSpPr>
        <p:spPr>
          <a:xfrm>
            <a:off x="1391217" y="2774763"/>
            <a:ext cx="722763" cy="595952"/>
          </a:xfrm>
          <a:prstGeom prst="triangle">
            <a:avLst/>
          </a:prstGeom>
          <a:solidFill>
            <a:schemeClr val="bg1"/>
          </a:solidFill>
          <a:ln w="12700">
            <a:solidFill>
              <a:srgbClr val="363636"/>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9" name="Rectangle 8"/>
          <p:cNvSpPr/>
          <p:nvPr/>
        </p:nvSpPr>
        <p:spPr>
          <a:xfrm>
            <a:off x="990600" y="2506354"/>
            <a:ext cx="1523999" cy="265564"/>
          </a:xfrm>
          <a:prstGeom prst="rect">
            <a:avLst/>
          </a:prstGeom>
          <a:solidFill>
            <a:schemeClr val="bg1"/>
          </a:solidFill>
          <a:ln w="9525">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400" dirty="0">
                <a:solidFill>
                  <a:srgbClr val="363636"/>
                </a:solidFill>
              </a:rPr>
              <a:t>о</a:t>
            </a:r>
            <a:r>
              <a:rPr lang="ru-RU" sz="1400" dirty="0" smtClean="0">
                <a:solidFill>
                  <a:srgbClr val="363636"/>
                </a:solidFill>
              </a:rPr>
              <a:t>ценка коллег</a:t>
            </a:r>
            <a:endParaRPr lang="en-US" sz="1200" dirty="0">
              <a:solidFill>
                <a:srgbClr val="363636"/>
              </a:solidFill>
            </a:endParaRPr>
          </a:p>
        </p:txBody>
      </p:sp>
      <p:sp>
        <p:nvSpPr>
          <p:cNvPr id="10" name="Rectangle 9"/>
          <p:cNvSpPr/>
          <p:nvPr/>
        </p:nvSpPr>
        <p:spPr>
          <a:xfrm>
            <a:off x="95817" y="3199264"/>
            <a:ext cx="1295400" cy="395217"/>
          </a:xfrm>
          <a:prstGeom prst="rect">
            <a:avLst/>
          </a:prstGeom>
          <a:solidFill>
            <a:schemeClr val="bg1"/>
          </a:solidFill>
          <a:ln w="9525">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400" dirty="0">
                <a:solidFill>
                  <a:srgbClr val="363636"/>
                </a:solidFill>
              </a:rPr>
              <a:t>о</a:t>
            </a:r>
            <a:r>
              <a:rPr lang="ru-RU" sz="1400" dirty="0" smtClean="0">
                <a:solidFill>
                  <a:srgbClr val="363636"/>
                </a:solidFill>
              </a:rPr>
              <a:t>ценка экспертов</a:t>
            </a:r>
            <a:endParaRPr lang="en-US" sz="1200" dirty="0">
              <a:solidFill>
                <a:srgbClr val="363636"/>
              </a:solidFill>
            </a:endParaRPr>
          </a:p>
        </p:txBody>
      </p:sp>
      <p:sp>
        <p:nvSpPr>
          <p:cNvPr id="11" name="Rectangle 10"/>
          <p:cNvSpPr/>
          <p:nvPr/>
        </p:nvSpPr>
        <p:spPr>
          <a:xfrm>
            <a:off x="2113980" y="3124201"/>
            <a:ext cx="1295400" cy="589697"/>
          </a:xfrm>
          <a:prstGeom prst="rect">
            <a:avLst/>
          </a:prstGeom>
          <a:solidFill>
            <a:schemeClr val="bg1"/>
          </a:solidFill>
          <a:ln w="9525">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400" dirty="0" err="1" smtClean="0">
                <a:solidFill>
                  <a:srgbClr val="363636"/>
                </a:solidFill>
              </a:rPr>
              <a:t>библиометрические</a:t>
            </a:r>
            <a:r>
              <a:rPr lang="ru-RU" sz="1400" dirty="0" smtClean="0">
                <a:solidFill>
                  <a:srgbClr val="363636"/>
                </a:solidFill>
              </a:rPr>
              <a:t> показатели</a:t>
            </a:r>
            <a:endParaRPr lang="en-US" sz="1400" dirty="0">
              <a:solidFill>
                <a:srgbClr val="363636"/>
              </a:solidFill>
            </a:endParaRPr>
          </a:p>
        </p:txBody>
      </p:sp>
    </p:spTree>
    <p:extLst>
      <p:ext uri="{BB962C8B-B14F-4D97-AF65-F5344CB8AC3E}">
        <p14:creationId xmlns:p14="http://schemas.microsoft.com/office/powerpoint/2010/main" val="929234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Elesvier Research Intelligence Master Slide">
  <a:themeElements>
    <a:clrScheme name="Elsevier Colours">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3">
          <a:schemeClr val="lt1"/>
        </a:lnRef>
        <a:fillRef idx="1">
          <a:schemeClr val="accent1"/>
        </a:fillRef>
        <a:effectRef idx="1">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36270</TotalTime>
  <Words>3108</Words>
  <Application>Microsoft Office PowerPoint</Application>
  <PresentationFormat>On-screen Show (4:3)</PresentationFormat>
  <Paragraphs>507</Paragraphs>
  <Slides>71</Slides>
  <Notes>10</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Elesvier Research Intelligence Master Slide</vt:lpstr>
      <vt:lpstr>Оценка трендов в интересующей научной области в системе SciVal. Создание исследовательской группы в Scival</vt:lpstr>
      <vt:lpstr>ПОЗДРАВЛЯЕМ !</vt:lpstr>
      <vt:lpstr>SciVal – аналитический инструмент на основе данных Scopus</vt:lpstr>
      <vt:lpstr>PowerPoint Presentation</vt:lpstr>
      <vt:lpstr>Содержание Scopus и данные в SciVal</vt:lpstr>
      <vt:lpstr>Источники других данных</vt:lpstr>
      <vt:lpstr>Awarded Grants (успешность финансирования научных проектов)</vt:lpstr>
      <vt:lpstr>PowerPoint Presentation</vt:lpstr>
      <vt:lpstr>Библиометрические показатели</vt:lpstr>
      <vt:lpstr>Факторы, влияющие на значения</vt:lpstr>
      <vt:lpstr>Метрики-партнеры</vt:lpstr>
      <vt:lpstr>SciVal Metrics Guidebook</vt:lpstr>
      <vt:lpstr>Возможный набор метрик в SciVal по категориям (1) </vt:lpstr>
      <vt:lpstr>Возможный набор метрик в SciVal по категориям (2) </vt:lpstr>
      <vt:lpstr>Подробнее о некоторых метриках: CiteScore  (с 2016, Elsevier) На примере показан расчет CiteScore для 2015 </vt:lpstr>
      <vt:lpstr>CiteScore дополнят уже существующие метрики SJR и SNIP</vt:lpstr>
      <vt:lpstr>Рейтинг журналов и тренды</vt:lpstr>
      <vt:lpstr>Подробнее о некоторых метриках: показатель цитируемости, взвешенный по предметной области (Field-weighted citation impact, с самоцитируемостью и без)</vt:lpstr>
      <vt:lpstr>и еще: мультидисциплинарность</vt:lpstr>
      <vt:lpstr>Подробнее о некоторых метриках: упоминания в Mass Media в SciVal (1)</vt:lpstr>
      <vt:lpstr>Подробнее о некоторых метриках: упоминания в Mass Media в SciVal (2)</vt:lpstr>
      <vt:lpstr>Подробнее о некоторых метриках:  Views – просмотры/чтение/использование Интересные факты</vt:lpstr>
      <vt:lpstr>Подробнее о некоторых метриках: Views – просмотры/чтение/использование Интересные факты (2)</vt:lpstr>
      <vt:lpstr>Индикаторы/показатели, которые приемлемы в одном контексте могут быть бесполезными для оценки другого</vt:lpstr>
      <vt:lpstr>PowerPoint Presentation</vt:lpstr>
      <vt:lpstr>PowerPoint Presentation</vt:lpstr>
      <vt:lpstr>Домашняя страница SciVal</vt:lpstr>
      <vt:lpstr>Основные уровни/объекты анализа </vt:lpstr>
      <vt:lpstr>Общие показатели вуза</vt:lpstr>
      <vt:lpstr>Какие публикации приносят «выгоду» вузу?</vt:lpstr>
      <vt:lpstr>PowerPoint Presentation</vt:lpstr>
      <vt:lpstr>Две опции работы с областями: анализ публикаций организации, страны, отдельного ученого  и т.п. в рамках выбранной области</vt:lpstr>
      <vt:lpstr>Две опции работы с областями: анализ и сравнение выбранных областей (классификация Scopus)</vt:lpstr>
      <vt:lpstr>Выбор из уже готовых областей</vt:lpstr>
      <vt:lpstr>Создание своей области исследований</vt:lpstr>
      <vt:lpstr>SciVal  позволяет создавать собственные области исследований для изучения и мониторинга, которые бы отражали фокусную, именно для вас, тематику</vt:lpstr>
      <vt:lpstr>Создание исследовательской области на основе:</vt:lpstr>
      <vt:lpstr>Создание исследовательской области: мембранные белки</vt:lpstr>
      <vt:lpstr>Детальный обзор по созданной теме и вклад вуза</vt:lpstr>
      <vt:lpstr>Возможно вы знаете этих ученых?</vt:lpstr>
      <vt:lpstr>Потенциальное сотрудничество: возможно с этими организациями вы УЖЕ сотрудничаете в других областях?</vt:lpstr>
      <vt:lpstr>Список фамилий ученых для потенциального сотрудничества</vt:lpstr>
      <vt:lpstr>Анализ трендов в созданной области</vt:lpstr>
      <vt:lpstr>Топовые</vt:lpstr>
      <vt:lpstr>Восходящие звезды?</vt:lpstr>
      <vt:lpstr>Оценка потенциальных источников собственных публикаций</vt:lpstr>
      <vt:lpstr>Keyphrases: новые направления? Список потенциальных ключевых слов?</vt:lpstr>
      <vt:lpstr>Если вы хотите провести более глубокий анализ/сравнение «внутри» исследуемой области – обратите внимание на список публикаций, входящих в эту область</vt:lpstr>
      <vt:lpstr>PowerPoint Presentation</vt:lpstr>
      <vt:lpstr>Экспорт интересующих публикаций: по теме исследования в определенном журнале </vt:lpstr>
      <vt:lpstr>Импорт публикаций и создание Publication Set</vt:lpstr>
      <vt:lpstr>Импорт: списком или Paste ID (ограничение в 20000 публикаций с возможностью объединения Publication Sets до 100000)</vt:lpstr>
      <vt:lpstr>Сравнительный анализ (по источникам) ! Выбор источника для своей публикации зависит от поставленной задачи!</vt:lpstr>
      <vt:lpstr>PowerPoint Presentation</vt:lpstr>
      <vt:lpstr>Цель: сделать результаты своего исследования более видимыми, цитированными, востребованными  При анализе данных обратите внимание на: </vt:lpstr>
      <vt:lpstr>PowerPoint Presentation</vt:lpstr>
      <vt:lpstr>Дальнейшее использование информации: экспорт и создание отчета (Report)</vt:lpstr>
      <vt:lpstr>Модуль Report</vt:lpstr>
      <vt:lpstr>PowerPoint Presentation</vt:lpstr>
      <vt:lpstr>Вы можете проанализировать любой набор публикаций из Scopus в SciVal используя функцию Export</vt:lpstr>
      <vt:lpstr>Экспорт из Scopus в SciVal</vt:lpstr>
      <vt:lpstr>Если число экспортируемых документов до 5k – вы сразу переходите в SciVal</vt:lpstr>
      <vt:lpstr>Указываете название Publication Set</vt:lpstr>
      <vt:lpstr>… и получаете подтверждение SciVal </vt:lpstr>
      <vt:lpstr>Готовая для анализа выгрузка публикаций из Scopus</vt:lpstr>
      <vt:lpstr>SciVal – аналитический инструмент для исследователя</vt:lpstr>
      <vt:lpstr>SciVal это удобный инструмент для руководителей для мониторинга результатов на уровне своего подразделения, отдельных ученых </vt:lpstr>
      <vt:lpstr>Импорт новой группы исследователей</vt:lpstr>
      <vt:lpstr>Создание структуры группы/организации</vt:lpstr>
      <vt:lpstr>Пример: сравнение по наукометрическим показателям структурных подразделений, отдельных ученых</vt:lpstr>
      <vt:lpstr>PowerPoint Presentation</vt:lpstr>
    </vt:vector>
  </TitlesOfParts>
  <Company>Reed Elsevier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SciVal [product] User Training</dc:title>
  <dc:creator>Reed Elsevier</dc:creator>
  <cp:lastModifiedBy>Reed Elsevier</cp:lastModifiedBy>
  <cp:revision>1103</cp:revision>
  <cp:lastPrinted>2014-01-29T01:20:23Z</cp:lastPrinted>
  <dcterms:created xsi:type="dcterms:W3CDTF">2011-05-02T16:44:01Z</dcterms:created>
  <dcterms:modified xsi:type="dcterms:W3CDTF">2017-04-25T21:13:06Z</dcterms:modified>
</cp:coreProperties>
</file>