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664" r:id="rId2"/>
  </p:sldMasterIdLst>
  <p:notesMasterIdLst>
    <p:notesMasterId r:id="rId5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-4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82a72e0f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82a72e0f7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582a72e0f7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82a72e0f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82a72e0f7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582a72e0f7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8b9a7010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8b9a70108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58b9a70108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8b9a701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8b9a70108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58b9a70108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82a72e0f7_0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582a72e0f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82a72e0f7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82a72e0f7_0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582a72e0f7_0_1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82a72e0f7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82a72e0f7_0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582a72e0f7_0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82a72e0f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82a72e0f7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582a72e0f7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82a72e0f7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582a72e0f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82a72e0f7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82a72e0f7_0_2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37" name="Google Shape;237;g582a72e0f7_0_2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c8a0a30a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c8a0a30a6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11" name="Google Shape;111;g4c8a0a30a6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82a72e0f7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82a72e0f7_0_5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43" name="Google Shape;243;g582a72e0f7_0_5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82a72e0f7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82a72e0f7_0_5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50" name="Google Shape;250;g582a72e0f7_0_5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82a72e0f7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582a72e0f7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56" name="Google Shape;256;g582a72e0f7_0_2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b20b14406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b20b14406_0_2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67" name="Google Shape;267;g4b20b14406_0_2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b20b1440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b20b14406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73" name="Google Shape;273;g4b20b14406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582a72e0f7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582a72e0f7_0_5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87" name="Google Shape;287;g582a72e0f7_0_5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82a72e0f7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582a72e0f7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82a72e0f7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82a72e0f7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02" name="Google Shape;302;g582a72e0f7_0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82a72e0f7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82a72e0f7_0_4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08" name="Google Shape;308;g582a72e0f7_0_4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82a72e0f7_0_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582a72e0f7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82a72e0f7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582a72e0f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82a72e0f7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582a72e0f7_0_4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22" name="Google Shape;322;g582a72e0f7_0_4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82a72e0f7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82a72e0f7_0_4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28" name="Google Shape;328;g582a72e0f7_0_4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82a72e0f7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82a72e0f7_0_4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34" name="Google Shape;334;g582a72e0f7_0_4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82a72e0f7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582a72e0f7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582a72e0f7_0_4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82a72e0f7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582a72e0f7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582a72e0f7_0_3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582a72e0f7_0_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582a72e0f7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4c8a0a31e9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4c8a0a31e9_1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63" name="Google Shape;363;g4c8a0a31e9_1_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82a72e0f7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582a72e0f7_0_2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70" name="Google Shape;370;g582a72e0f7_0_2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82a72e0f7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82a72e0f7_0_2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77" name="Google Shape;377;g582a72e0f7_0_2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b20b1440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4b20b14406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b20b14406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82a72e0f7_0_3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Figshare open data survey</a:t>
            </a:r>
            <a:endParaRPr/>
          </a:p>
        </p:txBody>
      </p:sp>
      <p:sp>
        <p:nvSpPr>
          <p:cNvPr id="124" name="Google Shape;124;g582a72e0f7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82a72e0f7_0_2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582a72e0f7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582a72e0f7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582a72e0f7_0_4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01" name="Google Shape;401;g582a72e0f7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110afab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110afab3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07" name="Google Shape;407;g5110afab3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b22f5cc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b22f5ccd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4b22f5ccd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661b71f5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5661b71f57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</a:t>
            </a:r>
            <a:endParaRPr/>
          </a:p>
        </p:txBody>
      </p:sp>
      <p:sp>
        <p:nvSpPr>
          <p:cNvPr id="426" name="Google Shape;426;g5661b71f57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661b71f5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5661b71f57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</a:t>
            </a:r>
            <a:endParaRPr/>
          </a:p>
        </p:txBody>
      </p:sp>
      <p:sp>
        <p:nvSpPr>
          <p:cNvPr id="434" name="Google Shape;434;g5661b71f57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5661b71f5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5661b71f57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</a:t>
            </a:r>
            <a:endParaRPr/>
          </a:p>
        </p:txBody>
      </p:sp>
      <p:sp>
        <p:nvSpPr>
          <p:cNvPr id="442" name="Google Shape;442;g5661b71f57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5661b71f5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5661b71f57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</a:t>
            </a:r>
            <a:endParaRPr/>
          </a:p>
        </p:txBody>
      </p:sp>
      <p:sp>
        <p:nvSpPr>
          <p:cNvPr id="450" name="Google Shape;450;g5661b71f57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82a72e0f7_0_4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Figshare open data survey</a:t>
            </a:r>
            <a:endParaRPr/>
          </a:p>
        </p:txBody>
      </p:sp>
      <p:sp>
        <p:nvSpPr>
          <p:cNvPr id="133" name="Google Shape;133;g582a72e0f7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82a72e0f7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82a72e0f7_0_4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40" name="Google Shape;140;g582a72e0f7_0_4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82a72e0f7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82a72e0f7_0_4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48" name="Google Shape;148;g582a72e0f7_0_4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82a72e0f7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82a72e0f7_0_4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54" name="Google Shape;154;g582a72e0f7_0_4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c8a0a31e9_1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c8a0a31e9_1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</a:t>
            </a:r>
            <a:endParaRPr/>
          </a:p>
        </p:txBody>
      </p:sp>
      <p:sp>
        <p:nvSpPr>
          <p:cNvPr id="160" name="Google Shape;160;g4c8a0a31e9_1_1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11237384" y="6467475"/>
            <a:ext cx="3453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rgbClr val="FF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11237384" y="6467475"/>
            <a:ext cx="3453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 descr="DS_white.wmf">
            <a:hlinkClick r:id=""/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567" y="6184900"/>
            <a:ext cx="1716090" cy="47148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/>
          <p:nvPr/>
        </p:nvSpPr>
        <p:spPr>
          <a:xfrm>
            <a:off x="7924800" y="6423025"/>
            <a:ext cx="38460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baseline="3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Work smart. Discover more.</a:t>
            </a:r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681567" y="5884863"/>
            <a:ext cx="11175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 baseline="3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Supported by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ctrTitle"/>
          </p:nvPr>
        </p:nvSpPr>
        <p:spPr>
          <a:xfrm>
            <a:off x="4886476" y="290287"/>
            <a:ext cx="6966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ldNum" idx="12"/>
          </p:nvPr>
        </p:nvSpPr>
        <p:spPr>
          <a:xfrm>
            <a:off x="11237384" y="6467475"/>
            <a:ext cx="3453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adne.ac.uk/issue/78/towns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43.png"/><Relationship Id="rId5" Type="http://schemas.openxmlformats.org/officeDocument/2006/relationships/image" Target="../media/image15.png"/><Relationship Id="rId10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6084/m9.figshare.7195058.v1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3000"/>
            <a:ext cx="12192001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/>
          <p:nvPr/>
        </p:nvSpPr>
        <p:spPr>
          <a:xfrm>
            <a:off x="2152651" y="3355887"/>
            <a:ext cx="184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8"/>
          <p:cNvSpPr/>
          <p:nvPr/>
        </p:nvSpPr>
        <p:spPr>
          <a:xfrm>
            <a:off x="2629752" y="4830284"/>
            <a:ext cx="7257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 dirty="0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'As open as possible, as closed as necessary'</a:t>
            </a:r>
            <a:endParaRPr sz="3000" b="1" dirty="0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Southern </a:t>
            </a:r>
            <a:r>
              <a:rPr lang="en-US" sz="2400" b="1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2400" b="1" smtClean="0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ederal University</a:t>
            </a:r>
            <a:endParaRPr sz="24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Mark </a:t>
            </a:r>
            <a:r>
              <a:rPr lang="en-GB" sz="2400" b="1" dirty="0" err="1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Hahnel</a:t>
            </a:r>
            <a:r>
              <a:rPr lang="en-GB" sz="2400" b="1" dirty="0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, CEO</a:t>
            </a:r>
            <a:endParaRPr sz="2400" b="1" dirty="0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25" y="1015050"/>
            <a:ext cx="11330350" cy="574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 txBox="1"/>
          <p:nvPr/>
        </p:nvSpPr>
        <p:spPr>
          <a:xfrm>
            <a:off x="430825" y="375550"/>
            <a:ext cx="10348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44515E"/>
                </a:solidFill>
              </a:rPr>
              <a:t>Papers from Russian Universities linking to datasets on Figshare</a:t>
            </a:r>
            <a:endParaRPr sz="2400">
              <a:solidFill>
                <a:srgbClr val="44515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/>
        </p:nvSpPr>
        <p:spPr>
          <a:xfrm>
            <a:off x="430825" y="375550"/>
            <a:ext cx="103485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44515E"/>
                </a:solidFill>
              </a:rPr>
              <a:t>Papers from Russian Universities linking to datasets on Figshare</a:t>
            </a:r>
            <a:endParaRPr sz="2400">
              <a:solidFill>
                <a:srgbClr val="44515E"/>
              </a:solidFill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550" y="1893425"/>
            <a:ext cx="5893549" cy="346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545" y="1496501"/>
            <a:ext cx="4601325" cy="454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/>
        </p:nvSpPr>
        <p:spPr>
          <a:xfrm>
            <a:off x="430825" y="375550"/>
            <a:ext cx="103485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44515E"/>
                </a:solidFill>
              </a:rPr>
              <a:t>Papers from Russian Universities linking to datasets on Figshare</a:t>
            </a:r>
            <a:endParaRPr sz="2400">
              <a:solidFill>
                <a:srgbClr val="44515E"/>
              </a:solidFill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5875" y="1336425"/>
            <a:ext cx="5675449" cy="478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275" y="1832601"/>
            <a:ext cx="5968402" cy="319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/>
        </p:nvSpPr>
        <p:spPr>
          <a:xfrm>
            <a:off x="430825" y="375550"/>
            <a:ext cx="103485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44515E"/>
                </a:solidFill>
              </a:rPr>
              <a:t>Papers from Russian Universities linking to datasets on Figshare</a:t>
            </a:r>
            <a:endParaRPr sz="2400">
              <a:solidFill>
                <a:srgbClr val="44515E"/>
              </a:solidFill>
            </a:endParaRPr>
          </a:p>
        </p:txBody>
      </p:sp>
      <p:pic>
        <p:nvPicPr>
          <p:cNvPr id="196" name="Google Shape;1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25" y="1122487"/>
            <a:ext cx="6573151" cy="461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650" y="2790250"/>
            <a:ext cx="7294348" cy="406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90357"/>
            <a:ext cx="12192000" cy="761978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/>
        </p:nvSpPr>
        <p:spPr>
          <a:xfrm>
            <a:off x="3948115" y="1240633"/>
            <a:ext cx="1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5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4" name="Google Shape;20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9364" y="650756"/>
            <a:ext cx="1223963" cy="37028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 txBox="1">
            <a:spLocks noGrp="1"/>
          </p:cNvSpPr>
          <p:nvPr>
            <p:ph type="subTitle" idx="1"/>
          </p:nvPr>
        </p:nvSpPr>
        <p:spPr>
          <a:xfrm>
            <a:off x="3448337" y="2674145"/>
            <a:ext cx="5097300" cy="1643100"/>
          </a:xfrm>
          <a:prstGeom prst="rect">
            <a:avLst/>
          </a:prstGeom>
          <a:solidFill>
            <a:srgbClr val="464646">
              <a:alpha val="2627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sz="3600">
                <a:solidFill>
                  <a:schemeClr val="lt1"/>
                </a:solidFill>
              </a:rPr>
              <a:t>Why are researchers doing this?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25" y="1015050"/>
            <a:ext cx="11330350" cy="574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430825" y="375550"/>
            <a:ext cx="10348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44515E"/>
                </a:solidFill>
              </a:rPr>
              <a:t>Papers from Russian Universities linking to datasets on Figshare</a:t>
            </a:r>
            <a:endParaRPr sz="2400">
              <a:solidFill>
                <a:srgbClr val="44515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9388" y="152400"/>
            <a:ext cx="6693226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675" y="3450650"/>
            <a:ext cx="9313974" cy="325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3675" y="133228"/>
            <a:ext cx="9313974" cy="2919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90357"/>
            <a:ext cx="12192000" cy="761978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5"/>
          <p:cNvSpPr txBox="1"/>
          <p:nvPr/>
        </p:nvSpPr>
        <p:spPr>
          <a:xfrm>
            <a:off x="3948115" y="1240633"/>
            <a:ext cx="1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5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9364" y="650756"/>
            <a:ext cx="1223963" cy="37028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5"/>
          <p:cNvSpPr txBox="1">
            <a:spLocks noGrp="1"/>
          </p:cNvSpPr>
          <p:nvPr>
            <p:ph type="subTitle" idx="1"/>
          </p:nvPr>
        </p:nvSpPr>
        <p:spPr>
          <a:xfrm>
            <a:off x="3448337" y="2674145"/>
            <a:ext cx="5097300" cy="1643100"/>
          </a:xfrm>
          <a:prstGeom prst="rect">
            <a:avLst/>
          </a:prstGeom>
          <a:solidFill>
            <a:srgbClr val="464646">
              <a:alpha val="2627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sz="3600">
                <a:solidFill>
                  <a:schemeClr val="lt1"/>
                </a:solidFill>
              </a:rPr>
              <a:t>Types of Content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300" y="549650"/>
            <a:ext cx="8514225" cy="1002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11075"/>
            <a:ext cx="11887200" cy="4235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4300" y="0"/>
            <a:ext cx="55605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661" y="0"/>
            <a:ext cx="559526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413" y="152400"/>
            <a:ext cx="10111181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2010" y="4629350"/>
            <a:ext cx="4429133" cy="1826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5233" y="2600208"/>
            <a:ext cx="4542701" cy="186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5235" y="477514"/>
            <a:ext cx="4824612" cy="19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9576" y="363392"/>
            <a:ext cx="4542694" cy="195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9576" y="2589744"/>
            <a:ext cx="4542694" cy="186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9576" y="4722590"/>
            <a:ext cx="4542698" cy="1866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0"/>
          <p:cNvSpPr txBox="1"/>
          <p:nvPr/>
        </p:nvSpPr>
        <p:spPr>
          <a:xfrm>
            <a:off x="1080150" y="400200"/>
            <a:ext cx="10031700" cy="5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1">
                <a:solidFill>
                  <a:srgbClr val="A43441"/>
                </a:solidFill>
              </a:rPr>
              <a:t>“This DSpace instance has become more than a little long in the tooth and the University recently went out to tender to replace that system.</a:t>
            </a:r>
            <a:r>
              <a:rPr lang="en-GB" sz="2400" i="1"/>
              <a:t> The winner of that exercise was Figshare and </a:t>
            </a:r>
            <a:r>
              <a:rPr lang="en-GB" sz="2400" b="1" i="1">
                <a:solidFill>
                  <a:srgbClr val="93C62D"/>
                </a:solidFill>
              </a:rPr>
              <a:t>so we are now gradually working towards both publications and research data appearing in the one repository.”</a:t>
            </a:r>
            <a:endParaRPr sz="2400" b="1" i="1">
              <a:solidFill>
                <a:srgbClr val="93C62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http://www.ariadne.ac.uk/issue/78/towns/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2000"/>
              <a:buChar char="•"/>
            </a:pPr>
            <a:r>
              <a:rPr lang="en-GB" sz="2000">
                <a:solidFill>
                  <a:srgbClr val="556471"/>
                </a:solidFill>
              </a:rPr>
              <a:t>Mapping custom fields to DC export OAI for theses harvesting</a:t>
            </a:r>
            <a:endParaRPr sz="2000">
              <a:solidFill>
                <a:srgbClr val="55647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2000"/>
              <a:buChar char="•"/>
            </a:pPr>
            <a:r>
              <a:rPr lang="en-GB" sz="2000">
                <a:solidFill>
                  <a:srgbClr val="556471"/>
                </a:solidFill>
              </a:rPr>
              <a:t>Handle minting </a:t>
            </a:r>
            <a:endParaRPr sz="2000">
              <a:solidFill>
                <a:srgbClr val="55647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2000"/>
              <a:buChar char="•"/>
            </a:pPr>
            <a:r>
              <a:rPr lang="en-GB" sz="2000">
                <a:solidFill>
                  <a:srgbClr val="556471"/>
                </a:solidFill>
              </a:rPr>
              <a:t>New admin area</a:t>
            </a:r>
            <a:endParaRPr sz="2000">
              <a:solidFill>
                <a:srgbClr val="55647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2000"/>
              <a:buChar char="•"/>
            </a:pPr>
            <a:r>
              <a:rPr lang="en-GB" sz="2000">
                <a:solidFill>
                  <a:srgbClr val="556471"/>
                </a:solidFill>
              </a:rPr>
              <a:t>Custom item types</a:t>
            </a:r>
            <a:endParaRPr sz="2000">
              <a:solidFill>
                <a:srgbClr val="55647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2000"/>
              <a:buChar char="•"/>
            </a:pPr>
            <a:r>
              <a:rPr lang="en-GB" sz="2000">
                <a:solidFill>
                  <a:srgbClr val="556471"/>
                </a:solidFill>
              </a:rPr>
              <a:t>Publication date/dates clarification</a:t>
            </a:r>
            <a:endParaRPr sz="2000">
              <a:solidFill>
                <a:srgbClr val="55647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2000"/>
              <a:buChar char="•"/>
            </a:pPr>
            <a:r>
              <a:rPr lang="en-GB" sz="2000">
                <a:solidFill>
                  <a:srgbClr val="556471"/>
                </a:solidFill>
              </a:rPr>
              <a:t>Cover sheet for PDFs</a:t>
            </a:r>
            <a:endParaRPr sz="2000">
              <a:solidFill>
                <a:srgbClr val="55647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8500" y="817713"/>
            <a:ext cx="6795301" cy="604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07617" y="2984455"/>
            <a:ext cx="1669569" cy="68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67798" y="4064285"/>
            <a:ext cx="1423425" cy="82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92271" y="5275875"/>
            <a:ext cx="974455" cy="10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69078" y="1907612"/>
            <a:ext cx="1973251" cy="62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1223" y="5169675"/>
            <a:ext cx="1743449" cy="60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1963" y="4175200"/>
            <a:ext cx="1973250" cy="59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225" y="3031894"/>
            <a:ext cx="1743450" cy="607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9137" y="1491300"/>
            <a:ext cx="1118925" cy="100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8502" y="0"/>
            <a:ext cx="5178898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425" y="691665"/>
            <a:ext cx="6158903" cy="5428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90357"/>
            <a:ext cx="12192000" cy="761978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3"/>
          <p:cNvSpPr txBox="1"/>
          <p:nvPr/>
        </p:nvSpPr>
        <p:spPr>
          <a:xfrm>
            <a:off x="3948115" y="1240633"/>
            <a:ext cx="1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5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7" name="Google Shape;29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9364" y="650756"/>
            <a:ext cx="1223963" cy="37028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3"/>
          <p:cNvSpPr txBox="1">
            <a:spLocks noGrp="1"/>
          </p:cNvSpPr>
          <p:nvPr>
            <p:ph type="subTitle" idx="1"/>
          </p:nvPr>
        </p:nvSpPr>
        <p:spPr>
          <a:xfrm>
            <a:off x="3448337" y="2674145"/>
            <a:ext cx="5097300" cy="1643100"/>
          </a:xfrm>
          <a:prstGeom prst="rect">
            <a:avLst/>
          </a:prstGeom>
          <a:solidFill>
            <a:srgbClr val="464646">
              <a:alpha val="2627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sz="3600">
                <a:solidFill>
                  <a:schemeClr val="lt1"/>
                </a:solidFill>
              </a:rPr>
              <a:t>Museums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2933" y="0"/>
            <a:ext cx="8733901" cy="1134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52400"/>
            <a:ext cx="11202050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90357"/>
            <a:ext cx="12192000" cy="761978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6"/>
          <p:cNvSpPr txBox="1"/>
          <p:nvPr/>
        </p:nvSpPr>
        <p:spPr>
          <a:xfrm>
            <a:off x="3948115" y="1240633"/>
            <a:ext cx="1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5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17" name="Google Shape;31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9364" y="650756"/>
            <a:ext cx="1223963" cy="37028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6"/>
          <p:cNvSpPr txBox="1">
            <a:spLocks noGrp="1"/>
          </p:cNvSpPr>
          <p:nvPr>
            <p:ph type="subTitle" idx="1"/>
          </p:nvPr>
        </p:nvSpPr>
        <p:spPr>
          <a:xfrm>
            <a:off x="3448337" y="2674145"/>
            <a:ext cx="5097300" cy="1643100"/>
          </a:xfrm>
          <a:prstGeom prst="rect">
            <a:avLst/>
          </a:prstGeom>
          <a:solidFill>
            <a:srgbClr val="464646">
              <a:alpha val="2627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sz="3600">
                <a:solidFill>
                  <a:schemeClr val="lt1"/>
                </a:solidFill>
              </a:rPr>
              <a:t>Infrastructure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90357"/>
            <a:ext cx="12192000" cy="761978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3948115" y="1240633"/>
            <a:ext cx="1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5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9364" y="650756"/>
            <a:ext cx="1223963" cy="37028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>
            <a:spLocks noGrp="1"/>
          </p:cNvSpPr>
          <p:nvPr>
            <p:ph type="subTitle" idx="1"/>
          </p:nvPr>
        </p:nvSpPr>
        <p:spPr>
          <a:xfrm>
            <a:off x="3448337" y="2674145"/>
            <a:ext cx="5097300" cy="1643100"/>
          </a:xfrm>
          <a:prstGeom prst="rect">
            <a:avLst/>
          </a:prstGeom>
          <a:solidFill>
            <a:srgbClr val="464646">
              <a:alpha val="2627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sz="3600">
                <a:solidFill>
                  <a:schemeClr val="lt1"/>
                </a:solidFill>
              </a:rPr>
              <a:t>Some context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790156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201" cy="6552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1825" y="4073775"/>
            <a:ext cx="4901268" cy="1861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225" y="4073770"/>
            <a:ext cx="4913965" cy="1861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2779" y="1226691"/>
            <a:ext cx="4939361" cy="187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819" y="1251507"/>
            <a:ext cx="4964756" cy="182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0" descr="Publication-Worl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4451" y="776850"/>
            <a:ext cx="7743099" cy="547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1" descr="Data-Universe-Grap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6725" y="82526"/>
            <a:ext cx="5431475" cy="669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90357"/>
            <a:ext cx="12192000" cy="761978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2"/>
          <p:cNvSpPr txBox="1"/>
          <p:nvPr/>
        </p:nvSpPr>
        <p:spPr>
          <a:xfrm>
            <a:off x="3948115" y="1240633"/>
            <a:ext cx="1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5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58" name="Google Shape;358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9364" y="650756"/>
            <a:ext cx="1223963" cy="37028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2"/>
          <p:cNvSpPr txBox="1">
            <a:spLocks noGrp="1"/>
          </p:cNvSpPr>
          <p:nvPr>
            <p:ph type="subTitle" idx="1"/>
          </p:nvPr>
        </p:nvSpPr>
        <p:spPr>
          <a:xfrm>
            <a:off x="3448337" y="2674145"/>
            <a:ext cx="5097300" cy="1643100"/>
          </a:xfrm>
          <a:prstGeom prst="rect">
            <a:avLst/>
          </a:prstGeom>
          <a:solidFill>
            <a:srgbClr val="464646">
              <a:alpha val="2627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sz="3600">
                <a:solidFill>
                  <a:schemeClr val="lt1"/>
                </a:solidFill>
              </a:rPr>
              <a:t>APIs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8550" y="152400"/>
            <a:ext cx="4654197" cy="655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83700"/>
            <a:ext cx="6655900" cy="5620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02" y="123100"/>
            <a:ext cx="6779699" cy="42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3800" y="2020200"/>
            <a:ext cx="8219425" cy="46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92128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1325" y="1112050"/>
            <a:ext cx="5671002" cy="10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525" y="2421625"/>
            <a:ext cx="5671000" cy="10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6126" y="3699776"/>
            <a:ext cx="4507851" cy="2973924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6"/>
          <p:cNvSpPr txBox="1">
            <a:spLocks noGrp="1"/>
          </p:cNvSpPr>
          <p:nvPr>
            <p:ph type="title"/>
          </p:nvPr>
        </p:nvSpPr>
        <p:spPr>
          <a:xfrm>
            <a:off x="248400" y="257725"/>
            <a:ext cx="11695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3200"/>
              <a:buFont typeface="Calibri"/>
              <a:buNone/>
            </a:pPr>
            <a:r>
              <a:rPr lang="en-GB" sz="3000">
                <a:solidFill>
                  <a:srgbClr val="A43441"/>
                </a:solidFill>
                <a:latin typeface="Arial"/>
                <a:ea typeface="Arial"/>
                <a:cs typeface="Arial"/>
                <a:sym typeface="Arial"/>
              </a:rPr>
              <a:t>Support for open standards and de facto standards</a:t>
            </a:r>
            <a:endParaRPr sz="3000">
              <a:solidFill>
                <a:srgbClr val="A434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400" y="1793625"/>
            <a:ext cx="5827924" cy="356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Google Shape;126;p21"/>
          <p:cNvCxnSpPr/>
          <p:nvPr/>
        </p:nvCxnSpPr>
        <p:spPr>
          <a:xfrm>
            <a:off x="1566622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" name="Google Shape;127;p21"/>
          <p:cNvCxnSpPr/>
          <p:nvPr/>
        </p:nvCxnSpPr>
        <p:spPr>
          <a:xfrm>
            <a:off x="10623129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" name="Google Shape;128;p21"/>
          <p:cNvSpPr/>
          <p:nvPr/>
        </p:nvSpPr>
        <p:spPr>
          <a:xfrm>
            <a:off x="4920343" y="566678"/>
            <a:ext cx="6470400" cy="57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50B9AE"/>
                </a:solidFill>
                <a:latin typeface="Calibri"/>
                <a:ea typeface="Calibri"/>
                <a:cs typeface="Calibri"/>
                <a:sym typeface="Calibri"/>
              </a:rPr>
              <a:t>Key results: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64% of respondents revealed they made their data openly available in 2018, a 7% rise on 2016.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Data citations are motivating more respondents to make data openly available, increasing 7% from 2017 to 46%.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The percentage of respondents in support of national mandates for open data is higher at 63% than in 2017 (55%).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Respondents who revealed that they had reused open data in their research continues to shrink. In 2018, 48% said they had done this, whereas in 2017, 50% had done so, with 57% in 2016.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Most researchers felt that that they did not get sufficient credit for sharing data (58%), compared to 9% who felt they do.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5647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Respondents having lost research data has decreased from 2017 (36% versus 30% in 2018).</a:t>
            </a: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16" y="590183"/>
            <a:ext cx="3658507" cy="517611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534546" y="5976028"/>
            <a:ext cx="383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https://doi.org/10.6084/m9.figshare.7195058.v1</a:t>
            </a:r>
            <a:endParaRPr sz="1400">
              <a:solidFill>
                <a:srgbClr val="50B9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90357"/>
            <a:ext cx="12192000" cy="761978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7"/>
          <p:cNvSpPr txBox="1"/>
          <p:nvPr/>
        </p:nvSpPr>
        <p:spPr>
          <a:xfrm>
            <a:off x="3948115" y="1240633"/>
            <a:ext cx="1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5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96" name="Google Shape;396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9364" y="650756"/>
            <a:ext cx="1223963" cy="37028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7"/>
          <p:cNvSpPr txBox="1">
            <a:spLocks noGrp="1"/>
          </p:cNvSpPr>
          <p:nvPr>
            <p:ph type="subTitle" idx="1"/>
          </p:nvPr>
        </p:nvSpPr>
        <p:spPr>
          <a:xfrm>
            <a:off x="3448337" y="2674145"/>
            <a:ext cx="5097300" cy="1643100"/>
          </a:xfrm>
          <a:prstGeom prst="rect">
            <a:avLst/>
          </a:prstGeom>
          <a:solidFill>
            <a:srgbClr val="464646">
              <a:alpha val="2627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GB" sz="3600">
                <a:solidFill>
                  <a:schemeClr val="lt1"/>
                </a:solidFill>
              </a:rPr>
              <a:t>Aggregation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3575" y="152400"/>
            <a:ext cx="7624851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1018" y="0"/>
            <a:ext cx="636668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60" descr="thanks-from-figshar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181" y="0"/>
            <a:ext cx="735964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0"/>
          <p:cNvSpPr txBox="1"/>
          <p:nvPr/>
        </p:nvSpPr>
        <p:spPr>
          <a:xfrm>
            <a:off x="5269523" y="2436506"/>
            <a:ext cx="50367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Mark Hahnel</a:t>
            </a:r>
            <a:endParaRPr sz="1800" b="1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Function: CEO</a:t>
            </a:r>
            <a:endParaRPr sz="1800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56471"/>
                </a:solidFill>
                <a:latin typeface="Calibri"/>
                <a:ea typeface="Calibri"/>
                <a:cs typeface="Calibri"/>
                <a:sym typeface="Calibri"/>
              </a:rPr>
              <a:t>Email: mark@figshare.com</a:t>
            </a:r>
            <a:endParaRPr sz="1800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800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800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800" b="1">
              <a:solidFill>
                <a:srgbClr val="5564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57677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1"/>
          <p:cNvSpPr txBox="1"/>
          <p:nvPr/>
        </p:nvSpPr>
        <p:spPr>
          <a:xfrm>
            <a:off x="5169100" y="2081250"/>
            <a:ext cx="6738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15E"/>
              </a:buClr>
              <a:buSzPts val="2400"/>
              <a:buAutoNum type="arabicParenR"/>
            </a:pPr>
            <a:r>
              <a:rPr lang="en-GB" sz="2400">
                <a:solidFill>
                  <a:srgbClr val="44515E"/>
                </a:solidFill>
              </a:rPr>
              <a:t>Restrict files / files and metadata to one or multiple groups of users from your institution </a:t>
            </a:r>
            <a:endParaRPr sz="2400">
              <a:solidFill>
                <a:srgbClr val="44515E"/>
              </a:solidFill>
            </a:endParaRPr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15E"/>
              </a:buClr>
              <a:buSzPts val="2400"/>
              <a:buAutoNum type="arabicParenR"/>
            </a:pPr>
            <a:r>
              <a:rPr lang="en-GB" sz="2400">
                <a:solidFill>
                  <a:srgbClr val="44515E"/>
                </a:solidFill>
              </a:rPr>
              <a:t>Restrict files / files and metadata to all logged in users </a:t>
            </a:r>
            <a:endParaRPr sz="2400">
              <a:solidFill>
                <a:srgbClr val="44515E"/>
              </a:solidFill>
            </a:endParaRPr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15E"/>
              </a:buClr>
              <a:buSzPts val="2400"/>
              <a:buAutoNum type="arabicParenR"/>
            </a:pPr>
            <a:r>
              <a:rPr lang="en-GB" sz="2400">
                <a:solidFill>
                  <a:srgbClr val="44515E"/>
                </a:solidFill>
              </a:rPr>
              <a:t>Restrict based on an IP range/ several IP ranges</a:t>
            </a:r>
            <a:endParaRPr sz="2400">
              <a:solidFill>
                <a:srgbClr val="44515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2"/>
          <p:cNvSpPr txBox="1">
            <a:spLocks noGrp="1"/>
          </p:cNvSpPr>
          <p:nvPr>
            <p:ph type="body" idx="1"/>
          </p:nvPr>
        </p:nvSpPr>
        <p:spPr>
          <a:xfrm>
            <a:off x="9372000" y="825000"/>
            <a:ext cx="3180000" cy="520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/>
              <a:t>New Search</a:t>
            </a:r>
            <a:endParaRPr sz="3200"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5875" y="6102750"/>
            <a:ext cx="1815075" cy="5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2"/>
          <p:cNvPicPr preferRelativeResize="0"/>
          <p:nvPr/>
        </p:nvPicPr>
        <p:blipFill rotWithShape="1">
          <a:blip r:embed="rId4">
            <a:alphaModFix/>
          </a:blip>
          <a:srcRect r="15832" b="57688"/>
          <a:stretch/>
        </p:blipFill>
        <p:spPr>
          <a:xfrm>
            <a:off x="0" y="0"/>
            <a:ext cx="853693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3"/>
          <p:cNvSpPr txBox="1">
            <a:spLocks noGrp="1"/>
          </p:cNvSpPr>
          <p:nvPr>
            <p:ph type="body" idx="1"/>
          </p:nvPr>
        </p:nvSpPr>
        <p:spPr>
          <a:xfrm>
            <a:off x="9372000" y="825000"/>
            <a:ext cx="3180000" cy="520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/>
              <a:t>New Search</a:t>
            </a:r>
            <a:endParaRPr sz="3200"/>
          </a:p>
        </p:txBody>
      </p:sp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5875" y="6102750"/>
            <a:ext cx="1815075" cy="5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3"/>
          <p:cNvPicPr preferRelativeResize="0"/>
          <p:nvPr/>
        </p:nvPicPr>
        <p:blipFill rotWithShape="1">
          <a:blip r:embed="rId4">
            <a:alphaModFix/>
          </a:blip>
          <a:srcRect r="17715" b="36588"/>
          <a:stretch/>
        </p:blipFill>
        <p:spPr>
          <a:xfrm>
            <a:off x="0" y="0"/>
            <a:ext cx="84164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4"/>
          <p:cNvSpPr txBox="1">
            <a:spLocks noGrp="1"/>
          </p:cNvSpPr>
          <p:nvPr>
            <p:ph type="body" idx="1"/>
          </p:nvPr>
        </p:nvSpPr>
        <p:spPr>
          <a:xfrm>
            <a:off x="8388950" y="825000"/>
            <a:ext cx="3612000" cy="520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/>
              <a:t>Custom Item Types</a:t>
            </a:r>
            <a:endParaRPr sz="3200"/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5875" y="6102750"/>
            <a:ext cx="1815075" cy="5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64"/>
          <p:cNvPicPr preferRelativeResize="0"/>
          <p:nvPr/>
        </p:nvPicPr>
        <p:blipFill rotWithShape="1">
          <a:blip r:embed="rId4">
            <a:alphaModFix/>
          </a:blip>
          <a:srcRect r="19100"/>
          <a:stretch/>
        </p:blipFill>
        <p:spPr>
          <a:xfrm>
            <a:off x="-51600" y="0"/>
            <a:ext cx="816299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5"/>
          <p:cNvSpPr txBox="1">
            <a:spLocks noGrp="1"/>
          </p:cNvSpPr>
          <p:nvPr>
            <p:ph type="body" idx="1"/>
          </p:nvPr>
        </p:nvSpPr>
        <p:spPr>
          <a:xfrm>
            <a:off x="8388950" y="825000"/>
            <a:ext cx="3612000" cy="520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/>
              <a:t>Custom Item Types</a:t>
            </a:r>
            <a:endParaRPr sz="3200"/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5875" y="6102750"/>
            <a:ext cx="1815075" cy="5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5"/>
          <p:cNvPicPr preferRelativeResize="0"/>
          <p:nvPr/>
        </p:nvPicPr>
        <p:blipFill rotWithShape="1">
          <a:blip r:embed="rId4">
            <a:alphaModFix/>
          </a:blip>
          <a:srcRect r="17871"/>
          <a:stretch/>
        </p:blipFill>
        <p:spPr>
          <a:xfrm>
            <a:off x="0" y="0"/>
            <a:ext cx="828695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5025" y="1639375"/>
            <a:ext cx="6529752" cy="40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" y="0"/>
            <a:ext cx="494443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864" y="3402728"/>
            <a:ext cx="5742036" cy="30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8801" y="152400"/>
            <a:ext cx="4474401" cy="291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6675" y="3402731"/>
            <a:ext cx="5547424" cy="323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26105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743487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870" y="2008613"/>
            <a:ext cx="1960225" cy="82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060" y="2967838"/>
            <a:ext cx="2046952" cy="120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6440" y="4473122"/>
            <a:ext cx="1354278" cy="142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202" y="963875"/>
            <a:ext cx="2316774" cy="75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6450" y="1297875"/>
            <a:ext cx="7684227" cy="4262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Custom 25">
      <a:dk1>
        <a:srgbClr val="000000"/>
      </a:dk1>
      <a:lt1>
        <a:srgbClr val="FFFFFF"/>
      </a:lt1>
      <a:dk2>
        <a:srgbClr val="6E6F6F"/>
      </a:dk2>
      <a:lt2>
        <a:srgbClr val="646565"/>
      </a:lt2>
      <a:accent1>
        <a:srgbClr val="2892A0"/>
      </a:accent1>
      <a:accent2>
        <a:srgbClr val="278F9D"/>
      </a:accent2>
      <a:accent3>
        <a:srgbClr val="CF122B"/>
      </a:accent3>
      <a:accent4>
        <a:srgbClr val="C9112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</Words>
  <Application>Microsoft Office PowerPoint</Application>
  <PresentationFormat>Широкоэкранный</PresentationFormat>
  <Paragraphs>107</Paragraphs>
  <Slides>48</Slides>
  <Notes>48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Calibri</vt:lpstr>
      <vt:lpstr>Gill Sans</vt:lpstr>
      <vt:lpstr>Office Theme</vt:lpstr>
      <vt:lpstr>1_Custom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Support for open standards and de facto standards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</cp:revision>
  <dcterms:modified xsi:type="dcterms:W3CDTF">2019-04-24T08:20:28Z</dcterms:modified>
</cp:coreProperties>
</file>