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8" r:id="rId1"/>
    <p:sldMasterId id="2147483990" r:id="rId2"/>
    <p:sldMasterId id="2147484076" r:id="rId3"/>
  </p:sldMasterIdLst>
  <p:notesMasterIdLst>
    <p:notesMasterId r:id="rId44"/>
  </p:notesMasterIdLst>
  <p:sldIdLst>
    <p:sldId id="374" r:id="rId4"/>
    <p:sldId id="580" r:id="rId5"/>
    <p:sldId id="582" r:id="rId6"/>
    <p:sldId id="589" r:id="rId7"/>
    <p:sldId id="595" r:id="rId8"/>
    <p:sldId id="605" r:id="rId9"/>
    <p:sldId id="590" r:id="rId10"/>
    <p:sldId id="591" r:id="rId11"/>
    <p:sldId id="592" r:id="rId12"/>
    <p:sldId id="593" r:id="rId13"/>
    <p:sldId id="594" r:id="rId14"/>
    <p:sldId id="585" r:id="rId15"/>
    <p:sldId id="607" r:id="rId16"/>
    <p:sldId id="586" r:id="rId17"/>
    <p:sldId id="587" r:id="rId18"/>
    <p:sldId id="555" r:id="rId19"/>
    <p:sldId id="597" r:id="rId20"/>
    <p:sldId id="526" r:id="rId21"/>
    <p:sldId id="601" r:id="rId22"/>
    <p:sldId id="599" r:id="rId23"/>
    <p:sldId id="600" r:id="rId24"/>
    <p:sldId id="512" r:id="rId25"/>
    <p:sldId id="573" r:id="rId26"/>
    <p:sldId id="436" r:id="rId27"/>
    <p:sldId id="546" r:id="rId28"/>
    <p:sldId id="545" r:id="rId29"/>
    <p:sldId id="497" r:id="rId30"/>
    <p:sldId id="531" r:id="rId31"/>
    <p:sldId id="574" r:id="rId32"/>
    <p:sldId id="603" r:id="rId33"/>
    <p:sldId id="550" r:id="rId34"/>
    <p:sldId id="608" r:id="rId35"/>
    <p:sldId id="568" r:id="rId36"/>
    <p:sldId id="604" r:id="rId37"/>
    <p:sldId id="567" r:id="rId38"/>
    <p:sldId id="552" r:id="rId39"/>
    <p:sldId id="541" r:id="rId40"/>
    <p:sldId id="554" r:id="rId41"/>
    <p:sldId id="602" r:id="rId42"/>
    <p:sldId id="578" r:id="rId43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A00001"/>
    <a:srgbClr val="008000"/>
    <a:srgbClr val="996633"/>
    <a:srgbClr val="376092"/>
    <a:srgbClr val="95AC67"/>
    <a:srgbClr val="95AC66"/>
    <a:srgbClr val="5279A7"/>
    <a:srgbClr val="6490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3011" autoAdjust="0"/>
  </p:normalViewPr>
  <p:slideViewPr>
    <p:cSldViewPr showGuides="1">
      <p:cViewPr varScale="1">
        <p:scale>
          <a:sx n="64" d="100"/>
          <a:sy n="64" d="100"/>
        </p:scale>
        <p:origin x="-102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ЮФУ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53</c:v>
                </c:pt>
                <c:pt idx="2">
                  <c:v>51</c:v>
                </c:pt>
                <c:pt idx="3">
                  <c:v>49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103</c:v>
                </c:pt>
                <c:pt idx="1">
                  <c:v>93</c:v>
                </c:pt>
                <c:pt idx="2">
                  <c:v>82</c:v>
                </c:pt>
                <c:pt idx="3">
                  <c:v>68</c:v>
                </c:pt>
                <c:pt idx="4">
                  <c:v>106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</c:v>
                </c:pt>
                <c:pt idx="1">
                  <c:v>52</c:v>
                </c:pt>
                <c:pt idx="2">
                  <c:v>36</c:v>
                </c:pt>
                <c:pt idx="3">
                  <c:v>32</c:v>
                </c:pt>
                <c:pt idx="4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26</c:v>
                </c:pt>
                <c:pt idx="3">
                  <c:v>21</c:v>
                </c:pt>
                <c:pt idx="4">
                  <c:v>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140</c:v>
                </c:pt>
                <c:pt idx="1">
                  <c:v>118</c:v>
                </c:pt>
                <c:pt idx="2">
                  <c:v>101</c:v>
                </c:pt>
                <c:pt idx="3">
                  <c:v>89</c:v>
                </c:pt>
                <c:pt idx="4">
                  <c:v>85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КФУ Симф.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70</c:v>
                </c:pt>
                <c:pt idx="3">
                  <c:v>80</c:v>
                </c:pt>
                <c:pt idx="4">
                  <c:v>70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ДВФУ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76</c:v>
                </c:pt>
                <c:pt idx="1">
                  <c:v>81</c:v>
                </c:pt>
                <c:pt idx="2">
                  <c:v>112</c:v>
                </c:pt>
                <c:pt idx="3">
                  <c:v>90</c:v>
                </c:pt>
                <c:pt idx="4">
                  <c:v>100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СВФУ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22</c:v>
                </c:pt>
                <c:pt idx="1">
                  <c:v>14</c:v>
                </c:pt>
                <c:pt idx="2">
                  <c:v>23</c:v>
                </c:pt>
                <c:pt idx="3">
                  <c:v>15</c:v>
                </c:pt>
                <c:pt idx="4">
                  <c:v>27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САФУ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37</c:v>
                </c:pt>
                <c:pt idx="1">
                  <c:v>42</c:v>
                </c:pt>
                <c:pt idx="2">
                  <c:v>46</c:v>
                </c:pt>
                <c:pt idx="3">
                  <c:v>30</c:v>
                </c:pt>
                <c:pt idx="4">
                  <c:v>38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БФУ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3</c:v>
                </c:pt>
                <c:pt idx="1">
                  <c:v>17</c:v>
                </c:pt>
                <c:pt idx="2">
                  <c:v>10</c:v>
                </c:pt>
                <c:pt idx="3">
                  <c:v>16</c:v>
                </c:pt>
                <c:pt idx="4">
                  <c:v>14</c:v>
                </c:pt>
              </c:numCache>
            </c:numRef>
          </c:val>
        </c:ser>
        <c:marker val="1"/>
        <c:axId val="133859584"/>
        <c:axId val="133885952"/>
      </c:lineChart>
      <c:catAx>
        <c:axId val="133859584"/>
        <c:scaling>
          <c:orientation val="minMax"/>
        </c:scaling>
        <c:axPos val="b"/>
        <c:numFmt formatCode="General" sourceLinked="1"/>
        <c:tickLblPos val="nextTo"/>
        <c:crossAx val="133885952"/>
        <c:crosses val="autoZero"/>
        <c:auto val="1"/>
        <c:lblAlgn val="ctr"/>
        <c:lblOffset val="100"/>
      </c:catAx>
      <c:valAx>
        <c:axId val="133885952"/>
        <c:scaling>
          <c:orientation val="minMax"/>
        </c:scaling>
        <c:axPos val="l"/>
        <c:numFmt formatCode="General" sourceLinked="1"/>
        <c:tickLblPos val="nextTo"/>
        <c:crossAx val="1338595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</c:v>
                </c:pt>
              </c:strCache>
            </c:strRef>
          </c:tx>
          <c:dLbls>
            <c:dLbl>
              <c:idx val="0"/>
              <c:layout>
                <c:manualLayout>
                  <c:x val="3.4722222222222242E-3"/>
                  <c:y val="2.572168448272783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518518518518545E-2"/>
                  <c:y val="-2.642968408639425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1574074074074073E-3"/>
                  <c:y val="2.514241207972819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7.671450824585036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-5.2215732169455364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3148148148148147E-3"/>
                  <c:y val="2.5142412079728052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1.1574074074074073E-3"/>
                  <c:y val="2.514241207972855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8.4875562720134109E-17"/>
                  <c:y val="1.5407265249503388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0"/>
                  <c:y val="-2.6429684086394251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5.7870370370370393E-3"/>
                  <c:y val="-2.6429684086394251E-3"/>
                </c:manualLayout>
              </c:layout>
              <c:dLblPos val="outEnd"/>
              <c:showVal val="1"/>
            </c:dLbl>
            <c:dLblPos val="inEnd"/>
            <c:showVal val="1"/>
          </c:dLbls>
          <c:cat>
            <c:strRef>
              <c:f>Лист1!$A$2:$A$11</c:f>
              <c:strCache>
                <c:ptCount val="10"/>
                <c:pt idx="0">
                  <c:v>ЮФУ</c:v>
                </c:pt>
                <c:pt idx="1">
                  <c:v>УрФУ</c:v>
                </c:pt>
                <c:pt idx="2">
                  <c:v>КФУ</c:v>
                </c:pt>
                <c:pt idx="3">
                  <c:v>СКФУ</c:v>
                </c:pt>
                <c:pt idx="4">
                  <c:v>СФУ</c:v>
                </c:pt>
                <c:pt idx="5">
                  <c:v>КФУ Симф.</c:v>
                </c:pt>
                <c:pt idx="6">
                  <c:v>ДВФУ</c:v>
                </c:pt>
                <c:pt idx="7">
                  <c:v>СВФУ</c:v>
                </c:pt>
                <c:pt idx="8">
                  <c:v>САФУ</c:v>
                </c:pt>
                <c:pt idx="9">
                  <c:v>БФУ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37700</c:v>
                </c:pt>
                <c:pt idx="1">
                  <c:v>36122</c:v>
                </c:pt>
                <c:pt idx="2">
                  <c:v>34439</c:v>
                </c:pt>
                <c:pt idx="3">
                  <c:v>30959</c:v>
                </c:pt>
                <c:pt idx="4">
                  <c:v>26059</c:v>
                </c:pt>
                <c:pt idx="5">
                  <c:v>25666</c:v>
                </c:pt>
                <c:pt idx="6">
                  <c:v>17489</c:v>
                </c:pt>
                <c:pt idx="7">
                  <c:v>15751</c:v>
                </c:pt>
                <c:pt idx="8">
                  <c:v>12216</c:v>
                </c:pt>
                <c:pt idx="9">
                  <c:v>5713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Патенты на изобретения и полезные модели</c:v>
                </c:pt>
              </c:strCache>
            </c:strRef>
          </c:tx>
          <c:dLbls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Лист1!$A$2:$A$11</c:f>
              <c:strCache>
                <c:ptCount val="10"/>
                <c:pt idx="0">
                  <c:v>ЮФУ</c:v>
                </c:pt>
                <c:pt idx="1">
                  <c:v>УрФУ</c:v>
                </c:pt>
                <c:pt idx="2">
                  <c:v>КФУ</c:v>
                </c:pt>
                <c:pt idx="3">
                  <c:v>СКФУ</c:v>
                </c:pt>
                <c:pt idx="4">
                  <c:v>СФУ</c:v>
                </c:pt>
                <c:pt idx="5">
                  <c:v>КФУ Симф.</c:v>
                </c:pt>
                <c:pt idx="6">
                  <c:v>ДВФУ</c:v>
                </c:pt>
                <c:pt idx="7">
                  <c:v>СВФУ</c:v>
                </c:pt>
                <c:pt idx="8">
                  <c:v>САФУ</c:v>
                </c:pt>
                <c:pt idx="9">
                  <c:v>БФУ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238</c:v>
                </c:pt>
                <c:pt idx="1">
                  <c:v>452</c:v>
                </c:pt>
                <c:pt idx="2">
                  <c:v>214</c:v>
                </c:pt>
                <c:pt idx="3">
                  <c:v>116</c:v>
                </c:pt>
                <c:pt idx="4">
                  <c:v>533</c:v>
                </c:pt>
                <c:pt idx="5">
                  <c:v>220</c:v>
                </c:pt>
                <c:pt idx="6">
                  <c:v>459</c:v>
                </c:pt>
                <c:pt idx="7">
                  <c:v>101</c:v>
                </c:pt>
                <c:pt idx="8">
                  <c:v>193</c:v>
                </c:pt>
                <c:pt idx="9">
                  <c:v>60</c:v>
                </c:pt>
              </c:numCache>
            </c:numRef>
          </c:val>
        </c:ser>
        <c:dLbls>
          <c:showVal val="1"/>
        </c:dLbls>
        <c:axId val="134665728"/>
        <c:axId val="134667264"/>
      </c:barChart>
      <c:catAx>
        <c:axId val="134665728"/>
        <c:scaling>
          <c:orientation val="minMax"/>
        </c:scaling>
        <c:axPos val="b"/>
        <c:tickLblPos val="nextTo"/>
        <c:crossAx val="134667264"/>
        <c:crosses val="autoZero"/>
        <c:auto val="1"/>
        <c:lblAlgn val="ctr"/>
        <c:lblOffset val="100"/>
      </c:catAx>
      <c:valAx>
        <c:axId val="134667264"/>
        <c:scaling>
          <c:orientation val="minMax"/>
        </c:scaling>
        <c:axPos val="l"/>
        <c:numFmt formatCode="General" sourceLinked="1"/>
        <c:tickLblPos val="nextTo"/>
        <c:crossAx val="1346657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Патенты за 5 лет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СФУ</c:v>
                </c:pt>
                <c:pt idx="1">
                  <c:v>ДВФУ</c:v>
                </c:pt>
                <c:pt idx="2">
                  <c:v>УрФУ</c:v>
                </c:pt>
                <c:pt idx="3">
                  <c:v>ЮФУ</c:v>
                </c:pt>
                <c:pt idx="4">
                  <c:v>КФУ Симф.</c:v>
                </c:pt>
                <c:pt idx="5">
                  <c:v>КФУ </c:v>
                </c:pt>
                <c:pt idx="6">
                  <c:v>САФУ</c:v>
                </c:pt>
                <c:pt idx="7">
                  <c:v>СКФУ</c:v>
                </c:pt>
                <c:pt idx="8">
                  <c:v>СВФУ</c:v>
                </c:pt>
                <c:pt idx="9">
                  <c:v>БФУ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533</c:v>
                </c:pt>
                <c:pt idx="1">
                  <c:v>459</c:v>
                </c:pt>
                <c:pt idx="2">
                  <c:v>452</c:v>
                </c:pt>
                <c:pt idx="3">
                  <c:v>238</c:v>
                </c:pt>
                <c:pt idx="4">
                  <c:v>220</c:v>
                </c:pt>
                <c:pt idx="5">
                  <c:v>214</c:v>
                </c:pt>
                <c:pt idx="6">
                  <c:v>193</c:v>
                </c:pt>
                <c:pt idx="7">
                  <c:v>116</c:v>
                </c:pt>
                <c:pt idx="8">
                  <c:v>101</c:v>
                </c:pt>
                <c:pt idx="9">
                  <c:v>60</c:v>
                </c:pt>
              </c:numCache>
            </c:numRef>
          </c:val>
        </c:ser>
        <c:dLbls>
          <c:showVal val="1"/>
        </c:dLbls>
        <c:shape val="cylinder"/>
        <c:axId val="123959936"/>
        <c:axId val="134099328"/>
        <c:axId val="0"/>
      </c:bar3DChart>
      <c:catAx>
        <c:axId val="123959936"/>
        <c:scaling>
          <c:orientation val="minMax"/>
        </c:scaling>
        <c:axPos val="b"/>
        <c:tickLblPos val="nextTo"/>
        <c:crossAx val="134099328"/>
        <c:crosses val="autoZero"/>
        <c:auto val="1"/>
        <c:lblAlgn val="ctr"/>
        <c:lblOffset val="100"/>
      </c:catAx>
      <c:valAx>
        <c:axId val="134099328"/>
        <c:scaling>
          <c:orientation val="minMax"/>
        </c:scaling>
        <c:axPos val="l"/>
        <c:numFmt formatCode="General" sourceLinked="1"/>
        <c:tickLblPos val="nextTo"/>
        <c:crossAx val="12395993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5328</c:v>
                </c:pt>
                <c:pt idx="1">
                  <c:v>6976</c:v>
                </c:pt>
                <c:pt idx="2">
                  <c:v>8872</c:v>
                </c:pt>
                <c:pt idx="3">
                  <c:v>9248</c:v>
                </c:pt>
                <c:pt idx="4">
                  <c:v>7293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5161</c:v>
                </c:pt>
                <c:pt idx="1">
                  <c:v>6240</c:v>
                </c:pt>
                <c:pt idx="2">
                  <c:v>7823</c:v>
                </c:pt>
                <c:pt idx="3">
                  <c:v>9143</c:v>
                </c:pt>
                <c:pt idx="4">
                  <c:v>7833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4954</c:v>
                </c:pt>
                <c:pt idx="1">
                  <c:v>6531</c:v>
                </c:pt>
                <c:pt idx="2">
                  <c:v>7741</c:v>
                </c:pt>
                <c:pt idx="3">
                  <c:v>8404</c:v>
                </c:pt>
                <c:pt idx="4">
                  <c:v>6929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3556</c:v>
                </c:pt>
                <c:pt idx="1">
                  <c:v>6109</c:v>
                </c:pt>
                <c:pt idx="2">
                  <c:v>6947</c:v>
                </c:pt>
                <c:pt idx="3">
                  <c:v>7811</c:v>
                </c:pt>
                <c:pt idx="4">
                  <c:v>6548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4198</c:v>
                </c:pt>
                <c:pt idx="1">
                  <c:v>4884</c:v>
                </c:pt>
                <c:pt idx="2">
                  <c:v>5236</c:v>
                </c:pt>
                <c:pt idx="3">
                  <c:v>5686</c:v>
                </c:pt>
                <c:pt idx="4">
                  <c:v>6067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КФУ (Симф.)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1940</c:v>
                </c:pt>
                <c:pt idx="1">
                  <c:v>2241</c:v>
                </c:pt>
                <c:pt idx="2">
                  <c:v>4096</c:v>
                </c:pt>
                <c:pt idx="3">
                  <c:v>8165</c:v>
                </c:pt>
                <c:pt idx="4">
                  <c:v>9229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2456</c:v>
                </c:pt>
                <c:pt idx="1">
                  <c:v>3024</c:v>
                </c:pt>
                <c:pt idx="2">
                  <c:v>3721</c:v>
                </c:pt>
                <c:pt idx="3">
                  <c:v>4395</c:v>
                </c:pt>
                <c:pt idx="4">
                  <c:v>4008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СВФУ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2393</c:v>
                </c:pt>
                <c:pt idx="1">
                  <c:v>2787</c:v>
                </c:pt>
                <c:pt idx="2">
                  <c:v>3084</c:v>
                </c:pt>
                <c:pt idx="3">
                  <c:v>3511</c:v>
                </c:pt>
                <c:pt idx="4">
                  <c:v>4000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САФУ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1436</c:v>
                </c:pt>
                <c:pt idx="1">
                  <c:v>2058</c:v>
                </c:pt>
                <c:pt idx="2">
                  <c:v>2953</c:v>
                </c:pt>
                <c:pt idx="3">
                  <c:v>3048</c:v>
                </c:pt>
                <c:pt idx="4">
                  <c:v>2723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БФУ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875</c:v>
                </c:pt>
                <c:pt idx="1">
                  <c:v>904</c:v>
                </c:pt>
                <c:pt idx="2">
                  <c:v>1113</c:v>
                </c:pt>
                <c:pt idx="3">
                  <c:v>1348</c:v>
                </c:pt>
                <c:pt idx="4">
                  <c:v>1499</c:v>
                </c:pt>
              </c:numCache>
            </c:numRef>
          </c:val>
        </c:ser>
        <c:marker val="1"/>
        <c:axId val="112895872"/>
        <c:axId val="112897408"/>
      </c:lineChart>
      <c:catAx>
        <c:axId val="112895872"/>
        <c:scaling>
          <c:orientation val="minMax"/>
        </c:scaling>
        <c:axPos val="b"/>
        <c:numFmt formatCode="General" sourceLinked="1"/>
        <c:tickLblPos val="nextTo"/>
        <c:crossAx val="112897408"/>
        <c:crosses val="autoZero"/>
        <c:auto val="1"/>
        <c:lblAlgn val="ctr"/>
        <c:lblOffset val="100"/>
      </c:catAx>
      <c:valAx>
        <c:axId val="112897408"/>
        <c:scaling>
          <c:orientation val="minMax"/>
        </c:scaling>
        <c:axPos val="l"/>
        <c:numFmt formatCode="General" sourceLinked="1"/>
        <c:tickLblPos val="nextTo"/>
        <c:crossAx val="112895872"/>
        <c:crosses val="autoZero"/>
        <c:crossBetween val="between"/>
      </c:valAx>
      <c:spPr>
        <a:ln>
          <a:noFill/>
        </a:ln>
      </c:spPr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doughnutChart>
        <c:varyColors val="1"/>
        <c:firstSliceAng val="0"/>
        <c:holeSize val="50"/>
      </c:doughnutChart>
      <c:spPr>
        <a:noFill/>
        <a:ln w="25266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5B5883-7A88-8C44-9EB0-7150D613E8A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0A38A25-6791-E848-8101-D918DC4F1D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88452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4928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671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55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55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17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18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33100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20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21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DB3F-3C4F-4B0D-927D-AAC8FB9A3DF0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174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55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55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27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DB3F-3C4F-4B0D-927D-AAC8FB9A3DF0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174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55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38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1620" name="Номер слайда 3"/>
          <p:cNvSpPr txBox="1">
            <a:spLocks noGrp="1"/>
          </p:cNvSpPr>
          <p:nvPr/>
        </p:nvSpPr>
        <p:spPr bwMode="auto">
          <a:xfrm>
            <a:off x="3883852" y="9447844"/>
            <a:ext cx="2972547" cy="4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defTabSz="896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69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0825C32-054E-42E3-BCF9-14721F2F661E}" type="slidenum">
              <a:rPr lang="ru-RU" altLang="ru-RU" sz="1200">
                <a:solidFill>
                  <a:srgbClr val="000000"/>
                </a:solidFill>
                <a:latin typeface="Calibri" pitchFamily="34" charset="0"/>
                <a:ea typeface="+mn-ea"/>
              </a:rPr>
              <a:pPr algn="r" eaLnBrk="1" hangingPunct="1"/>
              <a:t>40</a:t>
            </a:fld>
            <a:endParaRPr lang="ru-RU" altLang="ru-RU" sz="120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671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671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FC0EF3-0B65-9D44-8514-E43A894E5F52}" type="slidenum">
              <a:rPr lang="ru-RU" altLang="ru-RU">
                <a:latin typeface="Calibri" charset="0"/>
              </a:rPr>
              <a:pPr eaLnBrk="1" hangingPunct="1"/>
              <a:t>7</a:t>
            </a:fld>
            <a:endParaRPr lang="ru-RU" altLang="ru-RU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46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671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8A25-6791-E848-8101-D918DC4F1D49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671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dirty="0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defTabSz="9171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26C47-F5C1-47D7-AA2C-5A42568FDF91}" type="slidenum">
              <a:rPr 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13</a:t>
            </a:fld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7FED-F6CF-40C6-A5FD-14CFA3D88FB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D88A-19B3-4093-9B4D-90CCABA8B0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02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DACD-6AB5-4A45-8E7C-B85B81C2AE3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3403-B22D-4C3E-A524-56E3BFCD3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8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F4AE-E6B7-4A53-B4A5-1EC7D82204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D4DC-B792-4678-AB41-FCA17E722B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50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C49A22-A4AA-48DC-A8BC-CEC7CAD10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75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EDCCC1-0F99-4591-877B-C44D52B36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37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095207D-21E4-4271-9832-76651751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12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62751D-B8BE-43A8-886B-01314F21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0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6E2D2B-98B2-4DB5-84E2-CA5148E84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47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F808B9-2C71-4DCD-B3C8-FD590E6B3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78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8F2310-15F6-48B5-AEC1-14654FAA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01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DD7423-C964-4483-8568-0857376D2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92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90AC-831A-4E03-A617-5E619A354B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9F97-2F7B-4D94-9618-0ADCF55803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826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C51BE0-2A1B-4C30-81DE-3CD72DE25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54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E7AF13C-CD81-4284-9AE6-6E4D4160D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44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3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3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42CC5D-2418-4BB7-A121-D3561A502C0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3A05EC-1351-455F-8FBE-0A3EDFFB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931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5080000" cy="2209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502400" y="1447800"/>
            <a:ext cx="5080000" cy="2209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19200" y="3810000"/>
            <a:ext cx="10363200" cy="2209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</p:spPr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03030"/>
                </a:solidFill>
                <a:latin typeface="+mn-lt"/>
              </a:defRPr>
            </a:lvl1pPr>
          </a:lstStyle>
          <a:p>
            <a:pPr>
              <a:defRPr/>
            </a:pPr>
            <a:fld id="{98E10052-8FF0-464D-80AF-C6097CEA2E07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</p:spPr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0303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95263" y="6210300"/>
            <a:ext cx="609600" cy="457200"/>
          </a:xfrm>
        </p:spPr>
        <p:txBody>
          <a:bodyPr rtlCol="0"/>
          <a:lstStyle>
            <a:lvl1pPr defTabSz="91354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BC43AD3-C77C-4EF4-9C95-E07568025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34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266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99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020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30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345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5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9" y="44069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F244-D92E-41C2-9A22-43FFAF84E1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CC02-1D9E-41B3-9925-E9687C541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285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419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635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786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617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0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0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75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1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697E-59BB-4ADF-931E-1F04777965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525A-5878-4CED-8324-2E4B2A7363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4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1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86E0-47FB-4EF2-BA8A-EFEE7972ED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5B7E-B015-473E-B44C-57CAAD7D1B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94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5F50-CA67-432A-B19B-7F9BD0885E0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63D4-B346-42C8-A693-4BFCFD03A2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98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4B58-F7DE-46FA-B959-39F67DC8854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C55A-AE4B-4D01-AB0E-C6CA1FA0E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33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C97A-3AE3-4978-8852-F3A55F27BFD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4E19-3678-47E9-A770-FCA2EAD374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55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E674-1512-44AB-8139-9F65EE992AD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D061-D486-4108-9FF5-12DB96B729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38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l" defTabSz="91354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05C98-D35C-4DC9-B7AD-0D2E2FC78E91}" type="datetime1">
              <a:rPr lang="ru-RU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ctr" defTabSz="91354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r" defTabSz="91354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EB3A0C-0F36-4CF4-ACD2-9670C7C5C733}" type="slidenum">
              <a:rPr lang="ru-RU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24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5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9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3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76" indent="-228387" algn="l" defTabSz="9135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813">
              <a:defRPr/>
            </a:pPr>
            <a:fld id="{4807E45E-F332-4CDD-A60E-213D74BDF06F}" type="datetime1">
              <a:rPr lang="ru-RU">
                <a:ea typeface="+mn-ea"/>
              </a:rPr>
              <a:pPr defTabSz="912813">
                <a:defRPr/>
              </a:pPr>
              <a:t>06.11.2018</a:t>
            </a:fld>
            <a:endParaRPr lang="ru-RU"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813">
              <a:defRPr/>
            </a:pPr>
            <a:endParaRPr lang="ru-RU"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813">
              <a:defRPr/>
            </a:pPr>
            <a:fld id="{DF25F320-C583-4865-A104-3B5C8FB0599E}" type="slidenum">
              <a:rPr lang="ru-RU">
                <a:ea typeface="+mn-ea"/>
              </a:rPr>
              <a:pPr defTabSz="912813">
                <a:defRPr/>
              </a:pPr>
              <a:t>‹#›</a:t>
            </a:fld>
            <a:endParaRPr lang="ru-RU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38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42CC5D-2418-4BB7-A121-D3561A502C0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06.11.2018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321CA02-9805-4165-9FEA-CCF0AD2D67D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4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4science.ru/articles/Patentovat-ili-publikovat-rezultati-issledovanii-i-razraboto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rupto.ru/ru/news/wiprinter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w.fips.ru/podacha-zayavki/kalkulyator-poshlin/" TargetMode="Externa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ew.fips.ru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33600" y="188913"/>
            <a:ext cx="10058400" cy="1584325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2071" y="4365104"/>
            <a:ext cx="102971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Ушакова Ольга Борисовна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Заместитель заведующего  отделением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Всероссийская патентно-техническая библиотека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Федерального института промышленной собственности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32656"/>
            <a:ext cx="1152128" cy="71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52" y="260648"/>
            <a:ext cx="2486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260648"/>
            <a:ext cx="704797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9376" y="2130425"/>
            <a:ext cx="11305256" cy="1730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cmpd="sng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200" b="1" dirty="0" smtClean="0">
                <a:solidFill>
                  <a:schemeClr val="accent4">
                    <a:lumMod val="50000"/>
                  </a:schemeClr>
                </a:solidFill>
              </a:rPr>
              <a:t>Публикационная активность и патентование: как сохранить баланс?</a:t>
            </a:r>
            <a:endParaRPr lang="ru-RU" sz="5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9656" y="5934670"/>
            <a:ext cx="69847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IX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Региональная научно-практическая конференция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«Вузовская библиотека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XXI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века: перспективы развития»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6 ноября 2018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078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7869316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33375"/>
            <a:ext cx="105441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31704" y="2659490"/>
            <a:ext cx="223224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18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5146259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8012" y="333375"/>
            <a:ext cx="109728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Тенденция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5515" y="1021245"/>
            <a:ext cx="11712624" cy="52895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Авторы в своих публикациях </a:t>
            </a:r>
            <a:r>
              <a:rPr lang="ru-RU" sz="3600" b="1" dirty="0" smtClean="0"/>
              <a:t>подробно</a:t>
            </a:r>
            <a:r>
              <a:rPr lang="ru-RU" sz="3600" dirty="0" smtClean="0"/>
              <a:t>, в деталях </a:t>
            </a:r>
            <a:r>
              <a:rPr lang="ru-RU" sz="3600" b="1" dirty="0" smtClean="0"/>
              <a:t>описывают свои идеи</a:t>
            </a:r>
            <a:r>
              <a:rPr lang="ru-RU" sz="3600" dirty="0" smtClean="0"/>
              <a:t>, подкрепляют их работоспособность экспериментальными или иными данными,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/>
              <a:t>раскрывая </a:t>
            </a:r>
            <a:r>
              <a:rPr lang="ru-RU" sz="3600" dirty="0" smtClean="0"/>
              <a:t>общественности </a:t>
            </a:r>
            <a:r>
              <a:rPr lang="ru-RU" sz="3600" b="1" dirty="0" smtClean="0"/>
              <a:t>результаты</a:t>
            </a:r>
            <a:r>
              <a:rPr lang="ru-RU" sz="3600" dirty="0" smtClean="0"/>
              <a:t> своей интеллектуальной деятельности.</a:t>
            </a:r>
            <a:endParaRPr lang="ru-RU" sz="3600" dirty="0"/>
          </a:p>
        </p:txBody>
      </p:sp>
      <p:pic>
        <p:nvPicPr>
          <p:cNvPr id="19" name="Picture 2" descr="C:\Users\mtag.CORP\Desktop\no-translate-detected_318-101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46" y="4221088"/>
            <a:ext cx="2127831" cy="2089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640" y="6329464"/>
            <a:ext cx="93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Гаврилова, Е.Б. Проблемы повышения патентной активности медицинских вузов России и риск утраты приоритета/ Е.Б. Гаврилова, Т.Н. Эриванцева // Патенты и лицензии. Интеллектуальные права.-2018.-№3.-С.46-52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37052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1630828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41" y="135782"/>
            <a:ext cx="10972800" cy="1143000"/>
          </a:xfrm>
        </p:spPr>
        <p:txBody>
          <a:bodyPr/>
          <a:lstStyle/>
          <a:p>
            <a:r>
              <a:rPr lang="ru-RU" sz="2800" dirty="0" smtClean="0"/>
              <a:t>ПАСПОРТ государственной </a:t>
            </a:r>
            <a:r>
              <a:rPr lang="ru-RU" sz="2800" dirty="0"/>
              <a:t>программы Российской Федерации </a:t>
            </a:r>
            <a:r>
              <a:rPr lang="ru-RU" sz="2800" b="1" dirty="0"/>
              <a:t>«</a:t>
            </a:r>
            <a:r>
              <a:rPr lang="ru-RU" sz="2800" b="1" dirty="0" smtClean="0"/>
              <a:t>Развитие науки </a:t>
            </a:r>
            <a:r>
              <a:rPr lang="ru-RU" sz="2800" b="1" dirty="0"/>
              <a:t>и </a:t>
            </a:r>
            <a:r>
              <a:rPr lang="ru-RU" sz="2800" b="1" dirty="0" smtClean="0"/>
              <a:t>технологий» </a:t>
            </a:r>
            <a:r>
              <a:rPr lang="ru-RU" sz="2800" b="1" dirty="0"/>
              <a:t>на 2013 - 2020 годы</a:t>
            </a:r>
            <a:r>
              <a:rPr lang="ru-RU" sz="2800" b="1" dirty="0" smtClean="0"/>
              <a:t>» </a:t>
            </a:r>
            <a:r>
              <a:rPr lang="ru-RU" sz="2400" i="1" dirty="0" smtClean="0"/>
              <a:t>(выдержка)</a:t>
            </a:r>
            <a:endParaRPr lang="ru-RU" sz="2400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4181774"/>
              </p:ext>
            </p:extLst>
          </p:nvPr>
        </p:nvGraphicFramePr>
        <p:xfrm>
          <a:off x="263352" y="1988839"/>
          <a:ext cx="11737304" cy="466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7304"/>
              </a:tblGrid>
              <a:tr h="460859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dirty="0" smtClean="0">
                          <a:effectLst/>
                        </a:rPr>
                        <a:t>создание </a:t>
                      </a:r>
                      <a:r>
                        <a:rPr lang="ru-RU" sz="2800" b="1" dirty="0">
                          <a:effectLst/>
                        </a:rPr>
                        <a:t>и эффективный трансфер результатов прикладных исследований</a:t>
                      </a:r>
                      <a:r>
                        <a:rPr lang="ru-RU" sz="2800" dirty="0">
                          <a:effectLst/>
                        </a:rPr>
                        <a:t>, обеспечивающих развитие и структурные изменения в национальной экономике институциональное развитие сектора исследований и </a:t>
                      </a:r>
                      <a:r>
                        <a:rPr lang="ru-RU" sz="2800" dirty="0" smtClean="0">
                          <a:effectLst/>
                        </a:rPr>
                        <a:t>разработок…;</a:t>
                      </a:r>
                      <a:endParaRPr lang="ru-RU" sz="2800" dirty="0">
                        <a:effectLst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b="1" dirty="0" smtClean="0">
                          <a:effectLst/>
                        </a:rPr>
                        <a:t>создание </a:t>
                      </a:r>
                      <a:r>
                        <a:rPr lang="ru-RU" sz="2800" b="1" dirty="0">
                          <a:effectLst/>
                        </a:rPr>
                        <a:t>условий, необходимых для роста инвестиционной привлекательности</a:t>
                      </a:r>
                      <a:r>
                        <a:rPr lang="ru-RU" sz="2800" dirty="0">
                          <a:effectLst/>
                        </a:rPr>
                        <a:t> научной, научно-технической и инновационной </a:t>
                      </a:r>
                      <a:r>
                        <a:rPr lang="ru-RU" sz="2800" dirty="0" smtClean="0">
                          <a:effectLst/>
                        </a:rPr>
                        <a:t>деятельности;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76622" y="13407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Задачи программы: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764704"/>
            <a:ext cx="10972800" cy="511256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4800" dirty="0" smtClean="0"/>
              <a:t>Эффективная </a:t>
            </a:r>
            <a:r>
              <a:rPr lang="ru-RU" sz="4800" b="1" dirty="0" smtClean="0"/>
              <a:t>коммерциализация </a:t>
            </a:r>
            <a:r>
              <a:rPr lang="ru-RU" sz="4800" dirty="0" smtClean="0"/>
              <a:t>результатов интеллектуальной деятельности </a:t>
            </a:r>
            <a:r>
              <a:rPr lang="ru-RU" sz="4800" b="1" dirty="0" smtClean="0"/>
              <a:t>невозможна без их патентования,</a:t>
            </a:r>
            <a:r>
              <a:rPr lang="ru-RU" sz="4800" dirty="0" smtClean="0"/>
              <a:t> в том числе за рубежом.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1664" y="6210645"/>
            <a:ext cx="890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Гаврилова, Е.Б. Проблемы повышения патентной активности медицинских вузов России и риск утраты приоритета/ Е.Б. Гаврилова, Т.Н. Эриванцева // Патенты и лицензии. Интеллектуальные права.-2018.-№3.-С.46-52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7716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1032798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ПАСПОРТ государственной </a:t>
            </a:r>
            <a:r>
              <a:rPr lang="ru-RU" sz="2800" dirty="0"/>
              <a:t>программы Российской Федерации </a:t>
            </a:r>
            <a:r>
              <a:rPr lang="ru-RU" sz="2800" b="1" dirty="0"/>
              <a:t>«</a:t>
            </a:r>
            <a:r>
              <a:rPr lang="ru-RU" sz="2800" b="1" dirty="0" smtClean="0"/>
              <a:t>Развитие науки </a:t>
            </a:r>
            <a:r>
              <a:rPr lang="ru-RU" sz="2800" b="1" dirty="0"/>
              <a:t>и технологий" на 2013 - 2020 годы</a:t>
            </a:r>
            <a:r>
              <a:rPr lang="ru-RU" sz="2800" b="1" dirty="0" smtClean="0"/>
              <a:t>» </a:t>
            </a:r>
            <a:r>
              <a:rPr lang="ru-RU" sz="2800" dirty="0" smtClean="0"/>
              <a:t>(выдержка)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6067879"/>
              </p:ext>
            </p:extLst>
          </p:nvPr>
        </p:nvGraphicFramePr>
        <p:xfrm>
          <a:off x="299356" y="2204864"/>
          <a:ext cx="11737304" cy="4653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7304"/>
              </a:tblGrid>
              <a:tr h="4653136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2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удельный вес Российской Федерации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общем числе </a:t>
                      </a:r>
                      <a:r>
                        <a:rPr lang="ru-RU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публикаций в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мировых научных </a:t>
                      </a:r>
                      <a:r>
                        <a:rPr lang="ru-RU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журналах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индексируемых в базе данных "Сеть науки" (WEB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2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объема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внутренних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 на исследования и разработки 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внебюджетных источников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части государственной программы Российской Федерации "Развитие науки и технологий" на 2013 - 2020 годы в общем объеме внутренних затрат на исследования и разработки за счет внебюджетных источников;</a:t>
                      </a:r>
                    </a:p>
                    <a:p>
                      <a:pPr marL="285750" indent="-285750">
                        <a:spcBef>
                          <a:spcPts val="24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средней заработной платы научных сотрудников к среднемесячной начисленной заработной плате наемных работников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организациях, у индивидуальных предпринимателей и физических лиц (среднемесячному доходу от трудовой деятельности) по субъекту Российской Федерации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3552" y="149131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Целевые индикаторы и показатели программы: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9863602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996633"/>
                </a:solidFill>
              </a:rPr>
              <a:t>Факт:</a:t>
            </a:r>
            <a:endParaRPr lang="ru-RU" sz="4800" b="1" dirty="0">
              <a:solidFill>
                <a:srgbClr val="996633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445224"/>
          </a:xfrm>
        </p:spPr>
        <p:txBody>
          <a:bodyPr/>
          <a:lstStyle/>
          <a:p>
            <a:r>
              <a:rPr lang="ru-RU" sz="4000" dirty="0" smtClean="0"/>
              <a:t>Из </a:t>
            </a:r>
            <a:r>
              <a:rPr lang="ru-RU" sz="4000" b="1" dirty="0" smtClean="0">
                <a:solidFill>
                  <a:srgbClr val="008000"/>
                </a:solidFill>
              </a:rPr>
              <a:t>пяти</a:t>
            </a:r>
            <a:r>
              <a:rPr lang="ru-RU" sz="4000" dirty="0" smtClean="0"/>
              <a:t> подпрограмм государственной программы Российской Федерации </a:t>
            </a:r>
          </a:p>
          <a:p>
            <a:pPr>
              <a:buNone/>
            </a:pPr>
            <a:r>
              <a:rPr lang="ru-RU" sz="4000" b="1" dirty="0" smtClean="0"/>
              <a:t>   «Развитие науки и технологий» на 2013 - 2020 годы»</a:t>
            </a:r>
            <a:r>
              <a:rPr lang="ru-RU" sz="4000" dirty="0" smtClean="0"/>
              <a:t>, только </a:t>
            </a:r>
            <a:r>
              <a:rPr lang="ru-RU" sz="4000" b="1" dirty="0" smtClean="0">
                <a:solidFill>
                  <a:srgbClr val="C00000"/>
                </a:solidFill>
              </a:rPr>
              <a:t>в двух </a:t>
            </a:r>
            <a:r>
              <a:rPr lang="ru-RU" sz="4000" dirty="0" smtClean="0"/>
              <a:t>в качестве целевых индикаторов и показателей есть позиция </a:t>
            </a:r>
            <a:r>
              <a:rPr lang="ru-RU" sz="4000" b="1" dirty="0" smtClean="0"/>
              <a:t>«количество патентов (заявок), в том числе международных, и ноу-хау»</a:t>
            </a:r>
          </a:p>
          <a:p>
            <a:pPr>
              <a:buNone/>
            </a:pPr>
            <a:r>
              <a:rPr lang="ru-RU" sz="4000" b="1" dirty="0" smtClean="0"/>
              <a:t>  </a:t>
            </a:r>
            <a:r>
              <a:rPr lang="ru-RU" sz="4000" dirty="0" smtClean="0"/>
              <a:t> (публикации – </a:t>
            </a:r>
            <a:r>
              <a:rPr lang="ru-RU" sz="4000" b="1" dirty="0" smtClean="0">
                <a:solidFill>
                  <a:srgbClr val="C00000"/>
                </a:solidFill>
              </a:rPr>
              <a:t>в четырех </a:t>
            </a:r>
            <a:r>
              <a:rPr lang="ru-RU" sz="4000" dirty="0" smtClean="0"/>
              <a:t>из пяти).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106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29638681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1674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Существенные риски</a:t>
            </a:r>
            <a:endParaRPr lang="ru-RU" b="1" dirty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844824"/>
            <a:ext cx="10959008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A00001"/>
                </a:solidFill>
              </a:rPr>
              <a:t>При увеличении </a:t>
            </a:r>
            <a:r>
              <a:rPr lang="ru-RU" sz="4000" dirty="0" smtClean="0"/>
              <a:t>внутренних </a:t>
            </a:r>
            <a:r>
              <a:rPr lang="ru-RU" sz="4000" b="1" dirty="0" smtClean="0">
                <a:solidFill>
                  <a:srgbClr val="A00001"/>
                </a:solidFill>
              </a:rPr>
              <a:t>затрат</a:t>
            </a:r>
            <a:r>
              <a:rPr lang="ru-RU" sz="4000" b="1" dirty="0" smtClean="0"/>
              <a:t> </a:t>
            </a:r>
            <a:r>
              <a:rPr lang="ru-RU" sz="4000" dirty="0" smtClean="0"/>
              <a:t>на исследования и разработки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4000" dirty="0" smtClean="0"/>
              <a:t>основным </a:t>
            </a:r>
            <a:r>
              <a:rPr lang="ru-RU" sz="4000" b="1" dirty="0" smtClean="0">
                <a:solidFill>
                  <a:srgbClr val="A00001"/>
                </a:solidFill>
              </a:rPr>
              <a:t>показателем</a:t>
            </a:r>
            <a:r>
              <a:rPr lang="ru-RU" sz="4000" dirty="0" smtClean="0"/>
              <a:t> их </a:t>
            </a:r>
            <a:r>
              <a:rPr lang="ru-RU" sz="4000" b="1" dirty="0" smtClean="0">
                <a:solidFill>
                  <a:srgbClr val="A00001"/>
                </a:solidFill>
              </a:rPr>
              <a:t>результативности</a:t>
            </a:r>
            <a:r>
              <a:rPr lang="ru-RU" sz="4000" dirty="0" smtClean="0"/>
              <a:t> выступает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A00001"/>
                </a:solidFill>
              </a:rPr>
              <a:t>число публикаций</a:t>
            </a:r>
            <a:r>
              <a:rPr lang="ru-RU" sz="4000" dirty="0" smtClean="0"/>
              <a:t>,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4000" dirty="0" smtClean="0"/>
              <a:t>которыми мы </a:t>
            </a:r>
            <a:r>
              <a:rPr lang="ru-RU" sz="4000" b="1" dirty="0" smtClean="0">
                <a:solidFill>
                  <a:srgbClr val="A00001"/>
                </a:solidFill>
              </a:rPr>
              <a:t>бесплатно извещаем мир </a:t>
            </a:r>
            <a:r>
              <a:rPr lang="ru-RU" sz="4000" dirty="0" smtClean="0"/>
              <a:t>о результатах этих исследований.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951996" y="6211668"/>
            <a:ext cx="69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Лопатин, В.Н. Об информационном разоружении и экономическом поражении, или О конкуренции и рейтингах в науке/ В.Н. Лопатин // Информационное право.-2018.-№1.-С.4-18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34098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 descr="https://4science.ru/images/1fb3f10019fd495790dd55fe27b0793f/Puti_raskritiya_informacii_o_razrabotkah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360525"/>
            <a:ext cx="950505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3952" y="47971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29000" y="4580453"/>
            <a:ext cx="5591944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Цитата из доклада на </a:t>
            </a:r>
            <a:r>
              <a:rPr lang="ru-RU" dirty="0"/>
              <a:t>XXII Международной конференции </a:t>
            </a:r>
            <a:r>
              <a:rPr lang="ru-RU" dirty="0" smtClean="0"/>
              <a:t>Роспатента (сентябрь 2018 г.)</a:t>
            </a:r>
          </a:p>
          <a:p>
            <a:r>
              <a:rPr lang="ru-RU" dirty="0" smtClean="0"/>
              <a:t>Автор: </a:t>
            </a:r>
            <a:r>
              <a:rPr lang="ru-RU" b="1" dirty="0"/>
              <a:t>Виталий Кастальский</a:t>
            </a:r>
            <a:r>
              <a:rPr lang="ru-RU" dirty="0"/>
              <a:t>, </a:t>
            </a:r>
            <a:r>
              <a:rPr lang="ru-RU" sz="1600" dirty="0"/>
              <a:t>доцент кафедры «Юриспруденция, интеллектуальная собственность и судебная экспертиза» МГТУ им. Н. Э. Баумана, патентный поверенный РФ, евразийский патентный </a:t>
            </a:r>
            <a:r>
              <a:rPr lang="ru-RU" sz="1600" dirty="0" smtClean="0"/>
              <a:t>поверенный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7447" y="6488668"/>
            <a:ext cx="9865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 </a:t>
            </a:r>
            <a:r>
              <a:rPr lang="ru-RU" u="sng" dirty="0">
                <a:hlinkClick r:id="rId4"/>
              </a:rPr>
              <a:t>https://4science.ru/articles/Patentovat-ili-publikovat-rezultati-issledovanii-i-razrabotok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73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7408" y="764704"/>
            <a:ext cx="10972800" cy="511256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Важно: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dirty="0" smtClean="0"/>
              <a:t>Высокая публикационная активность </a:t>
            </a:r>
            <a:r>
              <a:rPr lang="ru-RU" b="1" dirty="0" smtClean="0"/>
              <a:t>может стать барьером </a:t>
            </a:r>
            <a:r>
              <a:rPr lang="ru-RU" dirty="0" smtClean="0"/>
              <a:t>на пути реализации задач, направленных на создание долгосрочных конкурентных преимуществ университетов за счет производства интеллектуальных продуктов мирового уровня.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664" y="6210645"/>
            <a:ext cx="890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Гаврилова, Е.Б. Проблемы повышения патентной активности медицинских вузов России и риск утраты приоритета/ Е.Б. Гаврилова, Т.Н. Эриванцева // Патенты и лицензии. Интеллектуальные права.-2018.-№3.-С.46-52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1546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1886382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972800" cy="1545544"/>
          </a:xfrm>
        </p:spPr>
        <p:txBody>
          <a:bodyPr/>
          <a:lstStyle/>
          <a:p>
            <a:r>
              <a:rPr lang="ru-RU" sz="3200" b="1" dirty="0" smtClean="0"/>
              <a:t>Динамика изобретательской активности федеральных университетов (в части изобретений и полезных моделей) за 5 лет </a:t>
            </a:r>
            <a:br>
              <a:rPr lang="ru-RU" sz="3200" b="1" dirty="0" smtClean="0"/>
            </a:br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9251463"/>
              </p:ext>
            </p:extLst>
          </p:nvPr>
        </p:nvGraphicFramePr>
        <p:xfrm>
          <a:off x="609600" y="1600200"/>
          <a:ext cx="109728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7563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35147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rupto.ru/content/uploadimages/wiprphot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" y="1468176"/>
            <a:ext cx="4652798" cy="3489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0"/>
            <a:ext cx="7128792" cy="431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2708920"/>
            <a:ext cx="7250665" cy="393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886" y="6165303"/>
            <a:ext cx="3051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hlinkClick r:id="rId7"/>
              </a:rPr>
              <a:t>https://</a:t>
            </a:r>
            <a:r>
              <a:rPr lang="en-US" sz="1200" i="1" dirty="0" smtClean="0">
                <a:hlinkClick r:id="rId7"/>
              </a:rPr>
              <a:t>www.rupto.ru/ru/news/wiprinterview</a:t>
            </a:r>
            <a:endParaRPr lang="ru-RU" sz="1200" i="1" dirty="0" smtClean="0"/>
          </a:p>
          <a:p>
            <a:endParaRPr lang="ru-RU" sz="12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87888" y="4311171"/>
            <a:ext cx="6912769" cy="990037"/>
          </a:xfrm>
          <a:prstGeom prst="roundRect">
            <a:avLst/>
          </a:prstGeom>
          <a:noFill/>
          <a:ln w="38100">
            <a:solidFill>
              <a:srgbClr val="A0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1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487488" y="295033"/>
            <a:ext cx="9558867" cy="1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Соотношение общего количества публикаций и количества патентов за 5 лет (2013-2017 гг.)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881170"/>
              </p:ext>
            </p:extLst>
          </p:nvPr>
        </p:nvGraphicFramePr>
        <p:xfrm>
          <a:off x="609600" y="1772816"/>
          <a:ext cx="10972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487488" y="1585306"/>
            <a:ext cx="2920818" cy="44359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88288" y="191683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400" i="1" dirty="0" smtClean="0"/>
              <a:t>Кол-во публикаций – по данным РИНЦ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400" i="1" dirty="0" smtClean="0"/>
              <a:t>Кол-во патентов – по данным ИПС ФИПС</a:t>
            </a:r>
            <a:endParaRPr lang="ru-RU" sz="1400" i="1" dirty="0"/>
          </a:p>
        </p:txBody>
      </p:sp>
    </p:spTree>
    <p:extLst>
      <p:ext uri="{BB962C8B-B14F-4D97-AF65-F5344CB8AC3E}">
        <p14:creationId xmlns="" xmlns:p14="http://schemas.microsoft.com/office/powerpoint/2010/main" val="31842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61131"/>
            <a:ext cx="10972800" cy="161168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Изобретательская активность федеральных университетов в отношении изобретений и полезных моделей (2013-2017 гг.)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9614084"/>
              </p:ext>
            </p:extLst>
          </p:nvPr>
        </p:nvGraphicFramePr>
        <p:xfrm>
          <a:off x="609600" y="1600200"/>
          <a:ext cx="109728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1703512" y="1628800"/>
            <a:ext cx="2664296" cy="42484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8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077449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2" y="548680"/>
            <a:ext cx="10972800" cy="15121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/>
              <a:t>Изобретение является новым или обладает новизной, если оно </a:t>
            </a:r>
            <a:r>
              <a:rPr lang="ru-RU" sz="3600" b="1" dirty="0" smtClean="0"/>
              <a:t>НЕ </a:t>
            </a:r>
            <a:r>
              <a:rPr lang="ru-RU" sz="3600" b="1" dirty="0"/>
              <a:t>является частью известного уровня </a:t>
            </a:r>
            <a:r>
              <a:rPr lang="ru-RU" sz="3600" b="1" dirty="0" smtClean="0"/>
              <a:t>техники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2420888"/>
            <a:ext cx="10972800" cy="4309939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ru-RU" b="1" dirty="0" smtClean="0"/>
              <a:t>Известный уровень техники </a:t>
            </a:r>
            <a:r>
              <a:rPr lang="ru-RU" dirty="0" smtClean="0"/>
              <a:t>– все имеющиеся в мире технические знания в определенной области техники, доступные до даты подачи заявки на патент.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Во многих странах включает в себя </a:t>
            </a:r>
            <a:r>
              <a:rPr lang="ru-RU" b="1" dirty="0" smtClean="0"/>
              <a:t>любую информацию</a:t>
            </a:r>
            <a:r>
              <a:rPr lang="ru-RU" dirty="0" smtClean="0"/>
              <a:t>, </a:t>
            </a:r>
            <a:r>
              <a:rPr lang="ru-RU" b="1" dirty="0" smtClean="0"/>
              <a:t>публично раскрытую </a:t>
            </a:r>
            <a:r>
              <a:rPr lang="ru-RU" dirty="0" smtClean="0"/>
              <a:t>в письменной или устной форме, в том числе презентацию на конференции, каталог выставки, и т.п.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57260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Изобретая будущее: введение в тему «Патенты для малых и средних предприятий».-М., 2018.-С.26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24035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077449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08012" y="16113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Выбор времени подачи заявки на патент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608012" y="1262241"/>
            <a:ext cx="10972800" cy="4925144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ru-RU" sz="3400" b="1" dirty="0" smtClean="0">
                <a:solidFill>
                  <a:srgbClr val="A00001"/>
                </a:solidFill>
              </a:rPr>
              <a:t>Заявка должна быть подана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ru-RU" sz="3400" b="1" dirty="0" smtClean="0">
                <a:solidFill>
                  <a:srgbClr val="A00001"/>
                </a:solidFill>
              </a:rPr>
              <a:t>ДО раскрытия сущности изобретения!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В некоторых странах существует «льготный период», в течение которого изобретение сохраняет патентоспособность несмотря на его раскрытие. </a:t>
            </a:r>
            <a:r>
              <a:rPr lang="ru-RU" b="1" dirty="0" smtClean="0">
                <a:solidFill>
                  <a:srgbClr val="002060"/>
                </a:solidFill>
              </a:rPr>
              <a:t>В России </a:t>
            </a:r>
            <a:r>
              <a:rPr lang="ru-RU" dirty="0" smtClean="0"/>
              <a:t>это </a:t>
            </a:r>
            <a:r>
              <a:rPr lang="ru-RU" b="1" dirty="0" smtClean="0">
                <a:solidFill>
                  <a:srgbClr val="002060"/>
                </a:solidFill>
              </a:rPr>
              <a:t>6 месяцев</a:t>
            </a:r>
            <a:r>
              <a:rPr lang="ru-RU" b="1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Но льготный период предусмотрен не везде, поэтому преждевременное раскрытие может помешать патентованию изобретения в зарубежных странах.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975350" y="618738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Изобретая будущее: введение в тему «Патенты для малых и средних предприятий».-М., 2018.-С.46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24035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28" y="4308752"/>
            <a:ext cx="12192001" cy="1058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28" y="-10886"/>
            <a:ext cx="12195627" cy="343542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703512" y="0"/>
            <a:ext cx="2152052" cy="332656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231738" y="-10886"/>
            <a:ext cx="1133833" cy="34354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4365571" y="-10886"/>
            <a:ext cx="5768200" cy="343542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10135056" y="-10886"/>
            <a:ext cx="2056944" cy="343542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5974970" y="-10886"/>
            <a:ext cx="1742233" cy="343542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00979"/>
            <a:ext cx="11953327" cy="655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5440" y="3579489"/>
            <a:ext cx="136815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dirty="0" smtClean="0"/>
              <a:t>Публикация научной статьи</a:t>
            </a:r>
          </a:p>
          <a:p>
            <a:pPr algn="ctr">
              <a:spcBef>
                <a:spcPts val="0"/>
              </a:spcBef>
            </a:pP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22184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1114282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687"/>
            <a:ext cx="12192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6633"/>
                </a:solidFill>
              </a:rPr>
              <a:t>Службы поддержки публикационной активности и отделы охраны интеллектуальной собственности вузов зачастую работают разобщенно</a:t>
            </a:r>
            <a:endParaRPr lang="ru-RU" sz="2800" b="1" dirty="0">
              <a:solidFill>
                <a:srgbClr val="996633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82" y="1195993"/>
            <a:ext cx="6901118" cy="549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2" y="1916130"/>
            <a:ext cx="7419156" cy="494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8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71114282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039082"/>
            <a:ext cx="8702366" cy="58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487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6633"/>
                </a:solidFill>
              </a:rPr>
              <a:t>В описании «шагов к публикации» нет информации о риске утраты приоритета при преждевременном раскрытии сути изобретения</a:t>
            </a:r>
            <a:endParaRPr lang="ru-RU" sz="28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0"/>
            <a:ext cx="8461003" cy="67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15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-26898"/>
            <a:ext cx="9068770" cy="688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83765" y="3861048"/>
            <a:ext cx="67207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351584" y="4026327"/>
            <a:ext cx="67207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33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455932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94096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Рекомендации ВУЗам и НИИ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1412776"/>
            <a:ext cx="10972800" cy="544522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b="1" dirty="0" smtClean="0"/>
              <a:t>Осуществлять информирование  авторов</a:t>
            </a:r>
            <a:r>
              <a:rPr lang="ru-RU" dirty="0" smtClean="0"/>
              <a:t> о риске утраты приоритета при преждевременном раскрытии сути изобретения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Обеспечить </a:t>
            </a:r>
            <a:r>
              <a:rPr lang="ru-RU" b="1" dirty="0" smtClean="0"/>
              <a:t>координацию работы</a:t>
            </a:r>
            <a:r>
              <a:rPr lang="ru-RU" dirty="0" smtClean="0"/>
              <a:t> центров патентования и служб поддержки публикационной активности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Включить </a:t>
            </a:r>
            <a:r>
              <a:rPr lang="ru-RU" b="1" dirty="0" smtClean="0"/>
              <a:t>патентный поиск в курсы информационной культуры</a:t>
            </a:r>
            <a:r>
              <a:rPr lang="ru-RU" dirty="0" smtClean="0"/>
              <a:t> для студентов и аспирантов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2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65479779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28054"/>
            <a:ext cx="117252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7368" y="2852936"/>
            <a:ext cx="11551270" cy="6945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6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53873646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94096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Рекомендации авторам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1412776"/>
            <a:ext cx="10972800" cy="544522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dirty="0" smtClean="0"/>
              <a:t>Перед публикацией (сами или с помощью специалиста) оцените возможности коммерциализации разработки.  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Если разработка потенциально </a:t>
            </a:r>
            <a:r>
              <a:rPr lang="ru-RU" dirty="0" err="1" smtClean="0"/>
              <a:t>патентоспособна</a:t>
            </a:r>
            <a:r>
              <a:rPr lang="ru-RU" dirty="0" smtClean="0"/>
              <a:t>, но есть острая необходимость публикации, НЕ раскрывайте в ней существенные признаки разработки до подачи заявки на патент.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Не делитесь в </a:t>
            </a:r>
            <a:r>
              <a:rPr lang="ru-RU" dirty="0" err="1" smtClean="0"/>
              <a:t>соцсетях</a:t>
            </a:r>
            <a:r>
              <a:rPr lang="ru-RU" dirty="0" smtClean="0"/>
              <a:t> существенными характеристиками разработки до подачи заявки на патент.</a:t>
            </a:r>
          </a:p>
        </p:txBody>
      </p:sp>
    </p:spTree>
    <p:extLst>
      <p:ext uri="{BB962C8B-B14F-4D97-AF65-F5344CB8AC3E}">
        <p14:creationId xmlns="" xmlns:p14="http://schemas.microsoft.com/office/powerpoint/2010/main" val="27006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12067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Мифы о патентовании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39416" y="1427676"/>
            <a:ext cx="10657184" cy="11087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Если я автор изобретения, то получить патент могу в любое время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39416" y="2708920"/>
            <a:ext cx="1058517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900" dirty="0" smtClean="0"/>
              <a:t>В России </a:t>
            </a:r>
            <a:r>
              <a:rPr lang="ru-RU" sz="2900" b="1" dirty="0" smtClean="0"/>
              <a:t>после раскрытия сути </a:t>
            </a:r>
            <a:r>
              <a:rPr lang="ru-RU" sz="2900" dirty="0" smtClean="0"/>
              <a:t>изобретения можно подать заявку на его патентование </a:t>
            </a:r>
            <a:r>
              <a:rPr lang="ru-RU" sz="2900" b="1" dirty="0" smtClean="0"/>
              <a:t>в течение 6 месяцев</a:t>
            </a:r>
            <a:r>
              <a:rPr lang="ru-RU" sz="2900" dirty="0" smtClean="0"/>
              <a:t>. </a:t>
            </a:r>
          </a:p>
          <a:p>
            <a:pPr>
              <a:spcBef>
                <a:spcPts val="1200"/>
              </a:spcBef>
              <a:buNone/>
            </a:pPr>
            <a:r>
              <a:rPr lang="ru-RU" sz="2800" dirty="0" smtClean="0"/>
              <a:t>Но во многих странах такого моратория нет и могут отказать в выдаче патента, противопоставив вам вашу же публикацию (включая не только публикации в журналах, газетах, выступление на конференции, но и </a:t>
            </a:r>
            <a:r>
              <a:rPr lang="ru-RU" sz="2800" u="sng" dirty="0" smtClean="0"/>
              <a:t>публикацию в </a:t>
            </a:r>
            <a:r>
              <a:rPr lang="ru-RU" sz="2800" u="sng" dirty="0" err="1" smtClean="0"/>
              <a:t>соцсетях</a:t>
            </a:r>
            <a:r>
              <a:rPr lang="ru-RU" sz="2800" u="sng" dirty="0" smtClean="0"/>
              <a:t> </a:t>
            </a:r>
            <a:r>
              <a:rPr lang="ru-RU" sz="2800" dirty="0" smtClean="0"/>
              <a:t>(!), устный рассказ о сути изобретения, записанный кем-то и размещенный в сети и т.п.)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95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628" y="-10886"/>
            <a:ext cx="12195627" cy="343542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703512" y="0"/>
            <a:ext cx="2152052" cy="332656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231738" y="-10886"/>
            <a:ext cx="1133833" cy="34354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4365571" y="-10886"/>
            <a:ext cx="5768200" cy="343542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10135056" y="-10886"/>
            <a:ext cx="2056944" cy="343542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5974970" y="-10886"/>
            <a:ext cx="1742233" cy="343542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369507"/>
            <a:ext cx="57816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04" y="2601518"/>
            <a:ext cx="10044172" cy="42564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976395" y="4653136"/>
            <a:ext cx="11521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15480" y="4941168"/>
            <a:ext cx="52565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046860" y="4942077"/>
            <a:ext cx="30816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10623" y="5274060"/>
            <a:ext cx="47760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" y="369507"/>
            <a:ext cx="2638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56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12067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Мифы о патентовании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11807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Если разработка защищена только за рубежом, я могу получить на нее патент в России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3392" y="2924944"/>
            <a:ext cx="109452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изобретениям, полезным моделям и промышленным образцам применяется правило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новизны</a:t>
            </a:r>
            <a:r>
              <a:rPr lang="ru-RU" sz="2800" dirty="0" smtClean="0"/>
              <a:t>, </a:t>
            </a:r>
          </a:p>
          <a:p>
            <a:pPr>
              <a:spcBef>
                <a:spcPts val="600"/>
              </a:spcBef>
            </a:pPr>
            <a:r>
              <a:rPr lang="ru-RU" sz="2800" dirty="0" smtClean="0"/>
              <a:t>т.е. патентуемое решение </a:t>
            </a:r>
            <a:r>
              <a:rPr lang="ru-RU" sz="2800" b="1" dirty="0" smtClean="0"/>
              <a:t>не должно быть известно</a:t>
            </a:r>
            <a:r>
              <a:rPr lang="ru-RU" sz="2800" dirty="0" smtClean="0"/>
              <a:t> до даты подачи заявки </a:t>
            </a:r>
            <a:r>
              <a:rPr lang="ru-RU" sz="2800" b="1" dirty="0" smtClean="0"/>
              <a:t>из любых общедоступных в мире сведений</a:t>
            </a:r>
            <a:r>
              <a:rPr lang="ru-RU" sz="28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ru-RU" sz="2800" dirty="0" smtClean="0"/>
              <a:t>У экспертов всего мира в доступе не только мировые реферативные базы данных, но и специализированные патентные базы данных, кроме того, патентные ведомства обмениваются патентной документацией.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595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8460414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Мифы о патентовании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39416" y="1427676"/>
            <a:ext cx="10657184" cy="12812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Пока я буду (долго) ждать получения патента, не смогу публиковаться и потеряю показатели публикационной активности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39416" y="2852936"/>
            <a:ext cx="105851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dirty="0" smtClean="0"/>
              <a:t>Ждать получения патента не нужно. «</a:t>
            </a:r>
            <a:r>
              <a:rPr lang="ru-RU" sz="3200" b="1" dirty="0" smtClean="0"/>
              <a:t>Приоритет </a:t>
            </a:r>
            <a:r>
              <a:rPr lang="ru-RU" sz="3200" dirty="0"/>
              <a:t>изобретения, полезной модели или промышленного образца </a:t>
            </a:r>
            <a:r>
              <a:rPr lang="ru-RU" sz="3200" b="1" dirty="0"/>
              <a:t>устанавливается по дате подачи </a:t>
            </a:r>
            <a:r>
              <a:rPr lang="ru-RU" sz="3200" dirty="0"/>
              <a:t>в федеральный орган исполнительной власти по интеллектуальной собственности </a:t>
            </a:r>
            <a:r>
              <a:rPr lang="ru-RU" sz="3200" b="1" dirty="0"/>
              <a:t>заявки</a:t>
            </a:r>
            <a:r>
              <a:rPr lang="ru-RU" sz="3200" dirty="0"/>
              <a:t> на изобретение, полезную модель или промышленный </a:t>
            </a:r>
            <a:r>
              <a:rPr lang="ru-RU" sz="3200" dirty="0" smtClean="0"/>
              <a:t>образец».</a:t>
            </a:r>
            <a:r>
              <a:rPr lang="ru-RU" dirty="0"/>
              <a:t> (ст. 1381 ГК РФ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91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12067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Мифы о патентовании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11807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Патентоваться в России долго и дорого. Лучше сразу подать заявку за рубежом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95400" y="2708920"/>
            <a:ext cx="1101722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/>
              <a:t>В России один из самых маленьких сроков получения </a:t>
            </a:r>
            <a:r>
              <a:rPr lang="ru-RU" sz="2800" dirty="0" smtClean="0"/>
              <a:t>патентов – </a:t>
            </a:r>
            <a:r>
              <a:rPr lang="ru-RU" sz="2800" b="1" dirty="0" smtClean="0">
                <a:solidFill>
                  <a:srgbClr val="A00001"/>
                </a:solidFill>
              </a:rPr>
              <a:t>от  9 до 12 месяцев </a:t>
            </a:r>
            <a:r>
              <a:rPr lang="ru-RU" sz="2800" dirty="0" smtClean="0"/>
              <a:t>(в США 3-5 лет). Действует большое количество льгот (для молодежи, при электронной форме подачи и т.п.), рассчитать затраты можно заранее, воспользовавшись </a:t>
            </a:r>
            <a:r>
              <a:rPr lang="ru-RU" sz="2800" dirty="0" smtClean="0">
                <a:hlinkClick r:id="rId3"/>
              </a:rPr>
              <a:t>калькулятором пошлин</a:t>
            </a:r>
            <a:r>
              <a:rPr lang="ru-RU" sz="2800" dirty="0" smtClean="0"/>
              <a:t>.</a:t>
            </a:r>
          </a:p>
          <a:p>
            <a:pPr>
              <a:spcBef>
                <a:spcPts val="600"/>
              </a:spcBef>
              <a:buNone/>
            </a:pPr>
            <a:r>
              <a:rPr lang="ru-RU" sz="2800" b="1" dirty="0" smtClean="0"/>
              <a:t>Подача заявки за рубежом без подачи в России – незаконна. </a:t>
            </a:r>
            <a:r>
              <a:rPr lang="ru-RU" sz="2800" dirty="0" smtClean="0"/>
              <a:t>Сначала нужно подать заявку в России, и только потом – в других странах  (в течение 12 месяцев после подачи заявки в Роспатент).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95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235"/>
            <a:ext cx="12192001" cy="58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23392" y="332656"/>
            <a:ext cx="10329333" cy="936104"/>
          </a:xfrm>
          <a:prstGeom prst="rect">
            <a:avLst/>
          </a:prstGeom>
        </p:spPr>
        <p:txBody>
          <a:bodyPr/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376092"/>
                </a:solidFill>
              </a:rPr>
              <a:t>http://new.fips.ru</a:t>
            </a:r>
            <a:endParaRPr lang="ru-RU" sz="4400" b="1" dirty="0" smtClean="0">
              <a:solidFill>
                <a:srgbClr val="376092"/>
              </a:solidFill>
            </a:endParaRPr>
          </a:p>
          <a:p>
            <a:endParaRPr lang="ru-RU" sz="44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7862" y="4581128"/>
            <a:ext cx="2496277" cy="13681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" y="980234"/>
            <a:ext cx="12175197" cy="228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9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337990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2"/>
            <a:ext cx="8896911" cy="683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92605" y="1268760"/>
            <a:ext cx="2016224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16" y="1482895"/>
            <a:ext cx="50006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27" y="333375"/>
            <a:ext cx="2057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sz="2000" b="1" dirty="0" smtClean="0"/>
              <a:t>rupto.ru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949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8680"/>
            <a:ext cx="170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НЭБ.РФ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49043"/>
            <a:ext cx="9727672" cy="650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772258" y="5085184"/>
            <a:ext cx="190755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6843303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https://avatars.mds.yandex.net/get-pdb/197794/76cae27e-d004-4822-aa62-b82029bd7360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60" y="310608"/>
            <a:ext cx="8145582" cy="6516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88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937004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548681"/>
            <a:ext cx="11089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/>
              <a:t>«Публикационная </a:t>
            </a:r>
            <a:r>
              <a:rPr lang="ru-RU" sz="2800" b="1" dirty="0"/>
              <a:t>активность </a:t>
            </a:r>
            <a:r>
              <a:rPr lang="ru-RU" sz="2800" dirty="0"/>
              <a:t>– это </a:t>
            </a:r>
            <a:r>
              <a:rPr lang="ru-RU" sz="2800" b="1" dirty="0"/>
              <a:t>результат научно- исследовательской деятельности </a:t>
            </a:r>
            <a:r>
              <a:rPr lang="ru-RU" sz="2800" dirty="0"/>
              <a:t>автора</a:t>
            </a:r>
            <a:r>
              <a:rPr lang="ru-RU" sz="2800" b="1" dirty="0"/>
              <a:t> </a:t>
            </a:r>
            <a:r>
              <a:rPr lang="ru-RU" sz="2800" dirty="0"/>
              <a:t>или научного коллектива или иного коллективного </a:t>
            </a:r>
            <a:r>
              <a:rPr lang="ru-RU" sz="2800" dirty="0" smtClean="0"/>
              <a:t>автора </a:t>
            </a:r>
            <a:r>
              <a:rPr lang="ru-RU" sz="2800" dirty="0"/>
              <a:t>исследовательского процесса (организация, регион, страна), </a:t>
            </a:r>
            <a:r>
              <a:rPr lang="ru-RU" sz="2800" b="1" dirty="0" smtClean="0"/>
              <a:t>воплощённый </a:t>
            </a:r>
            <a:r>
              <a:rPr lang="ru-RU" sz="2800" b="1" dirty="0"/>
              <a:t>в виде научной публикации</a:t>
            </a:r>
            <a:r>
              <a:rPr lang="ru-RU" sz="2800" dirty="0"/>
              <a:t>, например, журнальной статьи, статьи в коллективном сборнике, доклада в трудах научной конференции, авторской или коллективной монографии, опубликованного </a:t>
            </a:r>
            <a:r>
              <a:rPr lang="ru-RU" sz="2800" dirty="0" smtClean="0"/>
              <a:t>отчёта </a:t>
            </a:r>
            <a:r>
              <a:rPr lang="ru-RU" sz="2800" dirty="0"/>
              <a:t>по </a:t>
            </a:r>
            <a:r>
              <a:rPr lang="ru-RU" sz="2800" dirty="0" smtClean="0"/>
              <a:t>НИР».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4444" y="6334779"/>
            <a:ext cx="8677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/>
              <a:t>Арефьев, </a:t>
            </a:r>
            <a:r>
              <a:rPr lang="ru-RU" sz="1100" i="1" dirty="0"/>
              <a:t>П. Г. Публикационная активность, возможности роста научного продукта и традиционный русский вопрос «Что делать?» </a:t>
            </a:r>
            <a:r>
              <a:rPr lang="ru-RU" sz="1100" i="1" dirty="0" smtClean="0"/>
              <a:t>/П.Г. Арефьев // </a:t>
            </a:r>
            <a:r>
              <a:rPr lang="ru-RU" sz="1100" i="1" dirty="0"/>
              <a:t>Университетская книга. – 2013. - № 10. - С. 49-55. </a:t>
            </a:r>
          </a:p>
        </p:txBody>
      </p:sp>
    </p:spTree>
    <p:extLst>
      <p:ext uri="{BB962C8B-B14F-4D97-AF65-F5344CB8AC3E}">
        <p14:creationId xmlns="" xmlns:p14="http://schemas.microsoft.com/office/powerpoint/2010/main" val="9940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3175" y="1484784"/>
            <a:ext cx="12195175" cy="935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072188"/>
            <a:ext cx="121920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2400">
              <a:solidFill>
                <a:srgbClr val="595959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6036" name="Rectangle 28"/>
          <p:cNvSpPr>
            <a:spLocks noChangeArrowheads="1"/>
          </p:cNvSpPr>
          <p:nvPr/>
        </p:nvSpPr>
        <p:spPr bwMode="auto">
          <a:xfrm>
            <a:off x="0" y="3267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2813"/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86040" name="Rectangle 33"/>
          <p:cNvSpPr>
            <a:spLocks noChangeArrowheads="1"/>
          </p:cNvSpPr>
          <p:nvPr/>
        </p:nvSpPr>
        <p:spPr bwMode="auto">
          <a:xfrm>
            <a:off x="0" y="3186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2813"/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86042" name="Rectangle 35"/>
          <p:cNvSpPr>
            <a:spLocks noChangeArrowheads="1"/>
          </p:cNvSpPr>
          <p:nvPr/>
        </p:nvSpPr>
        <p:spPr bwMode="auto">
          <a:xfrm>
            <a:off x="0" y="3305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2813"/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86044" name="Rectangle 37"/>
          <p:cNvSpPr>
            <a:spLocks noChangeArrowheads="1"/>
          </p:cNvSpPr>
          <p:nvPr/>
        </p:nvSpPr>
        <p:spPr bwMode="auto">
          <a:xfrm>
            <a:off x="0" y="3284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2813"/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7448" y="585145"/>
            <a:ext cx="9937104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открыты для сотрудничества!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Отделение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Всероссийская патентно-техническая библиотека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Федерального института промышленной собственности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Адрес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Бережковская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наб., д.24, Москва, Г-59б, ГСП-3б, 125993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телефону: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+7 (499) 240-41-97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mail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vptb@rupto.ru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  <a:hlinkClick r:id="rId3"/>
              </a:rPr>
              <a:t>http://new.fips.ru/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0" y="585145"/>
            <a:ext cx="156666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476672"/>
            <a:ext cx="691208" cy="7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6672"/>
            <a:ext cx="24860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5" descr="image0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6300788"/>
            <a:ext cx="12195175" cy="63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86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85325480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6425" y="1450798"/>
            <a:ext cx="10801350" cy="53707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dirty="0">
                <a:solidFill>
                  <a:srgbClr val="A00001"/>
                </a:solidFill>
              </a:rPr>
              <a:t>К ПУБЛИКАЦИЯМ</a:t>
            </a:r>
            <a:r>
              <a:rPr lang="ru-RU" sz="2500" dirty="0">
                <a:solidFill>
                  <a:srgbClr val="3D3D3D"/>
                </a:solidFill>
              </a:rPr>
              <a:t>, </a:t>
            </a:r>
            <a:r>
              <a:rPr lang="ru-RU" sz="2500" b="1" dirty="0"/>
              <a:t>в которых излагаются основные научные результаты диссертации</a:t>
            </a:r>
            <a:r>
              <a:rPr lang="ru-RU" sz="2500" dirty="0"/>
              <a:t> на соискание ученой степени, в рецензируемых изданиях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500" b="1" dirty="0">
                <a:solidFill>
                  <a:srgbClr val="A00001"/>
                </a:solidFill>
              </a:rPr>
              <a:t>ПРИРАВНИВАЮТСЯ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/>
              <a:t>патенты на изобретения,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/>
              <a:t>патенты (свидетельства) на полезную модель,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/>
              <a:t>патенты на промышленный образец,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/>
              <a:t>патенты на селекционные достижения, 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b="1" dirty="0"/>
              <a:t>свидетельства на программу для электронных вычислительных машин, базу данных, топологию интегральных микросхем, зарегистрированные в установленном порядке</a:t>
            </a:r>
            <a:r>
              <a:rPr lang="ru-RU" sz="2500" b="1" dirty="0" smtClean="0"/>
              <a:t>.</a:t>
            </a:r>
          </a:p>
          <a:p>
            <a:pPr algn="r">
              <a:spcBef>
                <a:spcPts val="1200"/>
              </a:spcBef>
            </a:pPr>
            <a:r>
              <a:rPr lang="ru-RU" sz="1600" i="1" dirty="0" smtClean="0">
                <a:solidFill>
                  <a:srgbClr val="3D3D3D"/>
                </a:solidFill>
              </a:rPr>
              <a:t>(</a:t>
            </a:r>
            <a:r>
              <a:rPr lang="ru-RU" sz="1600" i="1" dirty="0">
                <a:solidFill>
                  <a:srgbClr val="3D3D3D"/>
                </a:solidFill>
              </a:rPr>
              <a:t>в ред. Постановления Правительства РФ от 21.04.2016 N 335)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332656"/>
            <a:ext cx="12192000" cy="9366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ПОСТАНОВЛЕНИЕ  Правительства РФ от 24 сентября 2013 г. N 842  (выдержка)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ПОРЯДКЕ ПРИСУЖДЕНИЯ УЧЕНЫХ СТЕПЕНЕЙ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7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0" tIns="45677" rIns="91350" bIns="45677" anchor="ctr"/>
          <a:lstStyle/>
          <a:p>
            <a:pPr algn="ctr" defTabSz="9135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2D1F4-C7C5-47DE-A9CA-F02E6F8FE6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127" y="548680"/>
            <a:ext cx="11332840" cy="583264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Патент на изобретение </a:t>
            </a:r>
            <a:r>
              <a:rPr lang="ru-RU" sz="3200" dirty="0" smtClean="0"/>
              <a:t>удостоверяет </a:t>
            </a:r>
            <a:r>
              <a:rPr lang="ru-RU" sz="3200" b="1" dirty="0" smtClean="0"/>
              <a:t>исключительное право, </a:t>
            </a:r>
            <a:r>
              <a:rPr lang="ru-RU" sz="3200" dirty="0" smtClean="0"/>
              <a:t>предоставляемое государством на изобретение, которое </a:t>
            </a:r>
            <a:r>
              <a:rPr lang="ru-RU" sz="3200" b="1" dirty="0" smtClean="0"/>
              <a:t>является новым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>имеет изобретательский уровень и является </a:t>
            </a:r>
            <a:br>
              <a:rPr lang="ru-RU" sz="3200" dirty="0" smtClean="0"/>
            </a:br>
            <a:r>
              <a:rPr lang="ru-RU" sz="3200" dirty="0" smtClean="0"/>
              <a:t>промышленно применимым. </a:t>
            </a:r>
            <a:br>
              <a:rPr lang="ru-RU" sz="3200" dirty="0" smtClean="0"/>
            </a:br>
            <a:r>
              <a:rPr lang="ru-RU" sz="3200" dirty="0" smtClean="0"/>
              <a:t>Патент также удостоверяет </a:t>
            </a:r>
            <a:r>
              <a:rPr lang="ru-RU" sz="3200" b="1" dirty="0" smtClean="0"/>
              <a:t>приоритет изобретения </a:t>
            </a:r>
            <a:r>
              <a:rPr lang="ru-RU" sz="3200" dirty="0" smtClean="0"/>
              <a:t>и авторство на изобретения.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обмен на предоставление исключительного права на использование патента, </a:t>
            </a:r>
            <a:r>
              <a:rPr lang="ru-RU" sz="3200" b="1" dirty="0" smtClean="0"/>
              <a:t>заявитель обязан раскрывать сущность изобретения </a:t>
            </a:r>
            <a:r>
              <a:rPr lang="ru-RU" sz="3200" dirty="0" smtClean="0"/>
              <a:t>для общества, указывая в заявке на патент </a:t>
            </a:r>
            <a:r>
              <a:rPr lang="ru-RU" sz="3200" b="1" dirty="0" smtClean="0"/>
              <a:t>подробное, точное и полное описание изобретения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7260" y="63723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Изобретая будущее: введение в тему «Патенты для малых и средних предприятий».-М., 2018.-С.8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2139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3175" y="0"/>
            <a:ext cx="12195175" cy="342900"/>
            <a:chOff x="-3627" y="-10886"/>
            <a:chExt cx="12195626" cy="343542"/>
          </a:xfrm>
        </p:grpSpPr>
        <p:sp>
          <p:nvSpPr>
            <p:cNvPr id="9" name="Rectangle 8"/>
            <p:cNvSpPr/>
            <p:nvPr/>
          </p:nvSpPr>
          <p:spPr>
            <a:xfrm>
              <a:off x="-3627" y="-10886"/>
              <a:ext cx="12195626" cy="343542"/>
            </a:xfrm>
            <a:prstGeom prst="rect">
              <a:avLst/>
            </a:prstGeom>
            <a:solidFill>
              <a:srgbClr val="567176">
                <a:alpha val="6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191643" y="248"/>
              <a:ext cx="3664085" cy="332408"/>
            </a:xfrm>
            <a:prstGeom prst="rect">
              <a:avLst/>
            </a:prstGeom>
            <a:solidFill>
              <a:srgbClr val="4F81BD">
                <a:alpha val="6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3231818" y="248"/>
              <a:ext cx="1133517" cy="332408"/>
            </a:xfrm>
            <a:prstGeom prst="rect">
              <a:avLst/>
            </a:prstGeom>
            <a:solidFill>
              <a:schemeClr val="accent3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5"/>
            <p:cNvSpPr/>
            <p:nvPr/>
          </p:nvSpPr>
          <p:spPr>
            <a:xfrm>
              <a:off x="4368510" y="248"/>
              <a:ext cx="5766013" cy="332408"/>
            </a:xfrm>
            <a:prstGeom prst="rect">
              <a:avLst/>
            </a:prstGeom>
            <a:solidFill>
              <a:schemeClr val="accent2">
                <a:lumMod val="50000"/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9688419" y="-10886"/>
              <a:ext cx="1949522" cy="343542"/>
            </a:xfrm>
            <a:prstGeom prst="rect">
              <a:avLst/>
            </a:prstGeom>
            <a:solidFill>
              <a:schemeClr val="accent3">
                <a:lumMod val="50000"/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5975119" y="248"/>
              <a:ext cx="1741552" cy="332408"/>
            </a:xfrm>
            <a:prstGeom prst="rect">
              <a:avLst/>
            </a:prstGeom>
            <a:solidFill>
              <a:srgbClr val="7F8C3C">
                <a:alpha val="6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23E9C2-EFC6-374D-9385-BC2AA8DF0841}" type="slidenum">
              <a:rPr lang="ru-RU" altLang="ru-RU" sz="1200" b="1">
                <a:solidFill>
                  <a:srgbClr val="FFFFFF"/>
                </a:solidFill>
                <a:latin typeface="Calibri" charset="0"/>
              </a:rPr>
              <a:pPr eaLnBrk="1" hangingPunct="1"/>
              <a:t>7</a:t>
            </a:fld>
            <a:endParaRPr lang="ru-RU" altLang="ru-RU" sz="1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0795" y="1340768"/>
            <a:ext cx="1295555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endParaRPr lang="ru-RU" sz="1600" b="1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  <a:p>
            <a:pPr lvl="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endParaRPr lang="ru-RU" sz="1600" b="1" dirty="0" smtClean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  <a:p>
            <a:pPr lvl="0"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 </a:t>
            </a:r>
            <a:endParaRPr lang="ru-RU" sz="1600" b="1" dirty="0">
              <a:solidFill>
                <a:schemeClr val="tx2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1113"/>
            <a:ext cx="11683286" cy="449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13854" y="764704"/>
            <a:ext cx="404149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http://government.ru/orders/selection/406/27533/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8" y="2260117"/>
            <a:ext cx="11057990" cy="45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90795" y="2405675"/>
            <a:ext cx="5881469" cy="3752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4192" y="6381328"/>
            <a:ext cx="2952328" cy="0"/>
          </a:xfrm>
          <a:prstGeom prst="line">
            <a:avLst/>
          </a:prstGeom>
          <a:ln>
            <a:solidFill>
              <a:srgbClr val="A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11624" y="6798936"/>
            <a:ext cx="4392488" cy="0"/>
          </a:xfrm>
          <a:prstGeom prst="line">
            <a:avLst/>
          </a:prstGeom>
          <a:ln>
            <a:solidFill>
              <a:srgbClr val="A00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2410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1512937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09600" y="343650"/>
            <a:ext cx="109728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ходе выполнения Указа Президента Российской Федерации от 7 мая 2012 года №599 «О мерах по реализации государственной политики в области образования и науки»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(выдержка)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609600" y="1600206"/>
            <a:ext cx="11247040" cy="5357186"/>
          </a:xfrm>
        </p:spPr>
        <p:txBody>
          <a:bodyPr>
            <a:normAutofit fontScale="77500" lnSpcReduction="20000"/>
          </a:bodyPr>
          <a:lstStyle/>
          <a:p>
            <a:pPr lvl="0" fontAlgn="base">
              <a:spcBef>
                <a:spcPts val="24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Показатель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публикационной активности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используется в ходе мониторинга и оценки результативности 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научных организаций, выполняющих научно-исследовательские, опытно-конструкторские и технологические работы гражданского назначения;</a:t>
            </a:r>
          </a:p>
          <a:p>
            <a:pPr lvl="0" fontAlgn="base">
              <a:spcBef>
                <a:spcPts val="24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Установлены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требования к минимальному количеству публикаций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Science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формировании перечня проектов государственного задания в части научной деятельности научным и образовательным организациям высшего образования, подведомственным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России;</a:t>
            </a:r>
          </a:p>
          <a:p>
            <a:pPr lvl="0" fontAlgn="base">
              <a:spcBef>
                <a:spcPts val="24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Ассоциацией научных редакторов и издателей ведётся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подготовка справочных пособий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словарей, методических рекомендаций и других материалов, а также разработка программ развития редакционно-издательской сферы в Российской Федерации;</a:t>
            </a:r>
          </a:p>
          <a:p>
            <a:pPr lvl="0" fontAlgn="base">
              <a:spcBef>
                <a:spcPts val="24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374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ая выноска 9"/>
          <p:cNvSpPr/>
          <p:nvPr/>
        </p:nvSpPr>
        <p:spPr>
          <a:xfrm>
            <a:off x="4368800" y="7316789"/>
            <a:ext cx="5664200" cy="123825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>
              <a:lnSpc>
                <a:spcPct val="73000"/>
              </a:lnSpc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endParaRPr lang="ru-RU" sz="2000" kern="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12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7982625"/>
              </p:ext>
            </p:extLst>
          </p:nvPr>
        </p:nvGraphicFramePr>
        <p:xfrm>
          <a:off x="618066" y="7064376"/>
          <a:ext cx="5281084" cy="5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8"/>
          <p:cNvSpPr/>
          <p:nvPr/>
        </p:nvSpPr>
        <p:spPr>
          <a:xfrm>
            <a:off x="-3175" y="-11113"/>
            <a:ext cx="12195175" cy="34448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703388" y="0"/>
            <a:ext cx="2152650" cy="333375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232150" y="-11113"/>
            <a:ext cx="1133475" cy="344488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4365625" y="-11113"/>
            <a:ext cx="5767388" cy="34448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134600" y="-11113"/>
            <a:ext cx="2057400" cy="344488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5975350" y="-11113"/>
            <a:ext cx="1741488" cy="344488"/>
          </a:xfrm>
          <a:prstGeom prst="rect">
            <a:avLst/>
          </a:prstGeom>
          <a:solidFill>
            <a:schemeClr val="accent5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401668"/>
            <a:ext cx="11583988" cy="796950"/>
          </a:xfrm>
        </p:spPr>
        <p:txBody>
          <a:bodyPr/>
          <a:lstStyle/>
          <a:p>
            <a:r>
              <a:rPr lang="ru-RU" sz="3200" b="1" dirty="0" smtClean="0"/>
              <a:t>Динамика количества публикаций федеральных университетов в РИНЦ за 5 лет </a:t>
            </a:r>
            <a:r>
              <a:rPr lang="ru-RU" sz="3200" dirty="0" smtClean="0"/>
              <a:t>(2013-2017 гг.)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3074190"/>
              </p:ext>
            </p:extLst>
          </p:nvPr>
        </p:nvGraphicFramePr>
        <p:xfrm>
          <a:off x="407368" y="1124744"/>
          <a:ext cx="115212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151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7249</TotalTime>
  <Words>1629</Words>
  <Application>Microsoft Office PowerPoint</Application>
  <PresentationFormat>Произвольный</PresentationFormat>
  <Paragraphs>171</Paragraphs>
  <Slides>40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6_Тема Office</vt:lpstr>
      <vt:lpstr>1_Тема Office</vt:lpstr>
      <vt:lpstr>                 </vt:lpstr>
      <vt:lpstr>Слайд 2</vt:lpstr>
      <vt:lpstr>Слайд 3</vt:lpstr>
      <vt:lpstr>Слайд 4</vt:lpstr>
      <vt:lpstr>Слайд 5</vt:lpstr>
      <vt:lpstr>Патент на изобретение удостоверяет исключительное право, предоставляемое государством на изобретение, которое является новым,  имеет изобретательский уровень и является  промышленно применимым.  Патент также удостоверяет приоритет изобретения и авторство на изобретения.  В обмен на предоставление исключительного права на использование патента, заявитель обязан раскрывать сущность изобретения для общества, указывая в заявке на патент подробное, точное и полное описание изобретения.</vt:lpstr>
      <vt:lpstr>Слайд 7</vt:lpstr>
      <vt:lpstr>О ходе выполнения Указа Президента Российской Федерации от 7 мая 2012 года №599 «О мерах по реализации государственной политики в области образования и науки» (выдержка)  </vt:lpstr>
      <vt:lpstr>Динамика количества публикаций федеральных университетов в РИНЦ за 5 лет (2013-2017 гг.)</vt:lpstr>
      <vt:lpstr>Слайд 10</vt:lpstr>
      <vt:lpstr>Тенденция</vt:lpstr>
      <vt:lpstr>ПАСПОРТ государственной программы Российской Федерации «Развитие науки и технологий» на 2013 - 2020 годы» (выдержка)</vt:lpstr>
      <vt:lpstr>Эффективная коммерциализация результатов интеллектуальной деятельности невозможна без их патентования, в том числе за рубежом.</vt:lpstr>
      <vt:lpstr>ПАСПОРТ государственной программы Российской Федерации «Развитие науки и технологий" на 2013 - 2020 годы» (выдержка)</vt:lpstr>
      <vt:lpstr>Факт:</vt:lpstr>
      <vt:lpstr>Существенные риски</vt:lpstr>
      <vt:lpstr>Слайд 17</vt:lpstr>
      <vt:lpstr>Важно:  Высокая публикационная активность может стать барьером на пути реализации задач, направленных на создание долгосрочных конкурентных преимуществ университетов за счет производства интеллектуальных продуктов мирового уровня.</vt:lpstr>
      <vt:lpstr>Динамика изобретательской активности федеральных университетов (в части изобретений и полезных моделей) за 5 лет  </vt:lpstr>
      <vt:lpstr>Слайд 20</vt:lpstr>
      <vt:lpstr>Изобретательская активность федеральных университетов в отношении изобретений и полезных моделей (2013-2017 гг.)</vt:lpstr>
      <vt:lpstr>Изобретение является новым или обладает новизной, если оно НЕ является частью известного уровня техники</vt:lpstr>
      <vt:lpstr>Слайд 23</vt:lpstr>
      <vt:lpstr>Слайд 24</vt:lpstr>
      <vt:lpstr>Службы поддержки публикационной активности и отделы охраны интеллектуальной собственности вузов зачастую работают разобщенно</vt:lpstr>
      <vt:lpstr>Слайд 26</vt:lpstr>
      <vt:lpstr>Слайд 27</vt:lpstr>
      <vt:lpstr>Слайд 28</vt:lpstr>
      <vt:lpstr>Рекомендации ВУЗам и НИИ</vt:lpstr>
      <vt:lpstr>Рекомендации авторам</vt:lpstr>
      <vt:lpstr>Мифы о патентовании</vt:lpstr>
      <vt:lpstr>Слайд 32</vt:lpstr>
      <vt:lpstr>Мифы о патентовании</vt:lpstr>
      <vt:lpstr>Мифы о патентовании</vt:lpstr>
      <vt:lpstr>Мифы о патентовании</vt:lpstr>
      <vt:lpstr>Слайд 36</vt:lpstr>
      <vt:lpstr>Слайд 37</vt:lpstr>
      <vt:lpstr>Слайд 38</vt:lpstr>
      <vt:lpstr>Слайд 39</vt:lpstr>
      <vt:lpstr>Слайд 40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Публикационная активности и патентование: как сохранить баланс?</dc:title>
  <dc:creator>Ушакова Ольга Борисовна</dc:creator>
  <cp:lastModifiedBy>Ольга</cp:lastModifiedBy>
  <cp:revision>732</cp:revision>
  <cp:lastPrinted>2018-01-24T17:54:45Z</cp:lastPrinted>
  <dcterms:created xsi:type="dcterms:W3CDTF">2017-03-02T20:07:40Z</dcterms:created>
  <dcterms:modified xsi:type="dcterms:W3CDTF">2018-11-06T04:32:20Z</dcterms:modified>
</cp:coreProperties>
</file>