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317" r:id="rId2"/>
    <p:sldId id="319" r:id="rId3"/>
    <p:sldId id="320" r:id="rId4"/>
    <p:sldId id="321" r:id="rId5"/>
    <p:sldId id="322" r:id="rId6"/>
    <p:sldId id="293" r:id="rId7"/>
    <p:sldId id="292" r:id="rId8"/>
    <p:sldId id="332" r:id="rId9"/>
    <p:sldId id="295" r:id="rId10"/>
    <p:sldId id="323" r:id="rId11"/>
    <p:sldId id="282" r:id="rId12"/>
    <p:sldId id="297" r:id="rId13"/>
    <p:sldId id="302" r:id="rId14"/>
    <p:sldId id="266" r:id="rId15"/>
    <p:sldId id="267" r:id="rId16"/>
    <p:sldId id="268" r:id="rId17"/>
    <p:sldId id="269" r:id="rId18"/>
    <p:sldId id="326" r:id="rId19"/>
    <p:sldId id="331" r:id="rId20"/>
    <p:sldId id="271" r:id="rId21"/>
    <p:sldId id="304" r:id="rId22"/>
    <p:sldId id="305" r:id="rId23"/>
    <p:sldId id="306" r:id="rId24"/>
    <p:sldId id="307" r:id="rId25"/>
    <p:sldId id="308" r:id="rId26"/>
    <p:sldId id="309" r:id="rId27"/>
    <p:sldId id="328" r:id="rId28"/>
    <p:sldId id="277" r:id="rId29"/>
    <p:sldId id="314" r:id="rId30"/>
    <p:sldId id="280" r:id="rId31"/>
    <p:sldId id="284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9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1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100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7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701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96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1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7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5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1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4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5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7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3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8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CF50-3EF4-49C1-951A-FFE0A0902197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0AEC02D-A56A-4881-B6D7-52E24BDAE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Опыт составления биобиблиографических указателей в  ЗНБ ЮФУ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Черенкова Натэлла Германовна</a:t>
            </a:r>
          </a:p>
          <a:p>
            <a:r>
              <a:rPr lang="ru-RU" b="1" dirty="0" smtClean="0"/>
              <a:t>Зональная научная библиотека им. Ю.А. Жданова</a:t>
            </a:r>
          </a:p>
          <a:p>
            <a:r>
              <a:rPr lang="ru-RU" b="1" dirty="0" smtClean="0"/>
              <a:t> Южный федеральный университет</a:t>
            </a:r>
          </a:p>
          <a:p>
            <a:r>
              <a:rPr lang="ru-RU" b="1" dirty="0" smtClean="0"/>
              <a:t>06-09 ноября 2018 г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Электронная картотека статей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90C226"/>
              </a:buClr>
            </a:pPr>
            <a:r>
              <a:rPr lang="ru-RU" sz="2400" b="1" dirty="0">
                <a:solidFill>
                  <a:schemeClr val="accent1"/>
                </a:solidFill>
              </a:rPr>
              <a:t>Начиная с 1995 года сектор начал выпускать указатели трудов ученых университета на базе электронной картотеки статей.</a:t>
            </a:r>
          </a:p>
          <a:p>
            <a:pPr lvl="0">
              <a:buClr>
                <a:srgbClr val="90C226"/>
              </a:buClr>
            </a:pPr>
            <a:r>
              <a:rPr lang="ru-RU" sz="2400" b="1" dirty="0" smtClean="0">
                <a:solidFill>
                  <a:schemeClr val="accent1"/>
                </a:solidFill>
              </a:rPr>
              <a:t>«</a:t>
            </a:r>
            <a:r>
              <a:rPr lang="ru-RU" sz="2400" b="1" dirty="0">
                <a:solidFill>
                  <a:schemeClr val="accent1"/>
                </a:solidFill>
              </a:rPr>
              <a:t>Варшавский – Донской – Северо-Кавказский – Ростовский университет» представляет собой второе, дополненное и исправленное издание одноименного указателя, изданного в 1995 г. к 80-летию переезда эвакуированного из Варшавы в 1915 г.</a:t>
            </a:r>
          </a:p>
          <a:p>
            <a:pPr lvl="0">
              <a:buClr>
                <a:srgbClr val="90C226"/>
              </a:buClr>
            </a:pPr>
            <a:r>
              <a:rPr lang="ru-RU" sz="2400" b="1" dirty="0">
                <a:solidFill>
                  <a:schemeClr val="accent1"/>
                </a:solidFill>
              </a:rPr>
              <a:t>Одноименный указатель подготовленный к 90-летию выше названного события стал победителем в конкурсе вузовской учебной литературы Южного федерального округа «Учебник </a:t>
            </a:r>
            <a:r>
              <a:rPr lang="en-US" sz="2400" b="1" dirty="0">
                <a:solidFill>
                  <a:schemeClr val="accent1"/>
                </a:solidFill>
              </a:rPr>
              <a:t>XXI</a:t>
            </a:r>
            <a:r>
              <a:rPr lang="ru-RU" sz="2400" b="1" dirty="0">
                <a:solidFill>
                  <a:schemeClr val="accent1"/>
                </a:solidFill>
              </a:rPr>
              <a:t> века» в честь 90-летия РГУ.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113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76600" y="838200"/>
            <a:ext cx="8915400" cy="507365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Труды </a:t>
            </a:r>
            <a:r>
              <a:rPr lang="ru-RU" sz="2400" b="1" dirty="0">
                <a:solidFill>
                  <a:schemeClr val="accent1"/>
                </a:solidFill>
              </a:rPr>
              <a:t>ученых биолого-почвенного факультета РГУ в 3-х </a:t>
            </a:r>
            <a:r>
              <a:rPr lang="ru-RU" sz="2400" b="1" dirty="0" err="1">
                <a:solidFill>
                  <a:schemeClr val="accent1"/>
                </a:solidFill>
              </a:rPr>
              <a:t>вып</a:t>
            </a:r>
            <a:r>
              <a:rPr lang="ru-RU" sz="2400" b="1" dirty="0">
                <a:solidFill>
                  <a:schemeClr val="accent1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Последний  3-й выпуск. Кафедра зоологии вышел в 1999 году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(Указатель включает очерк по истории кафедры зоологии, ее научным направлениям, печатные работы кафедры, </a:t>
            </a:r>
            <a:r>
              <a:rPr lang="ru-RU" sz="2400" b="1" dirty="0" err="1">
                <a:solidFill>
                  <a:schemeClr val="accent1"/>
                </a:solidFill>
              </a:rPr>
              <a:t>биографичские</a:t>
            </a:r>
            <a:r>
              <a:rPr lang="ru-RU" sz="2400" b="1" dirty="0">
                <a:solidFill>
                  <a:schemeClr val="accent1"/>
                </a:solidFill>
              </a:rPr>
              <a:t> справки о сотрудниках кафедры. Приведены данные о 5159 работах. 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В 1998 году увидел свет указатель «Труды кафедры русского языка факультета филологии и журналистики РГУ» охвативший период с 1935-1997 гг.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82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76600" y="889000"/>
            <a:ext cx="8915400" cy="408239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«Труды </a:t>
            </a:r>
            <a:r>
              <a:rPr lang="ru-RU" sz="2400" b="1" dirty="0">
                <a:solidFill>
                  <a:schemeClr val="accent1"/>
                </a:solidFill>
              </a:rPr>
              <a:t>сотрудников отделения журналистики факультета филологии и журналистики РГУ</a:t>
            </a:r>
            <a:r>
              <a:rPr lang="ru-RU" sz="2400" b="1" dirty="0" smtClean="0">
                <a:solidFill>
                  <a:schemeClr val="accent1"/>
                </a:solidFill>
              </a:rPr>
              <a:t>»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«Труды ученых юридического факультета РГУ</a:t>
            </a:r>
            <a:r>
              <a:rPr lang="ru-RU" sz="2400" b="1" dirty="0" smtClean="0">
                <a:solidFill>
                  <a:schemeClr val="accent1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«Труды </a:t>
            </a:r>
            <a:r>
              <a:rPr lang="ru-RU" sz="2400" b="1" dirty="0">
                <a:solidFill>
                  <a:schemeClr val="accent1"/>
                </a:solidFill>
              </a:rPr>
              <a:t>ученых философского факультета» готов в электронном виде.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«</a:t>
            </a:r>
            <a:r>
              <a:rPr lang="ru-RU" sz="2400" b="1" dirty="0">
                <a:solidFill>
                  <a:schemeClr val="accent1"/>
                </a:solidFill>
              </a:rPr>
              <a:t>Пушкин на юге государства Российского</a:t>
            </a:r>
            <a:r>
              <a:rPr lang="ru-RU" sz="2400" b="1" dirty="0" smtClean="0">
                <a:solidFill>
                  <a:schemeClr val="accent1"/>
                </a:solidFill>
              </a:rPr>
              <a:t>»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«Вехи истории. Ростовский государственный - Южный федеральный университет: (к 100-летию основания)»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endParaRPr lang="ru-RU" b="1" dirty="0">
              <a:solidFill>
                <a:schemeClr val="accent5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Обложк_ ободо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737" y="3657600"/>
            <a:ext cx="2554015" cy="28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Биобиблиографические указатели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Более 30-ти </a:t>
            </a:r>
            <a:r>
              <a:rPr lang="ru-RU" sz="2400" b="1" dirty="0">
                <a:solidFill>
                  <a:schemeClr val="accent1"/>
                </a:solidFill>
              </a:rPr>
              <a:t>персональных указателя ученых университета. Это серия указателей, посвященных жизни и деятельности ученых в связи с их юбилейными датами где представлены научные и научно-популярные работы, биографические сведения и литература о жизни и творчестве ученого</a:t>
            </a:r>
            <a:r>
              <a:rPr lang="ru-RU" sz="2400" b="1" dirty="0" smtClean="0">
                <a:solidFill>
                  <a:schemeClr val="accent1"/>
                </a:solidFill>
              </a:rPr>
              <a:t>.</a:t>
            </a:r>
          </a:p>
          <a:p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В</a:t>
            </a:r>
            <a:r>
              <a:rPr lang="ru-RU" sz="2400" b="1" dirty="0" smtClean="0">
                <a:solidFill>
                  <a:schemeClr val="accent1"/>
                </a:solidFill>
              </a:rPr>
              <a:t>сего </a:t>
            </a:r>
            <a:r>
              <a:rPr lang="ru-RU" sz="2400" b="1" dirty="0">
                <a:solidFill>
                  <a:schemeClr val="accent1"/>
                </a:solidFill>
              </a:rPr>
              <a:t>было издано начиная с 1953 года 118 указателей.</a:t>
            </a: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Составление библиографических указателей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Известно, насколько трудоемким является создание библиографических пособий. Переход б-ки от традиционных каталогов и  картотек к электронным позволяет в значительной степени автоматизировать этот процесс. В секторе есть опыт создания факультетских и персональных указателей на основе электронной картотеки. Наличие электронной картотеки Трудов ускоряет и облегчает процесс работы над указателем. 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Этапы составления </a:t>
            </a:r>
            <a:r>
              <a:rPr lang="ru-RU" sz="3600" b="1" dirty="0">
                <a:solidFill>
                  <a:srgbClr val="002060"/>
                </a:solidFill>
              </a:rPr>
              <a:t>библиографических указателей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отбор материала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р</a:t>
            </a:r>
            <a:r>
              <a:rPr lang="ru-RU" sz="2400" b="1" dirty="0" smtClean="0">
                <a:solidFill>
                  <a:schemeClr val="accent1"/>
                </a:solidFill>
              </a:rPr>
              <a:t>ассылка </a:t>
            </a:r>
            <a:r>
              <a:rPr lang="ru-RU" sz="2400" b="1" dirty="0" err="1" smtClean="0">
                <a:solidFill>
                  <a:schemeClr val="accent1"/>
                </a:solidFill>
              </a:rPr>
              <a:t>анекеты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>
                <a:solidFill>
                  <a:schemeClr val="accent1"/>
                </a:solidFill>
              </a:rPr>
              <a:t>предоставление списка </a:t>
            </a:r>
            <a:r>
              <a:rPr lang="ru-RU" sz="2400" b="1" dirty="0">
                <a:solidFill>
                  <a:schemeClr val="accent1"/>
                </a:solidFill>
              </a:rPr>
              <a:t>печатных </a:t>
            </a:r>
            <a:r>
              <a:rPr lang="ru-RU" sz="2400" b="1" dirty="0" smtClean="0">
                <a:solidFill>
                  <a:schemeClr val="accent1"/>
                </a:solidFill>
              </a:rPr>
              <a:t>работ преподавателей</a:t>
            </a:r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 err="1" smtClean="0">
                <a:solidFill>
                  <a:schemeClr val="accent1"/>
                </a:solidFill>
              </a:rPr>
              <a:t>пополненине</a:t>
            </a:r>
            <a:r>
              <a:rPr lang="ru-RU" sz="2400" b="1" dirty="0" smtClean="0">
                <a:solidFill>
                  <a:schemeClr val="accent1"/>
                </a:solidFill>
              </a:rPr>
              <a:t> недостающих документов, </a:t>
            </a:r>
            <a:r>
              <a:rPr lang="ru-RU" sz="2400" b="1" dirty="0">
                <a:solidFill>
                  <a:schemeClr val="accent1"/>
                </a:solidFill>
              </a:rPr>
              <a:t>взятыми из присланных </a:t>
            </a:r>
            <a:r>
              <a:rPr lang="ru-RU" sz="2400" b="1" dirty="0" smtClean="0">
                <a:solidFill>
                  <a:schemeClr val="accent1"/>
                </a:solidFill>
              </a:rPr>
              <a:t>списков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формирование основной части </a:t>
            </a:r>
            <a:r>
              <a:rPr lang="ru-RU" sz="2400" b="1" dirty="0">
                <a:solidFill>
                  <a:schemeClr val="accent1"/>
                </a:solidFill>
              </a:rPr>
              <a:t>–</a:t>
            </a:r>
            <a:r>
              <a:rPr lang="ru-RU" sz="2400" b="1" dirty="0" smtClean="0">
                <a:solidFill>
                  <a:schemeClr val="accent1"/>
                </a:solidFill>
              </a:rPr>
              <a:t>хронологического указателя трудов</a:t>
            </a:r>
            <a:endParaRPr lang="ru-RU" sz="2400" dirty="0">
              <a:solidFill>
                <a:schemeClr val="accent1"/>
              </a:solidFill>
            </a:endParaRPr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6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76600" y="1435100"/>
            <a:ext cx="8915400" cy="44767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Формирование справочного аппарата: 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вспомогательные указатели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именной </a:t>
            </a:r>
            <a:r>
              <a:rPr lang="ru-RU" sz="2800" b="1" dirty="0">
                <a:solidFill>
                  <a:schemeClr val="accent1"/>
                </a:solidFill>
              </a:rPr>
              <a:t>указатель или указатель соавторов (для персональных указателей</a:t>
            </a:r>
            <a:r>
              <a:rPr lang="ru-RU" sz="2800" b="1" dirty="0" smtClean="0">
                <a:solidFill>
                  <a:schemeClr val="accent1"/>
                </a:solidFill>
              </a:rPr>
              <a:t>).</a:t>
            </a:r>
          </a:p>
          <a:p>
            <a:r>
              <a:rPr lang="ru-RU" sz="2800" b="1" dirty="0">
                <a:solidFill>
                  <a:schemeClr val="accent1"/>
                </a:solidFill>
              </a:rPr>
              <a:t>библиографическая редакция указателя</a:t>
            </a:r>
            <a:endParaRPr lang="ru-RU" sz="2800" dirty="0">
              <a:solidFill>
                <a:schemeClr val="accent1"/>
              </a:solidFill>
            </a:endParaRPr>
          </a:p>
          <a:p>
            <a:endParaRPr lang="ru-RU" sz="2400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5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Формирование базового массива указателя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В </a:t>
            </a:r>
            <a:r>
              <a:rPr lang="ru-RU" sz="2400" b="1" dirty="0">
                <a:solidFill>
                  <a:schemeClr val="accent1"/>
                </a:solidFill>
              </a:rPr>
              <a:t>режиме поиска необходимо отобрать подмножество документов </a:t>
            </a:r>
            <a:r>
              <a:rPr lang="ru-RU" sz="2400" b="1" dirty="0" smtClean="0">
                <a:solidFill>
                  <a:schemeClr val="accent1"/>
                </a:solidFill>
              </a:rPr>
              <a:t>(Автор)</a:t>
            </a:r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>
                <a:solidFill>
                  <a:schemeClr val="accent1"/>
                </a:solidFill>
              </a:rPr>
              <a:t>Создание отдельной локальной базы</a:t>
            </a:r>
          </a:p>
          <a:p>
            <a:endParaRPr lang="ru-RU" sz="2400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Отобранное подмножество  выгружается в</a:t>
            </a:r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chemeClr val="accent1"/>
                </a:solidFill>
              </a:rPr>
              <a:t>локальную базу. </a:t>
            </a:r>
            <a:endParaRPr lang="ru-RU" sz="2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68300"/>
            <a:ext cx="8915399" cy="1270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Формируется «Бюллетень новых поступлений (Библиография)»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2628900"/>
            <a:ext cx="8915399" cy="32639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вводятся годовые разделители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Именной указатель (через Отчеты)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3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36600" y="177800"/>
            <a:ext cx="10325101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5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Сектор ретроспективной библиографии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4099" y="577850"/>
            <a:ext cx="6172200" cy="565784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Источники формирования картотек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персоналии собиралась по архивным материалам, энциклопедиям, биографическим справочникам и словарям, штатным расписаниям и приказам по РГУ и спискам работающих во всех подразделениях университета.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За Варшавский период с 1869 года - по годовым отчетам, опубликованным в Варшавских университетских известиях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Просмотр монографий, сборников, продолжающихся изданий, источников вторичной информации - летописей, библиографических указателей.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6245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3000" b="1" dirty="0" smtClean="0"/>
              <a:t>создан в 1948 г.  </a:t>
            </a:r>
          </a:p>
          <a:p>
            <a:r>
              <a:rPr lang="ru-RU" sz="3000" b="1" dirty="0" smtClean="0"/>
              <a:t>занимается историей университета, выявлением научных трудов ученых РГУ/ЮФУ и литературы о них.</a:t>
            </a:r>
          </a:p>
          <a:p>
            <a:pPr>
              <a:buFont typeface="Wingdings" pitchFamily="2" charset="2"/>
              <a:buChar char="§"/>
            </a:pPr>
            <a:r>
              <a:rPr lang="ru-RU" sz="3000" b="1" dirty="0" smtClean="0"/>
              <a:t> картотеки</a:t>
            </a:r>
          </a:p>
          <a:p>
            <a:r>
              <a:rPr lang="ru-RU" sz="3000" b="1" dirty="0" smtClean="0"/>
              <a:t>Имен ученых ун-та, картотека Истории РГУ, </a:t>
            </a:r>
          </a:p>
          <a:p>
            <a:r>
              <a:rPr lang="ru-RU" sz="3000" b="1" dirty="0" smtClean="0"/>
              <a:t>Трудов ученых РГУ  хронологический охват  1869 г. по настоящее время</a:t>
            </a:r>
          </a:p>
          <a:p>
            <a:r>
              <a:rPr lang="ru-RU" sz="3000" b="1" dirty="0" smtClean="0"/>
              <a:t>История РГУ/ЮФУ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57500" y="1244600"/>
            <a:ext cx="9334500" cy="466725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Для создания именного указателя создается новая локальная </a:t>
            </a:r>
            <a:r>
              <a:rPr lang="ru-RU" sz="2800" b="1" dirty="0" smtClean="0">
                <a:solidFill>
                  <a:schemeClr val="accent1"/>
                </a:solidFill>
              </a:rPr>
              <a:t>база. </a:t>
            </a:r>
            <a:r>
              <a:rPr lang="ru-RU" sz="2800" b="1" dirty="0">
                <a:solidFill>
                  <a:schemeClr val="accent1"/>
                </a:solidFill>
              </a:rPr>
              <a:t> </a:t>
            </a:r>
          </a:p>
          <a:p>
            <a:r>
              <a:rPr lang="ru-RU" sz="2800" b="1" dirty="0">
                <a:solidFill>
                  <a:schemeClr val="accent1"/>
                </a:solidFill>
              </a:rPr>
              <a:t>В этой базе </a:t>
            </a:r>
            <a:r>
              <a:rPr lang="ru-RU" sz="2800" b="1" dirty="0" smtClean="0">
                <a:solidFill>
                  <a:schemeClr val="accent1"/>
                </a:solidFill>
              </a:rPr>
              <a:t>создается Авторский </a:t>
            </a:r>
            <a:r>
              <a:rPr lang="ru-RU" sz="2800" b="1" dirty="0">
                <a:solidFill>
                  <a:schemeClr val="accent1"/>
                </a:solidFill>
              </a:rPr>
              <a:t>указатель  используя «Отчеты</a:t>
            </a:r>
            <a:r>
              <a:rPr lang="ru-RU" sz="2800" b="1" dirty="0" smtClean="0">
                <a:solidFill>
                  <a:schemeClr val="accent1"/>
                </a:solidFill>
              </a:rPr>
              <a:t>».</a:t>
            </a:r>
            <a:endParaRPr lang="ru-RU" sz="2800" b="1" dirty="0">
              <a:solidFill>
                <a:schemeClr val="accent1"/>
              </a:solidFill>
            </a:endParaRPr>
          </a:p>
          <a:p>
            <a:r>
              <a:rPr lang="ru-RU" sz="2800" b="1" dirty="0">
                <a:solidFill>
                  <a:schemeClr val="accent1"/>
                </a:solidFill>
              </a:rPr>
              <a:t>Именной указатель  дорабатывается вручную. </a:t>
            </a:r>
            <a:r>
              <a:rPr lang="ru-RU" sz="2800" b="1" dirty="0" err="1">
                <a:solidFill>
                  <a:schemeClr val="accent1"/>
                </a:solidFill>
              </a:rPr>
              <a:t>Д</a:t>
            </a:r>
            <a:r>
              <a:rPr lang="ru-RU" sz="2800" b="1" dirty="0" err="1" smtClean="0">
                <a:solidFill>
                  <a:schemeClr val="accent1"/>
                </a:solidFill>
              </a:rPr>
              <a:t>опечатываюся</a:t>
            </a:r>
            <a:r>
              <a:rPr lang="ru-RU" sz="2800" b="1" dirty="0" smtClean="0">
                <a:solidFill>
                  <a:schemeClr val="accent1"/>
                </a:solidFill>
              </a:rPr>
              <a:t> соавторы.  </a:t>
            </a:r>
            <a:endParaRPr lang="ru-RU" sz="2800" b="1" dirty="0">
              <a:solidFill>
                <a:schemeClr val="accent1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49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Схема составления указателя научных трудов в </a:t>
            </a:r>
            <a:r>
              <a:rPr lang="en-US" sz="3200" b="1" dirty="0">
                <a:solidFill>
                  <a:schemeClr val="tx1"/>
                </a:solidFill>
              </a:rPr>
              <a:t>Marc SQL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2400" b="1" dirty="0" smtClean="0">
                <a:solidFill>
                  <a:schemeClr val="accent1"/>
                </a:solidFill>
              </a:rPr>
              <a:t>просмотр печатной картотеки трудов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</a:rPr>
              <a:t> ввод недостающих материалов </a:t>
            </a:r>
            <a:r>
              <a:rPr lang="ru-RU" sz="2400" b="1" dirty="0">
                <a:solidFill>
                  <a:schemeClr val="accent1"/>
                </a:solidFill>
              </a:rPr>
              <a:t>в Электронную </a:t>
            </a:r>
            <a:r>
              <a:rPr lang="ru-RU" sz="2400" b="1" dirty="0" smtClean="0">
                <a:solidFill>
                  <a:schemeClr val="accent1"/>
                </a:solidFill>
              </a:rPr>
              <a:t>картотеку </a:t>
            </a:r>
            <a:endParaRPr lang="ru-RU" sz="2400" b="1" dirty="0">
              <a:solidFill>
                <a:schemeClr val="accent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1"/>
                </a:solidFill>
              </a:rPr>
              <a:t>заполняется поле 260с (дата издания) </a:t>
            </a:r>
          </a:p>
          <a:p>
            <a:pPr lvl="0"/>
            <a:r>
              <a:rPr lang="ru-RU" sz="2400" b="1" dirty="0" smtClean="0">
                <a:solidFill>
                  <a:schemeClr val="accent1"/>
                </a:solidFill>
              </a:rPr>
              <a:t> сортировка </a:t>
            </a:r>
            <a:r>
              <a:rPr lang="ru-RU" sz="2400" b="1" dirty="0">
                <a:solidFill>
                  <a:schemeClr val="accent1"/>
                </a:solidFill>
              </a:rPr>
              <a:t>по дате издания, для хронологического расположения материала в </a:t>
            </a:r>
            <a:r>
              <a:rPr lang="ru-RU" sz="2400" b="1" dirty="0" smtClean="0">
                <a:solidFill>
                  <a:schemeClr val="accent1"/>
                </a:solidFill>
              </a:rPr>
              <a:t>указателе</a:t>
            </a:r>
            <a:endParaRPr lang="ru-RU" sz="2400" b="1" dirty="0">
              <a:solidFill>
                <a:schemeClr val="accent1"/>
              </a:solidFill>
            </a:endParaRPr>
          </a:p>
          <a:p>
            <a:pPr lvl="0"/>
            <a:r>
              <a:rPr lang="ru-RU" sz="2400" b="1" dirty="0">
                <a:solidFill>
                  <a:schemeClr val="accent1"/>
                </a:solidFill>
              </a:rPr>
              <a:t>р</a:t>
            </a:r>
            <a:r>
              <a:rPr lang="ru-RU" sz="2400" b="1" dirty="0" smtClean="0">
                <a:solidFill>
                  <a:schemeClr val="accent1"/>
                </a:solidFill>
              </a:rPr>
              <a:t>едакция</a:t>
            </a:r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 п</a:t>
            </a:r>
            <a:r>
              <a:rPr lang="ru-RU" sz="2400" b="1" dirty="0" smtClean="0">
                <a:solidFill>
                  <a:schemeClr val="accent1"/>
                </a:solidFill>
              </a:rPr>
              <a:t>осле </a:t>
            </a:r>
            <a:r>
              <a:rPr lang="ru-RU" sz="2400" b="1" dirty="0">
                <a:solidFill>
                  <a:schemeClr val="accent1"/>
                </a:solidFill>
              </a:rPr>
              <a:t>ввода всех авторов в </a:t>
            </a:r>
            <a:r>
              <a:rPr lang="ru-RU" sz="2400" b="1" dirty="0" smtClean="0">
                <a:solidFill>
                  <a:schemeClr val="accent1"/>
                </a:solidFill>
              </a:rPr>
              <a:t>электронную </a:t>
            </a:r>
            <a:r>
              <a:rPr lang="ru-RU" sz="2400" b="1" dirty="0">
                <a:solidFill>
                  <a:schemeClr val="accent1"/>
                </a:solidFill>
              </a:rPr>
              <a:t>базу </a:t>
            </a:r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chemeClr val="accent1"/>
                </a:solidFill>
              </a:rPr>
              <a:t>через -Поиск-Фиксированный –в поле для сортировки (внизу)-сортировать по автору- заглавие. Это делается для проверки на </a:t>
            </a:r>
            <a:r>
              <a:rPr lang="ru-RU" sz="2400" b="1" dirty="0" smtClean="0">
                <a:solidFill>
                  <a:schemeClr val="accent1"/>
                </a:solidFill>
              </a:rPr>
              <a:t>дубли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1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30400" y="838200"/>
            <a:ext cx="10261600" cy="507365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chemeClr val="accent1"/>
                </a:solidFill>
              </a:rPr>
              <a:t>В локальную базу через </a:t>
            </a:r>
            <a:r>
              <a:rPr lang="ru-RU" sz="2400" b="1" dirty="0">
                <a:solidFill>
                  <a:schemeClr val="accent1"/>
                </a:solidFill>
              </a:rPr>
              <a:t>Сервис-Копирование из основной картотеки </a:t>
            </a:r>
            <a:r>
              <a:rPr lang="ru-RU" sz="2400" b="1" dirty="0" smtClean="0">
                <a:solidFill>
                  <a:schemeClr val="accent1"/>
                </a:solidFill>
              </a:rPr>
              <a:t>трудов перебрасывается </a:t>
            </a:r>
            <a:r>
              <a:rPr lang="ru-RU" sz="2400" b="1" dirty="0">
                <a:solidFill>
                  <a:schemeClr val="accent1"/>
                </a:solidFill>
              </a:rPr>
              <a:t>отобранный материал</a:t>
            </a:r>
            <a:r>
              <a:rPr lang="ru-RU" sz="2400" b="1" dirty="0" smtClean="0">
                <a:solidFill>
                  <a:schemeClr val="accent1"/>
                </a:solidFill>
              </a:rPr>
              <a:t>.</a:t>
            </a:r>
          </a:p>
          <a:p>
            <a:pPr lvl="0"/>
            <a:endParaRPr lang="ru-RU" sz="2400" b="1" dirty="0">
              <a:solidFill>
                <a:schemeClr val="accent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1"/>
                </a:solidFill>
              </a:rPr>
              <a:t>Сортировка всего материал </a:t>
            </a:r>
            <a:r>
              <a:rPr lang="ru-RU" sz="2400" b="1" dirty="0">
                <a:solidFill>
                  <a:schemeClr val="accent1"/>
                </a:solidFill>
              </a:rPr>
              <a:t>по дате </a:t>
            </a:r>
            <a:r>
              <a:rPr lang="ru-RU" sz="2400" b="1" dirty="0" smtClean="0">
                <a:solidFill>
                  <a:schemeClr val="accent1"/>
                </a:solidFill>
              </a:rPr>
              <a:t>издания- </a:t>
            </a:r>
            <a:r>
              <a:rPr lang="ru-RU" sz="2400" b="1" dirty="0">
                <a:solidFill>
                  <a:schemeClr val="accent1"/>
                </a:solidFill>
              </a:rPr>
              <a:t>Поиск-Фиксированный – в поле для сортировки (внизу)-сортировать по дате </a:t>
            </a:r>
            <a:r>
              <a:rPr lang="ru-RU" sz="2400" b="1" dirty="0" smtClean="0">
                <a:solidFill>
                  <a:schemeClr val="accent1"/>
                </a:solidFill>
              </a:rPr>
              <a:t>(место </a:t>
            </a:r>
            <a:r>
              <a:rPr lang="ru-RU" sz="2400" b="1" dirty="0">
                <a:solidFill>
                  <a:schemeClr val="accent1"/>
                </a:solidFill>
              </a:rPr>
              <a:t>и дата издания</a:t>
            </a:r>
            <a:r>
              <a:rPr lang="ru-RU" sz="2400" b="1" dirty="0" smtClean="0">
                <a:solidFill>
                  <a:schemeClr val="accent1"/>
                </a:solidFill>
              </a:rPr>
              <a:t>)</a:t>
            </a:r>
          </a:p>
          <a:p>
            <a:pPr lvl="0"/>
            <a:endParaRPr lang="ru-RU" sz="2400" b="1" dirty="0">
              <a:solidFill>
                <a:schemeClr val="accent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1"/>
                </a:solidFill>
              </a:rPr>
              <a:t>Используя </a:t>
            </a:r>
            <a:r>
              <a:rPr lang="ru-RU" sz="2400" b="1" dirty="0">
                <a:solidFill>
                  <a:schemeClr val="accent1"/>
                </a:solidFill>
              </a:rPr>
              <a:t>Отчеты-«Бюллетень новых поступлений» (</a:t>
            </a:r>
            <a:r>
              <a:rPr lang="ru-RU" sz="2400" b="1" dirty="0" smtClean="0">
                <a:solidFill>
                  <a:schemeClr val="accent1"/>
                </a:solidFill>
              </a:rPr>
              <a:t>Библиография) создать </a:t>
            </a:r>
            <a:r>
              <a:rPr lang="ru-RU" sz="2400" b="1" dirty="0">
                <a:solidFill>
                  <a:schemeClr val="accent1"/>
                </a:solidFill>
              </a:rPr>
              <a:t>список отобранных авторов в виде бюллетеня.</a:t>
            </a:r>
          </a:p>
          <a:p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84300" y="927100"/>
            <a:ext cx="10807700" cy="4984750"/>
          </a:xfrm>
        </p:spPr>
        <p:txBody>
          <a:bodyPr/>
          <a:lstStyle/>
          <a:p>
            <a:pPr lvl="0"/>
            <a:r>
              <a:rPr lang="ru-RU" sz="2400" b="1" dirty="0">
                <a:solidFill>
                  <a:schemeClr val="accent1"/>
                </a:solidFill>
              </a:rPr>
              <a:t>С</a:t>
            </a:r>
            <a:r>
              <a:rPr lang="ru-RU" sz="2400" b="1" dirty="0" smtClean="0">
                <a:solidFill>
                  <a:schemeClr val="accent1"/>
                </a:solidFill>
              </a:rPr>
              <a:t>оздать </a:t>
            </a:r>
            <a:r>
              <a:rPr lang="ru-RU" sz="2400" b="1" dirty="0">
                <a:solidFill>
                  <a:schemeClr val="accent1"/>
                </a:solidFill>
              </a:rPr>
              <a:t>новую локальную базу для создания именного </a:t>
            </a:r>
            <a:r>
              <a:rPr lang="ru-RU" sz="2400" b="1" dirty="0" smtClean="0">
                <a:solidFill>
                  <a:schemeClr val="accent1"/>
                </a:solidFill>
              </a:rPr>
              <a:t>указателя</a:t>
            </a:r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 В </a:t>
            </a:r>
            <a:r>
              <a:rPr lang="ru-RU" sz="2400" b="1" dirty="0" smtClean="0">
                <a:solidFill>
                  <a:schemeClr val="accent1"/>
                </a:solidFill>
              </a:rPr>
              <a:t>локальной базе через Отчеты </a:t>
            </a:r>
            <a:r>
              <a:rPr lang="ru-RU" sz="2400" b="1" dirty="0">
                <a:solidFill>
                  <a:schemeClr val="accent1"/>
                </a:solidFill>
              </a:rPr>
              <a:t>найти Авторский указатель. Эта опция составит Авторский указатель из всего собранного материала. 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dirty="0" err="1" smtClean="0">
                <a:solidFill>
                  <a:schemeClr val="accent1"/>
                </a:solidFill>
              </a:rPr>
              <a:t>Сиглы</a:t>
            </a:r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chemeClr val="accent1"/>
                </a:solidFill>
              </a:rPr>
              <a:t>проставляются вручную.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В дальнейшем </a:t>
            </a:r>
            <a:r>
              <a:rPr lang="ru-RU" sz="2400" b="1" dirty="0">
                <a:solidFill>
                  <a:schemeClr val="accent1"/>
                </a:solidFill>
              </a:rPr>
              <a:t>работа ведется в </a:t>
            </a:r>
            <a:r>
              <a:rPr lang="en-US" sz="2400" b="1" dirty="0">
                <a:solidFill>
                  <a:schemeClr val="accent1"/>
                </a:solidFill>
              </a:rPr>
              <a:t>Word</a:t>
            </a:r>
            <a:r>
              <a:rPr lang="ru-RU" sz="2400" b="1" dirty="0" smtClean="0">
                <a:solidFill>
                  <a:schemeClr val="accent1"/>
                </a:solidFill>
              </a:rPr>
              <a:t>е</a:t>
            </a:r>
            <a:endParaRPr lang="ru-RU" sz="2400" b="1" dirty="0">
              <a:solidFill>
                <a:schemeClr val="accent1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16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Схемы расположения материала для библиографии работ ученых </a:t>
            </a:r>
            <a:r>
              <a:rPr lang="ru-RU" sz="3200" b="1" dirty="0" smtClean="0">
                <a:solidFill>
                  <a:schemeClr val="tx1"/>
                </a:solidFill>
              </a:rPr>
              <a:t>университета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692400"/>
            <a:ext cx="8915400" cy="3218822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Труды </a:t>
            </a:r>
            <a:r>
              <a:rPr lang="ru-RU" sz="2400" b="1" dirty="0">
                <a:solidFill>
                  <a:schemeClr val="accent1"/>
                </a:solidFill>
              </a:rPr>
              <a:t>ученых </a:t>
            </a:r>
            <a:r>
              <a:rPr lang="ru-RU" sz="2400" b="1" dirty="0" smtClean="0">
                <a:solidFill>
                  <a:schemeClr val="accent1"/>
                </a:solidFill>
              </a:rPr>
              <a:t>факультета</a:t>
            </a:r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-От составителя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-История факультета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Кафедры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Труды </a:t>
            </a:r>
            <a:r>
              <a:rPr lang="ru-RU" sz="2400" b="1" dirty="0">
                <a:solidFill>
                  <a:schemeClr val="accent1"/>
                </a:solidFill>
              </a:rPr>
              <a:t>ученых кафедр (в алфавите ученых)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ФИО</a:t>
            </a:r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 smtClean="0">
                <a:solidFill>
                  <a:schemeClr val="accent1"/>
                </a:solidFill>
              </a:rPr>
              <a:t>Небольшая </a:t>
            </a:r>
            <a:r>
              <a:rPr lang="ru-RU" sz="2400" b="1" dirty="0">
                <a:solidFill>
                  <a:schemeClr val="accent1"/>
                </a:solidFill>
              </a:rPr>
              <a:t>биографическая справка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Авторский </a:t>
            </a:r>
            <a:r>
              <a:rPr lang="ru-RU" sz="2400" b="1" dirty="0">
                <a:solidFill>
                  <a:schemeClr val="accent1"/>
                </a:solidFill>
              </a:rPr>
              <a:t>указатель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8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Биобиблиографические указатели</a:t>
            </a:r>
            <a:r>
              <a:rPr lang="ru-RU" sz="3600" b="1" dirty="0">
                <a:solidFill>
                  <a:schemeClr val="accent5"/>
                </a:solidFill>
              </a:rPr>
              <a:t/>
            </a:r>
            <a:br>
              <a:rPr lang="ru-RU" sz="3600" b="1" dirty="0">
                <a:solidFill>
                  <a:schemeClr val="accent5"/>
                </a:solidFill>
              </a:rPr>
            </a:b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От </a:t>
            </a:r>
            <a:r>
              <a:rPr lang="ru-RU" sz="2400" b="1" dirty="0">
                <a:solidFill>
                  <a:schemeClr val="accent1"/>
                </a:solidFill>
              </a:rPr>
              <a:t>составителей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Биография </a:t>
            </a:r>
            <a:r>
              <a:rPr lang="ru-RU" sz="2400" b="1" dirty="0">
                <a:solidFill>
                  <a:schemeClr val="accent1"/>
                </a:solidFill>
              </a:rPr>
              <a:t>ученого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Хронологический </a:t>
            </a:r>
            <a:r>
              <a:rPr lang="ru-RU" sz="2400" b="1" dirty="0">
                <a:solidFill>
                  <a:schemeClr val="accent1"/>
                </a:solidFill>
              </a:rPr>
              <a:t>указатель трудов ученого (по годам публикаций)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О </a:t>
            </a:r>
            <a:r>
              <a:rPr lang="ru-RU" sz="2400" b="1" dirty="0">
                <a:solidFill>
                  <a:schemeClr val="accent1"/>
                </a:solidFill>
              </a:rPr>
              <a:t>жизни и деятельности ученого (в хронологии публикаций)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Именной </a:t>
            </a:r>
            <a:r>
              <a:rPr lang="ru-RU" sz="2400" b="1" dirty="0">
                <a:solidFill>
                  <a:schemeClr val="accent1"/>
                </a:solidFill>
              </a:rPr>
              <a:t>указатель соавторов или авторский указатель</a:t>
            </a:r>
          </a:p>
          <a:p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</a:rPr>
              <a:t>Тематические указатели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Например </a:t>
            </a:r>
            <a:r>
              <a:rPr lang="ru-RU" sz="2400" b="1" dirty="0">
                <a:solidFill>
                  <a:schemeClr val="accent1"/>
                </a:solidFill>
              </a:rPr>
              <a:t>об истории Университета или </a:t>
            </a:r>
            <a:r>
              <a:rPr lang="ru-RU" sz="2400" b="1" dirty="0" smtClean="0">
                <a:solidFill>
                  <a:schemeClr val="accent1"/>
                </a:solidFill>
              </a:rPr>
              <a:t>библиотеки</a:t>
            </a:r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Предисловие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Расположение материала по </a:t>
            </a:r>
            <a:r>
              <a:rPr lang="ru-RU" sz="2400" b="1" i="1" dirty="0" err="1">
                <a:solidFill>
                  <a:schemeClr val="accent1"/>
                </a:solidFill>
              </a:rPr>
              <a:t>по</a:t>
            </a:r>
            <a:r>
              <a:rPr lang="ru-RU" sz="2400" b="1" i="1" dirty="0">
                <a:solidFill>
                  <a:schemeClr val="accent1"/>
                </a:solidFill>
              </a:rPr>
              <a:t> всем периодам истории библиотеки/или университета</a:t>
            </a:r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Внутри разделов в алфавите авторов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Указатель имен.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Жданов Юрий Андреевич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76400" y="1598613"/>
            <a:ext cx="4241800" cy="49037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7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6400" y="1598613"/>
            <a:ext cx="4241800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Жданов3 - копия - копия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6957" y="1598612"/>
            <a:ext cx="4466242" cy="490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26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76600" y="850900"/>
            <a:ext cx="8915400" cy="506095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Биобиблиографический указатель «</a:t>
            </a:r>
            <a:r>
              <a:rPr lang="ru-RU" sz="2800" b="1" dirty="0" err="1">
                <a:solidFill>
                  <a:schemeClr val="accent1"/>
                </a:solidFill>
              </a:rPr>
              <a:t>Ю.А.Жданов</a:t>
            </a:r>
            <a:r>
              <a:rPr lang="ru-RU" sz="2800" b="1" dirty="0">
                <a:solidFill>
                  <a:schemeClr val="accent1"/>
                </a:solidFill>
              </a:rPr>
              <a:t>» подготовлен к 95-летию  профессора Ю. А. Жданова  и одновременно к 100-летию Южного федерального университета, который он возглавлял с 1957 по 1988 годы.</a:t>
            </a:r>
          </a:p>
          <a:p>
            <a:r>
              <a:rPr lang="ru-RU" sz="2800" b="1" dirty="0">
                <a:solidFill>
                  <a:schemeClr val="accent1"/>
                </a:solidFill>
              </a:rPr>
              <a:t>В</a:t>
            </a:r>
            <a:r>
              <a:rPr lang="ru-RU" sz="2800" b="1" dirty="0" smtClean="0">
                <a:solidFill>
                  <a:schemeClr val="accent1"/>
                </a:solidFill>
              </a:rPr>
              <a:t>ключены </a:t>
            </a:r>
            <a:r>
              <a:rPr lang="ru-RU" sz="2800" b="1" dirty="0">
                <a:solidFill>
                  <a:schemeClr val="accent1"/>
                </a:solidFill>
              </a:rPr>
              <a:t>очерк о жизни и деятельности Ю.А. Жданова, его печатные работы, литература о нем, воспоминания, авторские свидетельства, сведения о диссертациях, защищенных под его руководством и при его консультациях</a:t>
            </a:r>
            <a:r>
              <a:rPr lang="ru-RU" sz="2800" b="1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ru-RU" sz="2800" b="1" dirty="0">
                <a:solidFill>
                  <a:schemeClr val="accent1"/>
                </a:solidFill>
              </a:rPr>
              <a:t>П</a:t>
            </a:r>
            <a:r>
              <a:rPr lang="ru-RU" sz="2800" b="1" dirty="0" smtClean="0">
                <a:solidFill>
                  <a:schemeClr val="accent1"/>
                </a:solidFill>
              </a:rPr>
              <a:t>редставляет </a:t>
            </a:r>
            <a:r>
              <a:rPr lang="ru-RU" sz="2800" b="1" dirty="0">
                <a:solidFill>
                  <a:schemeClr val="accent1"/>
                </a:solidFill>
              </a:rPr>
              <a:t>собой второе, переработанное и дополненное издание предшествующего одноименного указателя, изданного в 2009 году к 90-летию Ю. А. </a:t>
            </a:r>
            <a:r>
              <a:rPr lang="ru-RU" sz="2800" b="1" dirty="0" smtClean="0">
                <a:solidFill>
                  <a:schemeClr val="accent1"/>
                </a:solidFill>
              </a:rPr>
              <a:t>Жданова</a:t>
            </a:r>
          </a:p>
          <a:p>
            <a:endParaRPr lang="ru-RU" sz="2800" dirty="0">
              <a:solidFill>
                <a:schemeClr val="accent1"/>
              </a:solidFill>
            </a:endParaRPr>
          </a:p>
          <a:p>
            <a:endParaRPr lang="ru-RU" sz="2000" b="1" dirty="0" smtClean="0"/>
          </a:p>
          <a:p>
            <a:endParaRPr lang="ru-RU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94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Структура указателя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Биографическая </a:t>
            </a:r>
            <a:r>
              <a:rPr lang="ru-RU" sz="2400" b="1" dirty="0">
                <a:solidFill>
                  <a:schemeClr val="accent1"/>
                </a:solidFill>
              </a:rPr>
              <a:t>справка «Этапы научной деятельности».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 Хронологический </a:t>
            </a:r>
            <a:r>
              <a:rPr lang="ru-RU" sz="2400" b="1" dirty="0">
                <a:solidFill>
                  <a:schemeClr val="accent1"/>
                </a:solidFill>
              </a:rPr>
              <a:t>указатель трудов Ю.А. Жданова.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</a:rPr>
              <a:t>Публикации </a:t>
            </a:r>
            <a:r>
              <a:rPr lang="ru-RU" sz="2400" b="1" dirty="0">
                <a:solidFill>
                  <a:schemeClr val="accent1"/>
                </a:solidFill>
              </a:rPr>
              <a:t>о его жизни и деятельности.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Авторские </a:t>
            </a:r>
            <a:r>
              <a:rPr lang="ru-RU" sz="2400" b="1" dirty="0">
                <a:solidFill>
                  <a:schemeClr val="accent1"/>
                </a:solidFill>
              </a:rPr>
              <a:t>свидетельства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chemeClr val="accent1"/>
                </a:solidFill>
              </a:rPr>
              <a:t>Диссертации, выполненные под его руководством.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Научно-вспомогательный  </a:t>
            </a:r>
            <a:r>
              <a:rPr lang="ru-RU" sz="2400" b="1" dirty="0">
                <a:solidFill>
                  <a:schemeClr val="accent1"/>
                </a:solidFill>
              </a:rPr>
              <a:t>справочный аппарат представлен предисловием и указателем имен.</a:t>
            </a:r>
          </a:p>
          <a:p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906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Картотека трудов ученых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научное и педагогическое лицо вуза</a:t>
            </a:r>
          </a:p>
          <a:p>
            <a:r>
              <a:rPr lang="ru-RU" b="1" dirty="0" smtClean="0"/>
              <a:t>информационная визитная карточка.</a:t>
            </a:r>
            <a:endParaRPr lang="ru-RU" dirty="0" smtClean="0"/>
          </a:p>
          <a:p>
            <a:r>
              <a:rPr lang="ru-RU" b="1" dirty="0" smtClean="0"/>
              <a:t>можно проследить за развитием науки в ЮФУ, </a:t>
            </a:r>
          </a:p>
          <a:p>
            <a:r>
              <a:rPr lang="ru-RU" b="1" dirty="0" smtClean="0"/>
              <a:t>основная база для составления библиографических указателей.</a:t>
            </a:r>
          </a:p>
          <a:p>
            <a:r>
              <a:rPr lang="ru-RU" b="1" dirty="0" smtClean="0"/>
              <a:t>объем печатной картотеки 227730 карт.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4825" y="1685926"/>
            <a:ext cx="419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Одно из важнейших направлений работы нашей библиотеки создание базы данных трудов ученых на традиционных на электронных носителях (1995г). 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 общий объем электронной картотеки трудов  56734 записи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260032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Научная библиотека им. Ю. А. Жданова</a:t>
            </a:r>
            <a:br>
              <a:rPr lang="ru-RU" sz="3200" b="1" dirty="0">
                <a:solidFill>
                  <a:schemeClr val="accent1"/>
                </a:solidFill>
              </a:rPr>
            </a:br>
            <a:r>
              <a:rPr lang="ru-RU" sz="3200" b="1" dirty="0">
                <a:solidFill>
                  <a:schemeClr val="accent1"/>
                </a:solidFill>
              </a:rPr>
              <a:t>Южного федерального университета</a:t>
            </a:r>
            <a:br>
              <a:rPr lang="ru-RU" sz="3200" b="1" dirty="0">
                <a:solidFill>
                  <a:schemeClr val="accent1"/>
                </a:solidFill>
              </a:rPr>
            </a:br>
            <a:r>
              <a:rPr lang="ru-RU" sz="3200" b="1" dirty="0">
                <a:solidFill>
                  <a:schemeClr val="accent1"/>
                </a:solidFill>
              </a:rPr>
              <a:t>Библиографический указатель литературы</a:t>
            </a:r>
            <a:br>
              <a:rPr lang="ru-RU" sz="3200" b="1" dirty="0">
                <a:solidFill>
                  <a:schemeClr val="accent1"/>
                </a:solidFill>
              </a:rPr>
            </a:b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 descr="би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5900" y="152400"/>
            <a:ext cx="2870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46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49400" y="457200"/>
            <a:ext cx="10642600" cy="5930900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chemeClr val="accent1"/>
                </a:solidFill>
              </a:rPr>
              <a:t>Указатель литературы «Научная библиотека им. Ю. А. Жданова Южного федерального университета» подготовлен к 100-летию переезда эвакуированного из Варшавы в 1915 г. Императорского Варшавского университета в Ростов-на-Дону</a:t>
            </a:r>
            <a:r>
              <a:rPr lang="ru-RU" sz="2300" b="1" dirty="0" smtClean="0">
                <a:solidFill>
                  <a:schemeClr val="accent1"/>
                </a:solidFill>
              </a:rPr>
              <a:t>.</a:t>
            </a:r>
          </a:p>
          <a:p>
            <a:endParaRPr lang="ru-RU" sz="2300" b="1" dirty="0">
              <a:solidFill>
                <a:schemeClr val="accent1"/>
              </a:solidFill>
            </a:endParaRPr>
          </a:p>
          <a:p>
            <a:r>
              <a:rPr lang="ru-RU" sz="2300" b="1" dirty="0">
                <a:solidFill>
                  <a:schemeClr val="accent1"/>
                </a:solidFill>
              </a:rPr>
              <a:t>В истории становления Южного федерального университета значительное место занимает Научная библиотека. Вместе с университетом библиотека достойно прошла большой путь. В настоящее время – это ведущая университетская библиотека Северного Кавказа, Зональный методический центр библиотек высших и средних специальных учебных заведений региона, входит в состав Российской библиотечной ассоциации, в Ассоциацию региональных библиотечных консорциумов, является участницей проекта АРБИКОН «Межрегиональной аналитической росписи статей» (МАРС).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3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68500" y="749300"/>
            <a:ext cx="10223500" cy="5162550"/>
          </a:xfrm>
        </p:spPr>
        <p:txBody>
          <a:bodyPr>
            <a:normAutofit fontScale="70000" lnSpcReduction="20000"/>
          </a:bodyPr>
          <a:lstStyle/>
          <a:p>
            <a:r>
              <a:rPr lang="ru-RU" sz="4400" b="1" dirty="0">
                <a:solidFill>
                  <a:schemeClr val="accent1"/>
                </a:solidFill>
              </a:rPr>
              <a:t>Для подготовки указателя использовались материалы картотек по истории университета информационно-библиографического отдела и каталогов Научной библиотеки ЮФУ</a:t>
            </a:r>
            <a:r>
              <a:rPr lang="ru-RU" sz="4400" b="1" dirty="0" smtClean="0">
                <a:solidFill>
                  <a:schemeClr val="accent1"/>
                </a:solidFill>
              </a:rPr>
              <a:t>.</a:t>
            </a:r>
          </a:p>
          <a:p>
            <a:endParaRPr lang="ru-RU" sz="4400" b="1" dirty="0">
              <a:solidFill>
                <a:schemeClr val="accent1"/>
              </a:solidFill>
            </a:endParaRPr>
          </a:p>
          <a:p>
            <a:r>
              <a:rPr lang="ru-RU" sz="4400" b="1" dirty="0">
                <a:solidFill>
                  <a:schemeClr val="accent1"/>
                </a:solidFill>
              </a:rPr>
              <a:t>В предлагаемый указатель включены материалы по всем периодам истории библиотеки Варшавского - Ростовского – Южного федерального </a:t>
            </a:r>
            <a:r>
              <a:rPr lang="ru-RU" sz="4400" b="1" dirty="0" smtClean="0">
                <a:solidFill>
                  <a:schemeClr val="accent1"/>
                </a:solidFill>
              </a:rPr>
              <a:t>университета.</a:t>
            </a:r>
            <a:endParaRPr lang="ru-RU" sz="4400" b="1" dirty="0">
              <a:solidFill>
                <a:schemeClr val="accent1"/>
              </a:solidFill>
            </a:endParaRPr>
          </a:p>
          <a:p>
            <a:r>
              <a:rPr lang="ru-RU" sz="5900" i="1" dirty="0"/>
              <a:t> </a:t>
            </a:r>
            <a:endParaRPr lang="ru-RU" sz="5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9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Структура указателя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Указатель состоит из 9 разделов: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  </a:t>
            </a:r>
            <a:r>
              <a:rPr lang="en-US" sz="2400" b="1" dirty="0" smtClean="0">
                <a:solidFill>
                  <a:schemeClr val="accent1"/>
                </a:solidFill>
              </a:rPr>
              <a:t>I.</a:t>
            </a:r>
            <a:r>
              <a:rPr lang="ru-RU" sz="2400" b="1" dirty="0" smtClean="0">
                <a:solidFill>
                  <a:schemeClr val="accent1"/>
                </a:solidFill>
              </a:rPr>
              <a:t> История </a:t>
            </a:r>
            <a:r>
              <a:rPr lang="ru-RU" sz="2400" b="1" dirty="0">
                <a:solidFill>
                  <a:schemeClr val="accent1"/>
                </a:solidFill>
              </a:rPr>
              <a:t>Научной библиотеки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Варшавский период (1869-1915)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Библиотека Ростовского государственного университета (1915-2005)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Библиотека Южного федерального университета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II</a:t>
            </a:r>
            <a:r>
              <a:rPr lang="ru-RU" sz="2400" b="1" dirty="0">
                <a:solidFill>
                  <a:schemeClr val="accent1"/>
                </a:solidFill>
              </a:rPr>
              <a:t>. Библиотечные фонды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III</a:t>
            </a:r>
            <a:r>
              <a:rPr lang="ru-RU" sz="2400" b="1" dirty="0" smtClean="0">
                <a:solidFill>
                  <a:schemeClr val="accent1"/>
                </a:solidFill>
              </a:rPr>
              <a:t>. </a:t>
            </a:r>
            <a:r>
              <a:rPr lang="ru-RU" sz="2400" b="1" dirty="0">
                <a:solidFill>
                  <a:schemeClr val="accent1"/>
                </a:solidFill>
              </a:rPr>
              <a:t>Отделы библиотеки</a:t>
            </a:r>
          </a:p>
          <a:p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55800" y="965200"/>
            <a:ext cx="10236200" cy="43561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IV</a:t>
            </a:r>
            <a:r>
              <a:rPr lang="ru-RU" sz="2400" b="1" dirty="0">
                <a:solidFill>
                  <a:schemeClr val="accent1"/>
                </a:solidFill>
              </a:rPr>
              <a:t>. Отраслевые филиалы библиотеки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V</a:t>
            </a:r>
            <a:r>
              <a:rPr lang="ru-RU" sz="2400" b="1" dirty="0">
                <a:solidFill>
                  <a:schemeClr val="accent1"/>
                </a:solidFill>
              </a:rPr>
              <a:t>. С любовью к людям и библиотеке (Персоналии)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VI</a:t>
            </a:r>
            <a:r>
              <a:rPr lang="ru-RU" sz="2400" b="1" dirty="0">
                <a:solidFill>
                  <a:schemeClr val="accent1"/>
                </a:solidFill>
              </a:rPr>
              <a:t>. Здание библиотеки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VII</a:t>
            </a:r>
            <a:r>
              <a:rPr lang="ru-RU" sz="2400" b="1" dirty="0">
                <a:solidFill>
                  <a:schemeClr val="accent1"/>
                </a:solidFill>
              </a:rPr>
              <a:t>.Публикации сотрудников библиотеки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VIII</a:t>
            </a:r>
            <a:r>
              <a:rPr lang="ru-RU" sz="2400" b="1" dirty="0">
                <a:solidFill>
                  <a:schemeClr val="accent1"/>
                </a:solidFill>
              </a:rPr>
              <a:t>. Библиографические указатели и списки литературы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IX</a:t>
            </a:r>
            <a:r>
              <a:rPr lang="ru-RU" sz="2400" b="1" dirty="0">
                <a:solidFill>
                  <a:schemeClr val="accent1"/>
                </a:solidFill>
              </a:rPr>
              <a:t>. Указатель имен</a:t>
            </a:r>
          </a:p>
          <a:p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/>
          </a:bodyPr>
          <a:lstStyle/>
          <a:p>
            <a:r>
              <a:rPr lang="ru-RU" sz="2400" b="1" dirty="0"/>
              <a:t>Т</a:t>
            </a:r>
            <a:r>
              <a:rPr lang="ru-RU" sz="2400" b="1" dirty="0" smtClean="0"/>
              <a:t>руды </a:t>
            </a:r>
            <a:r>
              <a:rPr lang="ru-RU" sz="2400" b="1" dirty="0"/>
              <a:t>преподавателей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129048" y="987425"/>
            <a:ext cx="6226340" cy="487362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это </a:t>
            </a:r>
            <a:r>
              <a:rPr lang="ru-RU" sz="2800" b="1" dirty="0" smtClean="0">
                <a:solidFill>
                  <a:prstClr val="black"/>
                </a:solidFill>
              </a:rPr>
              <a:t>сборники трудов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материалы </a:t>
            </a:r>
            <a:r>
              <a:rPr lang="ru-RU" sz="2800" b="1" dirty="0" smtClean="0">
                <a:solidFill>
                  <a:prstClr val="black"/>
                </a:solidFill>
              </a:rPr>
              <a:t>конференций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учебники 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периодические издания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других источники 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сайт </a:t>
            </a:r>
            <a:r>
              <a:rPr lang="ru-RU" sz="2800" b="1" dirty="0">
                <a:solidFill>
                  <a:prstClr val="black"/>
                </a:solidFill>
              </a:rPr>
              <a:t>электронной библиотеки </a:t>
            </a:r>
            <a:r>
              <a:rPr lang="en-US" sz="2800" b="1" dirty="0" err="1" smtClean="0">
                <a:solidFill>
                  <a:prstClr val="black"/>
                </a:solidFill>
              </a:rPr>
              <a:t>eLibrary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статьи </a:t>
            </a:r>
            <a:r>
              <a:rPr lang="ru-RU" sz="2800" b="1" dirty="0">
                <a:solidFill>
                  <a:prstClr val="black"/>
                </a:solidFill>
              </a:rPr>
              <a:t>из журналов, расписываемых участниками Межрегиональной росписи статей (МАРС). 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Ежегодно </a:t>
            </a:r>
            <a:r>
              <a:rPr lang="ru-RU" sz="2800" b="1" dirty="0">
                <a:solidFill>
                  <a:prstClr val="black"/>
                </a:solidFill>
              </a:rPr>
              <a:t>картотека пополняется более чем на 1000 записей.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1229710"/>
            <a:ext cx="3932237" cy="463927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</a:rPr>
              <a:t>Информационная функция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</a:rPr>
              <a:t>источники </a:t>
            </a:r>
            <a:r>
              <a:rPr lang="ru-RU" sz="2800" b="1" dirty="0">
                <a:solidFill>
                  <a:prstClr val="black"/>
                </a:solidFill>
              </a:rPr>
              <a:t>пополнения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9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2413338"/>
            <a:ext cx="6096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/>
                </a:solidFill>
              </a:rPr>
              <a:t>Наряду с вводом текущих документов продолжается перевод ретроспективной информации из печатной картотеки Трудов ученых в электронную.</a:t>
            </a:r>
          </a:p>
        </p:txBody>
      </p:sp>
    </p:spTree>
    <p:extLst>
      <p:ext uri="{BB962C8B-B14F-4D97-AF65-F5344CB8AC3E}">
        <p14:creationId xmlns:p14="http://schemas.microsoft.com/office/powerpoint/2010/main" val="1231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Издание библиографических пособий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С </a:t>
            </a:r>
            <a:r>
              <a:rPr lang="ru-RU" sz="2400" b="1" dirty="0" smtClean="0">
                <a:solidFill>
                  <a:schemeClr val="accent1"/>
                </a:solidFill>
              </a:rPr>
              <a:t>50-х </a:t>
            </a:r>
            <a:r>
              <a:rPr lang="ru-RU" sz="2400" b="1" dirty="0">
                <a:solidFill>
                  <a:schemeClr val="accent1"/>
                </a:solidFill>
              </a:rPr>
              <a:t>годов на материалах печатной </a:t>
            </a:r>
            <a:r>
              <a:rPr lang="ru-RU" sz="2400" b="1" dirty="0" smtClean="0">
                <a:solidFill>
                  <a:schemeClr val="accent1"/>
                </a:solidFill>
              </a:rPr>
              <a:t>картотеки издаются </a:t>
            </a:r>
            <a:r>
              <a:rPr lang="ru-RU" sz="2400" b="1" dirty="0">
                <a:solidFill>
                  <a:schemeClr val="accent1"/>
                </a:solidFill>
              </a:rPr>
              <a:t>библиографические пособия. За все годы увидели свет 118 названий указателей, многие из которых стали незаменимыми в работе ученых ун-та</a:t>
            </a:r>
            <a:r>
              <a:rPr lang="ru-RU" sz="2400" b="1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 списки </a:t>
            </a:r>
            <a:r>
              <a:rPr lang="ru-RU" sz="2400" b="1" dirty="0">
                <a:solidFill>
                  <a:schemeClr val="accent1"/>
                </a:solidFill>
              </a:rPr>
              <a:t>трудов наших ученых для сборников избранных работ, юбилейных и др. изданий. 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В их числе списки трудов основателя вирусологии проф. Д. И. Ивановского, известного почвоведа С. А .Захарова, почвоведа и агрохимика </a:t>
            </a:r>
            <a:r>
              <a:rPr lang="ru-RU" sz="2400" b="1" dirty="0" err="1">
                <a:solidFill>
                  <a:schemeClr val="accent1"/>
                </a:solidFill>
              </a:rPr>
              <a:t>В.В.Акимцева</a:t>
            </a:r>
            <a:r>
              <a:rPr lang="ru-RU" sz="2400" b="1" dirty="0">
                <a:solidFill>
                  <a:schemeClr val="accent1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3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400300" y="647700"/>
            <a:ext cx="9791700" cy="56261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Б</a:t>
            </a:r>
            <a:r>
              <a:rPr lang="ru-RU" sz="2400" b="1" dirty="0" smtClean="0">
                <a:solidFill>
                  <a:schemeClr val="accent1"/>
                </a:solidFill>
              </a:rPr>
              <a:t>иблиографические </a:t>
            </a:r>
            <a:r>
              <a:rPr lang="ru-RU" sz="2400" b="1" dirty="0">
                <a:solidFill>
                  <a:schemeClr val="accent1"/>
                </a:solidFill>
              </a:rPr>
              <a:t>указатели трудов ученых университета.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chemeClr val="accent1"/>
                </a:solidFill>
              </a:rPr>
              <a:t>1962-63 гг. </a:t>
            </a:r>
            <a:r>
              <a:rPr lang="ru-RU" sz="2400" b="1" dirty="0" smtClean="0">
                <a:solidFill>
                  <a:schemeClr val="accent1"/>
                </a:solidFill>
              </a:rPr>
              <a:t>издан </a:t>
            </a:r>
            <a:r>
              <a:rPr lang="ru-RU" sz="2400" b="1" dirty="0">
                <a:solidFill>
                  <a:schemeClr val="accent1"/>
                </a:solidFill>
              </a:rPr>
              <a:t>«Систематический указатель к изданиям Ростовского-на-Дону гос. ун-та в 2-х </a:t>
            </a:r>
            <a:r>
              <a:rPr lang="ru-RU" sz="2400" b="1" dirty="0" err="1">
                <a:solidFill>
                  <a:schemeClr val="accent1"/>
                </a:solidFill>
              </a:rPr>
              <a:t>вып</a:t>
            </a:r>
            <a:r>
              <a:rPr lang="ru-RU" sz="2400" b="1" dirty="0">
                <a:solidFill>
                  <a:schemeClr val="accent1"/>
                </a:solidFill>
              </a:rPr>
              <a:t>.: Вып.1.-1869-1920 гг., Вып.2. – 1920-1960 гг.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Благодаря собранным в картотеках материалам, библиографы смогли оказать помощь ректору ун-та </a:t>
            </a:r>
            <a:r>
              <a:rPr lang="ru-RU" sz="2400" b="1" dirty="0" err="1">
                <a:solidFill>
                  <a:schemeClr val="accent1"/>
                </a:solidFill>
              </a:rPr>
              <a:t>С.Е.Белозерову</a:t>
            </a:r>
            <a:r>
              <a:rPr lang="ru-RU" sz="2400" b="1" dirty="0">
                <a:solidFill>
                  <a:schemeClr val="accent1"/>
                </a:solidFill>
              </a:rPr>
              <a:t> в его работе над книгой «Очерки истории Ростовского университета», который до сих пор является одним из самых капитальных трудов по истории ун-та и пользуется большим спросом у преподавателей и студентов</a:t>
            </a:r>
            <a:r>
              <a:rPr lang="ru-RU" sz="2400" dirty="0">
                <a:solidFill>
                  <a:schemeClr val="accent1"/>
                </a:solidFill>
              </a:rPr>
              <a:t>.</a:t>
            </a:r>
          </a:p>
          <a:p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22400" y="723900"/>
            <a:ext cx="10769600" cy="518795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С развитием сектора вырос объем работы и репертуар библиографических материалов. По решению Координационной комиссии при АН СССР в 60-70-е годы сектор издавал указатель «Микроэлементы», который содержал книги, статьи из </a:t>
            </a:r>
            <a:r>
              <a:rPr lang="ru-RU" sz="2400" b="1" dirty="0" smtClean="0">
                <a:solidFill>
                  <a:schemeClr val="accent1"/>
                </a:solidFill>
              </a:rPr>
              <a:t>сборников, </a:t>
            </a:r>
            <a:r>
              <a:rPr lang="ru-RU" sz="2400" b="1" dirty="0">
                <a:solidFill>
                  <a:schemeClr val="accent1"/>
                </a:solidFill>
              </a:rPr>
              <a:t>трудов НИИ. Указатель получил высокую оценку ученых и аспирантов не только нашего региона, но и специалистов всей страны. Было издано 16 выпусков, около 70 тыс. названий на русском и иностранных языках с охватом литературы за 1950-1975 гг</a:t>
            </a:r>
            <a:r>
              <a:rPr lang="ru-RU" sz="2400" dirty="0">
                <a:solidFill>
                  <a:schemeClr val="accent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1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08200" y="1054100"/>
            <a:ext cx="10083800" cy="40513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С 1955 года издаются библиографические указатели Трудов ученых РГУ по факультетам. Это библиография трудов химиков Ростовского ун-та  в 7-и </a:t>
            </a:r>
            <a:r>
              <a:rPr lang="ru-RU" sz="2400" b="1" dirty="0" err="1">
                <a:solidFill>
                  <a:schemeClr val="accent1"/>
                </a:solidFill>
              </a:rPr>
              <a:t>вып</a:t>
            </a:r>
            <a:r>
              <a:rPr lang="ru-RU" sz="2400" b="1" dirty="0">
                <a:solidFill>
                  <a:schemeClr val="accent1"/>
                </a:solidFill>
              </a:rPr>
              <a:t>. (1869-1972 гг.)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«Труды ученых механико-математического факультета РГУ в 3-х </a:t>
            </a:r>
            <a:r>
              <a:rPr lang="ru-RU" sz="2400" b="1" dirty="0" err="1">
                <a:solidFill>
                  <a:schemeClr val="accent1"/>
                </a:solidFill>
              </a:rPr>
              <a:t>вып</a:t>
            </a:r>
            <a:r>
              <a:rPr lang="ru-RU" sz="2400" b="1" dirty="0">
                <a:solidFill>
                  <a:schemeClr val="accent1"/>
                </a:solidFill>
              </a:rPr>
              <a:t>. (1968-1972 гг.)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Труды ученых биолого-почвенного факультета РГУ в 3-х </a:t>
            </a:r>
            <a:r>
              <a:rPr lang="ru-RU" sz="2400" b="1" dirty="0" err="1">
                <a:solidFill>
                  <a:schemeClr val="accent1"/>
                </a:solidFill>
              </a:rPr>
              <a:t>вып</a:t>
            </a:r>
            <a:r>
              <a:rPr lang="ru-RU" sz="2400" b="1" dirty="0">
                <a:solidFill>
                  <a:schemeClr val="accent1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Автоматизация библиотечно-библиографических процессов началась в 1995 году с внедрения компьютерных технологий в работу сектора ретроспективной библиографии, с создания базы данных трудов ученых РГУ</a:t>
            </a:r>
          </a:p>
        </p:txBody>
      </p:sp>
    </p:spTree>
    <p:extLst>
      <p:ext uri="{BB962C8B-B14F-4D97-AF65-F5344CB8AC3E}">
        <p14:creationId xmlns:p14="http://schemas.microsoft.com/office/powerpoint/2010/main" val="7562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</TotalTime>
  <Words>1587</Words>
  <Application>Microsoft Office PowerPoint</Application>
  <PresentationFormat>Широкоэкранный</PresentationFormat>
  <Paragraphs>170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Century Gothic</vt:lpstr>
      <vt:lpstr>Wingdings</vt:lpstr>
      <vt:lpstr>Wingdings 3</vt:lpstr>
      <vt:lpstr>Легкий дым</vt:lpstr>
      <vt:lpstr>Опыт составления биобиблиографических указателей в  ЗНБ ЮФУ</vt:lpstr>
      <vt:lpstr>Сектор ретроспективной библиографии</vt:lpstr>
      <vt:lpstr>Картотека трудов ученых </vt:lpstr>
      <vt:lpstr>Труды преподавателей</vt:lpstr>
      <vt:lpstr>Презентация PowerPoint</vt:lpstr>
      <vt:lpstr>Издание библиографических пособий</vt:lpstr>
      <vt:lpstr>Презентация PowerPoint</vt:lpstr>
      <vt:lpstr>Презентация PowerPoint</vt:lpstr>
      <vt:lpstr>Презентация PowerPoint</vt:lpstr>
      <vt:lpstr>Электронная картотека статей</vt:lpstr>
      <vt:lpstr>Презентация PowerPoint</vt:lpstr>
      <vt:lpstr>Презентация PowerPoint</vt:lpstr>
      <vt:lpstr>Биобиблиографические указатели</vt:lpstr>
      <vt:lpstr>Составление библиографических указателей</vt:lpstr>
      <vt:lpstr>Этапы составления библиографических указателей</vt:lpstr>
      <vt:lpstr>Презентация PowerPoint</vt:lpstr>
      <vt:lpstr>Формирование базового массива указателя</vt:lpstr>
      <vt:lpstr>Формируется «Бюллетень новых поступлений (Библиография)» </vt:lpstr>
      <vt:lpstr>Презентация PowerPoint</vt:lpstr>
      <vt:lpstr>Презентация PowerPoint</vt:lpstr>
      <vt:lpstr>Схема составления указателя научных трудов в Marc SQL </vt:lpstr>
      <vt:lpstr>Презентация PowerPoint</vt:lpstr>
      <vt:lpstr>Презентация PowerPoint</vt:lpstr>
      <vt:lpstr>Схемы расположения материала для библиографии работ ученых университета </vt:lpstr>
      <vt:lpstr>Биобиблиографические указатели </vt:lpstr>
      <vt:lpstr>Тематические указатели </vt:lpstr>
      <vt:lpstr>Жданов Юрий Андреевич</vt:lpstr>
      <vt:lpstr>Презентация PowerPoint</vt:lpstr>
      <vt:lpstr>Структура указателя</vt:lpstr>
      <vt:lpstr>Научная библиотека им. Ю. А. Жданова Южного федерального университета Библиографический указатель литературы </vt:lpstr>
      <vt:lpstr>Презентация PowerPoint</vt:lpstr>
      <vt:lpstr>Презентация PowerPoint</vt:lpstr>
      <vt:lpstr>Структура указателя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Черенкова Натэлла Германовна</dc:creator>
  <cp:lastModifiedBy>Черенкова Натэлла Германовна</cp:lastModifiedBy>
  <cp:revision>68</cp:revision>
  <dcterms:created xsi:type="dcterms:W3CDTF">2018-10-04T10:40:36Z</dcterms:created>
  <dcterms:modified xsi:type="dcterms:W3CDTF">2018-11-07T05:26:30Z</dcterms:modified>
</cp:coreProperties>
</file>